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3"/>
  </p:handoutMasterIdLst>
  <p:sldIdLst>
    <p:sldId id="268" r:id="rId2"/>
    <p:sldId id="262" r:id="rId3"/>
    <p:sldId id="257" r:id="rId4"/>
    <p:sldId id="258" r:id="rId5"/>
    <p:sldId id="259" r:id="rId6"/>
    <p:sldId id="260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742113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77" autoAdjust="0"/>
    <p:restoredTop sz="94636" autoAdjust="0"/>
  </p:normalViewPr>
  <p:slideViewPr>
    <p:cSldViewPr>
      <p:cViewPr varScale="1">
        <p:scale>
          <a:sx n="75" d="100"/>
          <a:sy n="75" d="100"/>
        </p:scale>
        <p:origin x="-288" y="-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Probook\Desktop\&#1051;&#1080;&#1089;&#1090;%20Microsoft%20Office%20Exce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1.4049277847884041E-2"/>
          <c:y val="0.34382200782511974"/>
          <c:w val="0.76774674956372302"/>
          <c:h val="0.56412115333639812"/>
        </c:manualLayout>
      </c:layout>
      <c:scatterChart>
        <c:scatterStyle val="smoothMarker"/>
        <c:ser>
          <c:idx val="0"/>
          <c:order val="0"/>
          <c:tx>
            <c:strRef>
              <c:f>Лист1!$B$1</c:f>
              <c:strCache>
                <c:ptCount val="1"/>
                <c:pt idx="0">
                  <c:v>Административная контрольная работа</c:v>
                </c:pt>
              </c:strCache>
            </c:strRef>
          </c:tx>
          <c:xVal>
            <c:numRef>
              <c:f>Лист1!$A$2:$A$14</c:f>
              <c:numCache>
                <c:formatCode>General</c:formatCode>
                <c:ptCount val="13"/>
                <c:pt idx="0">
                  <c:v>2</c:v>
                </c:pt>
                <c:pt idx="1">
                  <c:v>3</c:v>
                </c:pt>
                <c:pt idx="2">
                  <c:v>4</c:v>
                </c:pt>
                <c:pt idx="3">
                  <c:v>5</c:v>
                </c:pt>
                <c:pt idx="4">
                  <c:v>6</c:v>
                </c:pt>
                <c:pt idx="5">
                  <c:v>7</c:v>
                </c:pt>
                <c:pt idx="6">
                  <c:v>8</c:v>
                </c:pt>
                <c:pt idx="7">
                  <c:v>9</c:v>
                </c:pt>
                <c:pt idx="8">
                  <c:v>10</c:v>
                </c:pt>
                <c:pt idx="9">
                  <c:v>11</c:v>
                </c:pt>
                <c:pt idx="10">
                  <c:v>12</c:v>
                </c:pt>
                <c:pt idx="11">
                  <c:v>13</c:v>
                </c:pt>
                <c:pt idx="12">
                  <c:v>14</c:v>
                </c:pt>
              </c:numCache>
            </c:numRef>
          </c:xVal>
          <c:yVal>
            <c:numRef>
              <c:f>Лист1!$B$2:$B$14</c:f>
              <c:numCache>
                <c:formatCode>General</c:formatCode>
                <c:ptCount val="13"/>
                <c:pt idx="0">
                  <c:v>0</c:v>
                </c:pt>
                <c:pt idx="1">
                  <c:v>1</c:v>
                </c:pt>
                <c:pt idx="2">
                  <c:v>0</c:v>
                </c:pt>
                <c:pt idx="3">
                  <c:v>1</c:v>
                </c:pt>
                <c:pt idx="4">
                  <c:v>0</c:v>
                </c:pt>
                <c:pt idx="5">
                  <c:v>0</c:v>
                </c:pt>
                <c:pt idx="6">
                  <c:v>1</c:v>
                </c:pt>
                <c:pt idx="7">
                  <c:v>1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1</c:v>
                </c:pt>
                <c:pt idx="12">
                  <c:v>1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Мониторинг</c:v>
                </c:pt>
              </c:strCache>
            </c:strRef>
          </c:tx>
          <c:xVal>
            <c:numRef>
              <c:f>Лист1!$A$2:$A$14</c:f>
              <c:numCache>
                <c:formatCode>General</c:formatCode>
                <c:ptCount val="13"/>
                <c:pt idx="0">
                  <c:v>2</c:v>
                </c:pt>
                <c:pt idx="1">
                  <c:v>3</c:v>
                </c:pt>
                <c:pt idx="2">
                  <c:v>4</c:v>
                </c:pt>
                <c:pt idx="3">
                  <c:v>5</c:v>
                </c:pt>
                <c:pt idx="4">
                  <c:v>6</c:v>
                </c:pt>
                <c:pt idx="5">
                  <c:v>7</c:v>
                </c:pt>
                <c:pt idx="6">
                  <c:v>8</c:v>
                </c:pt>
                <c:pt idx="7">
                  <c:v>9</c:v>
                </c:pt>
                <c:pt idx="8">
                  <c:v>10</c:v>
                </c:pt>
                <c:pt idx="9">
                  <c:v>11</c:v>
                </c:pt>
                <c:pt idx="10">
                  <c:v>12</c:v>
                </c:pt>
                <c:pt idx="11">
                  <c:v>13</c:v>
                </c:pt>
                <c:pt idx="12">
                  <c:v>14</c:v>
                </c:pt>
              </c:numCache>
            </c:numRef>
          </c:xVal>
          <c:yVal>
            <c:numRef>
              <c:f>Лист1!$C$2:$C$14</c:f>
              <c:numCache>
                <c:formatCode>General</c:formatCode>
                <c:ptCount val="13"/>
                <c:pt idx="0">
                  <c:v>1</c:v>
                </c:pt>
                <c:pt idx="1">
                  <c:v>1</c:v>
                </c:pt>
                <c:pt idx="2">
                  <c:v>0</c:v>
                </c:pt>
                <c:pt idx="3">
                  <c:v>0</c:v>
                </c:pt>
                <c:pt idx="4">
                  <c:v>1</c:v>
                </c:pt>
                <c:pt idx="5">
                  <c:v>1</c:v>
                </c:pt>
                <c:pt idx="6">
                  <c:v>0</c:v>
                </c:pt>
                <c:pt idx="7">
                  <c:v>1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1</c:v>
                </c:pt>
                <c:pt idx="12">
                  <c:v>0</c:v>
                </c:pt>
              </c:numCache>
            </c:numRef>
          </c:yVal>
          <c:smooth val="1"/>
        </c:ser>
        <c:axId val="62952576"/>
        <c:axId val="62954112"/>
      </c:scatterChart>
      <c:valAx>
        <c:axId val="62952576"/>
        <c:scaling>
          <c:orientation val="minMax"/>
        </c:scaling>
        <c:axPos val="b"/>
        <c:numFmt formatCode="General" sourceLinked="1"/>
        <c:majorTickMark val="none"/>
        <c:tickLblPos val="nextTo"/>
        <c:crossAx val="62954112"/>
        <c:crosses val="autoZero"/>
        <c:crossBetween val="midCat"/>
      </c:valAx>
      <c:valAx>
        <c:axId val="62954112"/>
        <c:scaling>
          <c:orientation val="minMax"/>
        </c:scaling>
        <c:delete val="1"/>
        <c:axPos val="l"/>
        <c:majorGridlines/>
        <c:numFmt formatCode="General" sourceLinked="1"/>
        <c:majorTickMark val="none"/>
        <c:tickLblPos val="nextTo"/>
        <c:crossAx val="62952576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78845501364608084"/>
          <c:y val="0.45373256796347383"/>
          <c:w val="0.20030903295452049"/>
          <c:h val="0.31310206111773564"/>
        </c:manualLayout>
      </c:layout>
      <c:txPr>
        <a:bodyPr/>
        <a:lstStyle/>
        <a:p>
          <a:pPr rtl="0">
            <a:defRPr/>
          </a:pPr>
          <a:endParaRPr lang="ru-RU"/>
        </a:p>
      </c:txPr>
    </c:legend>
    <c:plotVisOnly val="1"/>
  </c:chart>
  <c:spPr>
    <a:ln>
      <a:noFill/>
    </a:ln>
  </c:sp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8BE3BA6-35A7-4440-9F6A-0CD8B6A9CAB0}" type="doc">
      <dgm:prSet loTypeId="urn:microsoft.com/office/officeart/2005/8/layout/arrow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1FAB553-305C-49B1-AADE-0ECADC549847}">
      <dgm:prSet phldrT="[Текст]"/>
      <dgm:spPr/>
      <dgm:t>
        <a:bodyPr/>
        <a:lstStyle/>
        <a:p>
          <a:r>
            <a:rPr lang="ru-RU" dirty="0" smtClean="0"/>
            <a:t>«Ты много всего не знаешь. И я не знаю с чего тебя учить». Будешь учиться как все.</a:t>
          </a:r>
          <a:endParaRPr lang="ru-RU" dirty="0"/>
        </a:p>
      </dgm:t>
    </dgm:pt>
    <dgm:pt modelId="{B186A51C-0BC2-4D40-AC09-23A33CCFB7CB}" type="parTrans" cxnId="{94BC3127-D286-4C54-A9BF-DCACCA996E0D}">
      <dgm:prSet/>
      <dgm:spPr/>
      <dgm:t>
        <a:bodyPr/>
        <a:lstStyle/>
        <a:p>
          <a:endParaRPr lang="ru-RU"/>
        </a:p>
      </dgm:t>
    </dgm:pt>
    <dgm:pt modelId="{B1E4DFC4-B438-4FD4-B75B-C2E5F13E2E40}" type="sibTrans" cxnId="{94BC3127-D286-4C54-A9BF-DCACCA996E0D}">
      <dgm:prSet/>
      <dgm:spPr/>
      <dgm:t>
        <a:bodyPr/>
        <a:lstStyle/>
        <a:p>
          <a:endParaRPr lang="ru-RU"/>
        </a:p>
      </dgm:t>
    </dgm:pt>
    <dgm:pt modelId="{1A014A8A-34B0-4A44-9B58-571A6AD0C13B}">
      <dgm:prSet phldrT="[Текст]"/>
      <dgm:spPr/>
      <dgm:t>
        <a:bodyPr/>
        <a:lstStyle/>
        <a:p>
          <a:r>
            <a:rPr lang="ru-RU" dirty="0" smtClean="0"/>
            <a:t>«Я много не знаю. И не знаю с чего начать учить». Проще уйти от проблемы, чем ее решить</a:t>
          </a:r>
          <a:endParaRPr lang="ru-RU" dirty="0"/>
        </a:p>
      </dgm:t>
    </dgm:pt>
    <dgm:pt modelId="{4C4C5347-A0B8-4448-B8BB-692B93725338}" type="parTrans" cxnId="{8F55EB55-0D11-4102-B046-FECAA8DB69F4}">
      <dgm:prSet/>
      <dgm:spPr/>
      <dgm:t>
        <a:bodyPr/>
        <a:lstStyle/>
        <a:p>
          <a:endParaRPr lang="ru-RU"/>
        </a:p>
      </dgm:t>
    </dgm:pt>
    <dgm:pt modelId="{8A13814A-39D4-4A80-B070-D2181B47B08E}" type="sibTrans" cxnId="{8F55EB55-0D11-4102-B046-FECAA8DB69F4}">
      <dgm:prSet/>
      <dgm:spPr/>
      <dgm:t>
        <a:bodyPr/>
        <a:lstStyle/>
        <a:p>
          <a:endParaRPr lang="ru-RU"/>
        </a:p>
      </dgm:t>
    </dgm:pt>
    <dgm:pt modelId="{1B463477-A9FE-407A-898F-3F91BBBFC52B}" type="pres">
      <dgm:prSet presAssocID="{28BE3BA6-35A7-4440-9F6A-0CD8B6A9CAB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E9F2D7B-E01B-450F-94BE-F40A147D55F9}" type="pres">
      <dgm:prSet presAssocID="{B1FAB553-305C-49B1-AADE-0ECADC549847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92486E-FDDF-4BC9-8782-A87737D0856E}" type="pres">
      <dgm:prSet presAssocID="{1A014A8A-34B0-4A44-9B58-571A6AD0C13B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F55EB55-0D11-4102-B046-FECAA8DB69F4}" srcId="{28BE3BA6-35A7-4440-9F6A-0CD8B6A9CAB0}" destId="{1A014A8A-34B0-4A44-9B58-571A6AD0C13B}" srcOrd="1" destOrd="0" parTransId="{4C4C5347-A0B8-4448-B8BB-692B93725338}" sibTransId="{8A13814A-39D4-4A80-B070-D2181B47B08E}"/>
    <dgm:cxn modelId="{AAF44680-D99B-41E1-B8E2-F9CAFF05EB84}" type="presOf" srcId="{1A014A8A-34B0-4A44-9B58-571A6AD0C13B}" destId="{8392486E-FDDF-4BC9-8782-A87737D0856E}" srcOrd="0" destOrd="0" presId="urn:microsoft.com/office/officeart/2005/8/layout/arrow5"/>
    <dgm:cxn modelId="{94BC3127-D286-4C54-A9BF-DCACCA996E0D}" srcId="{28BE3BA6-35A7-4440-9F6A-0CD8B6A9CAB0}" destId="{B1FAB553-305C-49B1-AADE-0ECADC549847}" srcOrd="0" destOrd="0" parTransId="{B186A51C-0BC2-4D40-AC09-23A33CCFB7CB}" sibTransId="{B1E4DFC4-B438-4FD4-B75B-C2E5F13E2E40}"/>
    <dgm:cxn modelId="{CC21682F-5677-4ADF-9BF1-D153A508F8F3}" type="presOf" srcId="{B1FAB553-305C-49B1-AADE-0ECADC549847}" destId="{AE9F2D7B-E01B-450F-94BE-F40A147D55F9}" srcOrd="0" destOrd="0" presId="urn:microsoft.com/office/officeart/2005/8/layout/arrow5"/>
    <dgm:cxn modelId="{50462B8A-4723-4A13-8E87-FF828CE98F13}" type="presOf" srcId="{28BE3BA6-35A7-4440-9F6A-0CD8B6A9CAB0}" destId="{1B463477-A9FE-407A-898F-3F91BBBFC52B}" srcOrd="0" destOrd="0" presId="urn:microsoft.com/office/officeart/2005/8/layout/arrow5"/>
    <dgm:cxn modelId="{9E07291C-2408-42FA-B9C3-C5179F40E783}" type="presParOf" srcId="{1B463477-A9FE-407A-898F-3F91BBBFC52B}" destId="{AE9F2D7B-E01B-450F-94BE-F40A147D55F9}" srcOrd="0" destOrd="0" presId="urn:microsoft.com/office/officeart/2005/8/layout/arrow5"/>
    <dgm:cxn modelId="{90059678-FA9F-49DC-9C4F-8439F51E649F}" type="presParOf" srcId="{1B463477-A9FE-407A-898F-3F91BBBFC52B}" destId="{8392486E-FDDF-4BC9-8782-A87737D0856E}" srcOrd="1" destOrd="0" presId="urn:microsoft.com/office/officeart/2005/8/layout/arrow5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0069AED-009F-4D76-A160-B12E7C8C52DE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A7C5AF2A-B943-4BD6-891B-F6DBCB19F5ED}">
      <dgm:prSet phldrT="[Текст]"/>
      <dgm:spPr/>
      <dgm:t>
        <a:bodyPr/>
        <a:lstStyle/>
        <a:p>
          <a:r>
            <a:rPr lang="ru-RU" dirty="0" smtClean="0"/>
            <a:t>Мы вместе выделим проблемы в программном материале за курс 5 – 9 класса, выделим те навыки, которыми нужно владеть, чтобы сдать экзамен. Наверстаем.</a:t>
          </a:r>
          <a:endParaRPr lang="ru-RU" dirty="0"/>
        </a:p>
      </dgm:t>
    </dgm:pt>
    <dgm:pt modelId="{1CDBF1DB-32B1-4356-9CC8-CEBFF17F48E9}" type="parTrans" cxnId="{5E5A0BF5-FADE-4538-93C8-4D84555738F6}">
      <dgm:prSet/>
      <dgm:spPr/>
      <dgm:t>
        <a:bodyPr/>
        <a:lstStyle/>
        <a:p>
          <a:endParaRPr lang="ru-RU"/>
        </a:p>
      </dgm:t>
    </dgm:pt>
    <dgm:pt modelId="{4A674E73-5DD5-4F69-9A38-4563629B6247}" type="sibTrans" cxnId="{5E5A0BF5-FADE-4538-93C8-4D84555738F6}">
      <dgm:prSet/>
      <dgm:spPr/>
      <dgm:t>
        <a:bodyPr/>
        <a:lstStyle/>
        <a:p>
          <a:endParaRPr lang="ru-RU"/>
        </a:p>
      </dgm:t>
    </dgm:pt>
    <dgm:pt modelId="{F0B5F5F4-3AEC-4CB6-9FCB-B635E4369BE0}">
      <dgm:prSet phldrT="[Текст]"/>
      <dgm:spPr/>
      <dgm:t>
        <a:bodyPr/>
        <a:lstStyle/>
        <a:p>
          <a:r>
            <a:rPr lang="ru-RU" dirty="0" smtClean="0"/>
            <a:t>Начнем с простого</a:t>
          </a:r>
          <a:endParaRPr lang="ru-RU" dirty="0"/>
        </a:p>
      </dgm:t>
    </dgm:pt>
    <dgm:pt modelId="{99AB6000-C248-4BED-995F-6FE7DD0F9D85}" type="parTrans" cxnId="{B681D906-D2E8-4261-8E1E-FC7B3BB34CF4}">
      <dgm:prSet/>
      <dgm:spPr/>
      <dgm:t>
        <a:bodyPr/>
        <a:lstStyle/>
        <a:p>
          <a:endParaRPr lang="ru-RU"/>
        </a:p>
      </dgm:t>
    </dgm:pt>
    <dgm:pt modelId="{D3AAAB57-0F48-41F1-9696-6BD3F3A4A74A}" type="sibTrans" cxnId="{B681D906-D2E8-4261-8E1E-FC7B3BB34CF4}">
      <dgm:prSet/>
      <dgm:spPr/>
      <dgm:t>
        <a:bodyPr/>
        <a:lstStyle/>
        <a:p>
          <a:endParaRPr lang="ru-RU"/>
        </a:p>
      </dgm:t>
    </dgm:pt>
    <dgm:pt modelId="{6EAD3F51-5A11-4F0C-82A6-CF886E3FE81B}" type="pres">
      <dgm:prSet presAssocID="{A0069AED-009F-4D76-A160-B12E7C8C52DE}" presName="Name0" presStyleCnt="0">
        <dgm:presLayoutVars>
          <dgm:dir/>
          <dgm:resizeHandles val="exact"/>
        </dgm:presLayoutVars>
      </dgm:prSet>
      <dgm:spPr/>
    </dgm:pt>
    <dgm:pt modelId="{24159C66-785A-4C5B-9E1D-E5F810FC3C42}" type="pres">
      <dgm:prSet presAssocID="{A0069AED-009F-4D76-A160-B12E7C8C52DE}" presName="arrow" presStyleLbl="bgShp" presStyleIdx="0" presStyleCnt="1" custLinFactNeighborY="-28982"/>
      <dgm:spPr/>
    </dgm:pt>
    <dgm:pt modelId="{59ADA790-11F6-4612-9227-1D513D6895AA}" type="pres">
      <dgm:prSet presAssocID="{A0069AED-009F-4D76-A160-B12E7C8C52DE}" presName="points" presStyleCnt="0"/>
      <dgm:spPr/>
    </dgm:pt>
    <dgm:pt modelId="{6A627092-9231-46BE-93AB-622B7D25C165}" type="pres">
      <dgm:prSet presAssocID="{A7C5AF2A-B943-4BD6-891B-F6DBCB19F5ED}" presName="compositeA" presStyleCnt="0"/>
      <dgm:spPr/>
    </dgm:pt>
    <dgm:pt modelId="{112D7585-DD3B-4645-9D73-85B68A180613}" type="pres">
      <dgm:prSet presAssocID="{A7C5AF2A-B943-4BD6-891B-F6DBCB19F5ED}" presName="textA" presStyleLbl="revTx" presStyleIdx="0" presStyleCnt="2" custScaleX="120544" custScaleY="122524" custLinFactY="19643" custLinFactNeighborX="5009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28A10B-358B-46AE-9E17-CAA80E42F5C7}" type="pres">
      <dgm:prSet presAssocID="{A7C5AF2A-B943-4BD6-891B-F6DBCB19F5ED}" presName="circleA" presStyleLbl="node1" presStyleIdx="0" presStyleCnt="2" custLinFactY="-15376" custLinFactNeighborX="49369" custLinFactNeighborY="-100000"/>
      <dgm:spPr/>
    </dgm:pt>
    <dgm:pt modelId="{66F9F205-3A89-4D75-9637-28D61CBF1A50}" type="pres">
      <dgm:prSet presAssocID="{A7C5AF2A-B943-4BD6-891B-F6DBCB19F5ED}" presName="spaceA" presStyleCnt="0"/>
      <dgm:spPr/>
    </dgm:pt>
    <dgm:pt modelId="{04540BBF-F4FB-42D2-AA0D-84E281A342E9}" type="pres">
      <dgm:prSet presAssocID="{4A674E73-5DD5-4F69-9A38-4563629B6247}" presName="space" presStyleCnt="0"/>
      <dgm:spPr/>
    </dgm:pt>
    <dgm:pt modelId="{D1F6ADC4-3F21-4B5B-BC54-0597C6EA5518}" type="pres">
      <dgm:prSet presAssocID="{F0B5F5F4-3AEC-4CB6-9FCB-B635E4369BE0}" presName="compositeB" presStyleCnt="0"/>
      <dgm:spPr/>
    </dgm:pt>
    <dgm:pt modelId="{D82FD2A2-B054-4C61-8741-448FCCF233FD}" type="pres">
      <dgm:prSet presAssocID="{F0B5F5F4-3AEC-4CB6-9FCB-B635E4369BE0}" presName="textB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8AB44A-342A-47B4-B6D7-24826D169291}" type="pres">
      <dgm:prSet presAssocID="{F0B5F5F4-3AEC-4CB6-9FCB-B635E4369BE0}" presName="circleB" presStyleLbl="node1" presStyleIdx="1" presStyleCnt="2" custLinFactNeighborX="-24756" custLinFactNeighborY="-92852"/>
      <dgm:spPr/>
    </dgm:pt>
    <dgm:pt modelId="{1C62B2A1-8C23-4847-BF8D-4E7CCC7AD914}" type="pres">
      <dgm:prSet presAssocID="{F0B5F5F4-3AEC-4CB6-9FCB-B635E4369BE0}" presName="spaceB" presStyleCnt="0"/>
      <dgm:spPr/>
    </dgm:pt>
  </dgm:ptLst>
  <dgm:cxnLst>
    <dgm:cxn modelId="{76D5B6DD-42E6-47D4-85A9-172237C51631}" type="presOf" srcId="{A0069AED-009F-4D76-A160-B12E7C8C52DE}" destId="{6EAD3F51-5A11-4F0C-82A6-CF886E3FE81B}" srcOrd="0" destOrd="0" presId="urn:microsoft.com/office/officeart/2005/8/layout/hProcess11"/>
    <dgm:cxn modelId="{E0D2D1A1-3069-4523-8D07-232A41C768FE}" type="presOf" srcId="{F0B5F5F4-3AEC-4CB6-9FCB-B635E4369BE0}" destId="{D82FD2A2-B054-4C61-8741-448FCCF233FD}" srcOrd="0" destOrd="0" presId="urn:microsoft.com/office/officeart/2005/8/layout/hProcess11"/>
    <dgm:cxn modelId="{FFD70CC1-0DC8-4261-B57B-7DDF79B2A624}" type="presOf" srcId="{A7C5AF2A-B943-4BD6-891B-F6DBCB19F5ED}" destId="{112D7585-DD3B-4645-9D73-85B68A180613}" srcOrd="0" destOrd="0" presId="urn:microsoft.com/office/officeart/2005/8/layout/hProcess11"/>
    <dgm:cxn modelId="{5E5A0BF5-FADE-4538-93C8-4D84555738F6}" srcId="{A0069AED-009F-4D76-A160-B12E7C8C52DE}" destId="{A7C5AF2A-B943-4BD6-891B-F6DBCB19F5ED}" srcOrd="0" destOrd="0" parTransId="{1CDBF1DB-32B1-4356-9CC8-CEBFF17F48E9}" sibTransId="{4A674E73-5DD5-4F69-9A38-4563629B6247}"/>
    <dgm:cxn modelId="{B681D906-D2E8-4261-8E1E-FC7B3BB34CF4}" srcId="{A0069AED-009F-4D76-A160-B12E7C8C52DE}" destId="{F0B5F5F4-3AEC-4CB6-9FCB-B635E4369BE0}" srcOrd="1" destOrd="0" parTransId="{99AB6000-C248-4BED-995F-6FE7DD0F9D85}" sibTransId="{D3AAAB57-0F48-41F1-9696-6BD3F3A4A74A}"/>
    <dgm:cxn modelId="{1EF437F5-99EE-4F0F-A340-71C91376B161}" type="presParOf" srcId="{6EAD3F51-5A11-4F0C-82A6-CF886E3FE81B}" destId="{24159C66-785A-4C5B-9E1D-E5F810FC3C42}" srcOrd="0" destOrd="0" presId="urn:microsoft.com/office/officeart/2005/8/layout/hProcess11"/>
    <dgm:cxn modelId="{6D32B35D-7D86-4ACD-87CC-47FE7073D8CC}" type="presParOf" srcId="{6EAD3F51-5A11-4F0C-82A6-CF886E3FE81B}" destId="{59ADA790-11F6-4612-9227-1D513D6895AA}" srcOrd="1" destOrd="0" presId="urn:microsoft.com/office/officeart/2005/8/layout/hProcess11"/>
    <dgm:cxn modelId="{FACBD5E6-DB22-4519-A0BD-C5690CA4A609}" type="presParOf" srcId="{59ADA790-11F6-4612-9227-1D513D6895AA}" destId="{6A627092-9231-46BE-93AB-622B7D25C165}" srcOrd="0" destOrd="0" presId="urn:microsoft.com/office/officeart/2005/8/layout/hProcess11"/>
    <dgm:cxn modelId="{740C1F0A-71AB-4923-BB7E-D4C428E10C06}" type="presParOf" srcId="{6A627092-9231-46BE-93AB-622B7D25C165}" destId="{112D7585-DD3B-4645-9D73-85B68A180613}" srcOrd="0" destOrd="0" presId="urn:microsoft.com/office/officeart/2005/8/layout/hProcess11"/>
    <dgm:cxn modelId="{D943AE0C-6122-46DC-923E-3B2C0F0BDB58}" type="presParOf" srcId="{6A627092-9231-46BE-93AB-622B7D25C165}" destId="{0528A10B-358B-46AE-9E17-CAA80E42F5C7}" srcOrd="1" destOrd="0" presId="urn:microsoft.com/office/officeart/2005/8/layout/hProcess11"/>
    <dgm:cxn modelId="{98AC884C-8BBC-460B-9811-1E60FFE0033A}" type="presParOf" srcId="{6A627092-9231-46BE-93AB-622B7D25C165}" destId="{66F9F205-3A89-4D75-9637-28D61CBF1A50}" srcOrd="2" destOrd="0" presId="urn:microsoft.com/office/officeart/2005/8/layout/hProcess11"/>
    <dgm:cxn modelId="{C04AE0EE-6BE7-495A-822E-2E777026CB24}" type="presParOf" srcId="{59ADA790-11F6-4612-9227-1D513D6895AA}" destId="{04540BBF-F4FB-42D2-AA0D-84E281A342E9}" srcOrd="1" destOrd="0" presId="urn:microsoft.com/office/officeart/2005/8/layout/hProcess11"/>
    <dgm:cxn modelId="{19797E9D-415D-469E-B295-509E7D15C352}" type="presParOf" srcId="{59ADA790-11F6-4612-9227-1D513D6895AA}" destId="{D1F6ADC4-3F21-4B5B-BC54-0597C6EA5518}" srcOrd="2" destOrd="0" presId="urn:microsoft.com/office/officeart/2005/8/layout/hProcess11"/>
    <dgm:cxn modelId="{46AAB82E-B220-4250-AD15-C3FF015499AA}" type="presParOf" srcId="{D1F6ADC4-3F21-4B5B-BC54-0597C6EA5518}" destId="{D82FD2A2-B054-4C61-8741-448FCCF233FD}" srcOrd="0" destOrd="0" presId="urn:microsoft.com/office/officeart/2005/8/layout/hProcess11"/>
    <dgm:cxn modelId="{F823A8C6-3221-4972-8424-ACF9FADBA907}" type="presParOf" srcId="{D1F6ADC4-3F21-4B5B-BC54-0597C6EA5518}" destId="{1E8AB44A-342A-47B4-B6D7-24826D169291}" srcOrd="1" destOrd="0" presId="urn:microsoft.com/office/officeart/2005/8/layout/hProcess11"/>
    <dgm:cxn modelId="{B4B8CA74-520E-4989-956D-627D2510B254}" type="presParOf" srcId="{D1F6ADC4-3F21-4B5B-BC54-0597C6EA5518}" destId="{1C62B2A1-8C23-4847-BF8D-4E7CCC7AD914}" srcOrd="2" destOrd="0" presId="urn:microsoft.com/office/officeart/2005/8/layout/hProcess1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18971" y="0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E1CE76-CC22-4AA6-AFB2-A2A135FC9B6D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7316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18971" y="9377316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351389-266C-4B87-BF6A-552F2B5A028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Анализ предметных результатов по предмету «Русский язык» 9 </a:t>
            </a:r>
            <a:r>
              <a:rPr lang="ru-RU" dirty="0" err="1" smtClean="0"/>
              <a:t>кл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ru-RU" sz="2800" dirty="0" smtClean="0">
                <a:solidFill>
                  <a:schemeClr val="tx1"/>
                </a:solidFill>
              </a:rPr>
              <a:t>Учитель русского языка и литературы: </a:t>
            </a:r>
            <a:r>
              <a:rPr lang="ru-RU" sz="2800" dirty="0" err="1" smtClean="0">
                <a:solidFill>
                  <a:schemeClr val="tx1"/>
                </a:solidFill>
              </a:rPr>
              <a:t>Синаева</a:t>
            </a:r>
            <a:r>
              <a:rPr lang="ru-RU" sz="2800" dirty="0" smtClean="0">
                <a:solidFill>
                  <a:schemeClr val="tx1"/>
                </a:solidFill>
              </a:rPr>
              <a:t> О.В.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582594"/>
          </a:xfrm>
        </p:spPr>
        <p:txBody>
          <a:bodyPr>
            <a:normAutofit/>
          </a:bodyPr>
          <a:lstStyle/>
          <a:p>
            <a:r>
              <a:rPr lang="ru-RU" sz="2800" dirty="0" err="1" smtClean="0"/>
              <a:t>Лимачко</a:t>
            </a:r>
            <a:r>
              <a:rPr lang="ru-RU" sz="2800" dirty="0" smtClean="0"/>
              <a:t> Михаил</a:t>
            </a:r>
            <a:endParaRPr lang="ru-RU" sz="2800" dirty="0"/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1428729" y="3929066"/>
          <a:ext cx="7715272" cy="29289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714356"/>
          <a:ext cx="8358246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6064"/>
                <a:gridCol w="4108603"/>
                <a:gridCol w="1693579"/>
              </a:tblGrid>
              <a:tr h="785818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Причины низких результатов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Педагогические причины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низких  результатов, которые выделяет сам учащийся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Низкая 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мотивированность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на успешную сдачу экзамена</a:t>
                      </a: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Отсутствие у ребенка наработанных   умений и навыков за предыдущие годы обучения (программный</a:t>
                      </a: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материал не усвоен в полном объеме, 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том числе -  низкая техника чтения)</a:t>
                      </a: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Отсутствие навыков самостоятельности в работе</a:t>
                      </a:r>
                    </a:p>
                    <a:p>
                      <a:pPr algn="l">
                        <a:buFont typeface="Arial" pitchFamily="34" charset="0"/>
                        <a:buNone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400" dirty="0" smtClean="0"/>
                        <a:t>На уроках не создана «ситуация успеха»</a:t>
                      </a:r>
                    </a:p>
                    <a:p>
                      <a:pPr algn="l">
                        <a:buFont typeface="Arial" pitchFamily="34" charset="0"/>
                        <a:buNone/>
                      </a:pPr>
                      <a:endParaRPr lang="ru-RU" sz="1400" baseline="0" dirty="0" smtClean="0"/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400" baseline="0" dirty="0" smtClean="0"/>
                        <a:t>Есть сложности в организации повторения на уроках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400" baseline="0" dirty="0" smtClean="0"/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400" baseline="0" dirty="0" smtClean="0"/>
                        <a:t>Не использую  приемы </a:t>
                      </a:r>
                      <a:r>
                        <a:rPr lang="ru-RU" sz="1400" baseline="0" dirty="0" err="1" smtClean="0"/>
                        <a:t>взаимообучения</a:t>
                      </a:r>
                      <a:endParaRPr lang="ru-RU" sz="1400" baseline="0" dirty="0" smtClean="0"/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400" baseline="0" dirty="0" smtClean="0"/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400" baseline="0" dirty="0" smtClean="0"/>
                        <a:t>Нет эффективной работы над ошибками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400" baseline="0" dirty="0" smtClean="0"/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400" baseline="0" dirty="0" smtClean="0"/>
                        <a:t> Нет упрощенных алгоритмов решения заданий (10 – 14).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i="1" dirty="0" smtClean="0"/>
                        <a:t>Не могу решать задания</a:t>
                      </a:r>
                      <a:r>
                        <a:rPr lang="ru-RU" sz="1400" i="1" baseline="0" dirty="0" smtClean="0"/>
                        <a:t> </a:t>
                      </a:r>
                      <a:r>
                        <a:rPr lang="ru-RU" sz="1400" i="1" dirty="0" smtClean="0"/>
                        <a:t>10, 11, 12. Не понимаю их.</a:t>
                      </a:r>
                      <a:endParaRPr lang="ru-RU" sz="1400" i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428604"/>
            <a:ext cx="7215238" cy="214314"/>
          </a:xfrm>
        </p:spPr>
        <p:txBody>
          <a:bodyPr>
            <a:noAutofit/>
          </a:bodyPr>
          <a:lstStyle/>
          <a:p>
            <a:r>
              <a:rPr lang="ru-RU" sz="2800" dirty="0" smtClean="0"/>
              <a:t>Планируемые действия для учащихся «группы риска» </a:t>
            </a:r>
            <a:endParaRPr lang="ru-RU" sz="28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1214419"/>
          <a:ext cx="8643998" cy="54870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0290"/>
                <a:gridCol w="6353708"/>
              </a:tblGrid>
              <a:tr h="396923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Общее для всех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ru-RU" sz="1600" dirty="0" smtClean="0"/>
                        <a:t>Создание на уроках «ситуации успеха»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1600" dirty="0" smtClean="0"/>
                        <a:t>Подборка </a:t>
                      </a:r>
                      <a:r>
                        <a:rPr lang="ru-RU" sz="1600" dirty="0" err="1" smtClean="0"/>
                        <a:t>разноуровневых</a:t>
                      </a:r>
                      <a:r>
                        <a:rPr lang="ru-RU" sz="1600" dirty="0" smtClean="0"/>
                        <a:t> заданий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1600" dirty="0" smtClean="0"/>
                        <a:t> Изучение методов и приемов по организации повторения</a:t>
                      </a:r>
                      <a:r>
                        <a:rPr lang="ru-RU" sz="1600" baseline="0" dirty="0" smtClean="0"/>
                        <a:t> на уроках, внедрение их в урок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1600" dirty="0" smtClean="0"/>
                        <a:t> Организация </a:t>
                      </a:r>
                      <a:r>
                        <a:rPr lang="ru-RU" sz="1600" dirty="0" err="1" smtClean="0"/>
                        <a:t>взаимообучения</a:t>
                      </a:r>
                      <a:endParaRPr lang="ru-RU" sz="1600" dirty="0" smtClean="0"/>
                    </a:p>
                    <a:p>
                      <a:pPr>
                        <a:buFontTx/>
                        <a:buChar char="-"/>
                      </a:pPr>
                      <a:r>
                        <a:rPr lang="ru-RU" sz="1600" baseline="0" dirty="0" smtClean="0"/>
                        <a:t> Разработка и внедрение системного мониторинга по отслеживанию теоретических знаний</a:t>
                      </a:r>
                      <a:endParaRPr lang="ru-RU" sz="1600" dirty="0"/>
                    </a:p>
                  </a:txBody>
                  <a:tcPr/>
                </a:tc>
              </a:tr>
              <a:tr h="396923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Дмитриев Влад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ru-RU" sz="1600" dirty="0" smtClean="0"/>
                        <a:t>Организация индивидуальных консультаций (помощь классного руководителя)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1600" baseline="0" dirty="0" smtClean="0"/>
                        <a:t> Разработка индивидуальной </a:t>
                      </a:r>
                      <a:r>
                        <a:rPr lang="ru-RU" sz="1600" b="0" baseline="0" dirty="0" smtClean="0"/>
                        <a:t>карты </a:t>
                      </a: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самооценки «Степень подготовленности к экзамену».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16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Разработка календарного графика по изучению теоретического материала,  дальнейшей практической отработке</a:t>
                      </a:r>
                      <a:endParaRPr lang="ru-RU" sz="1600" dirty="0"/>
                    </a:p>
                  </a:txBody>
                  <a:tcPr/>
                </a:tc>
              </a:tr>
              <a:tr h="396923">
                <a:tc>
                  <a:txBody>
                    <a:bodyPr/>
                    <a:lstStyle/>
                    <a:p>
                      <a:r>
                        <a:rPr lang="ru-RU" sz="1600" dirty="0" err="1" smtClean="0"/>
                        <a:t>Лимачко</a:t>
                      </a:r>
                      <a:r>
                        <a:rPr lang="ru-RU" sz="1600" dirty="0" smtClean="0"/>
                        <a:t> Михаил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- Разработка упрощенных алгоритмов</a:t>
                      </a:r>
                      <a:r>
                        <a:rPr lang="ru-RU" sz="1600" baseline="0" dirty="0" smtClean="0"/>
                        <a:t> решения заданий</a:t>
                      </a:r>
                      <a:endParaRPr lang="ru-RU" sz="1600" dirty="0"/>
                    </a:p>
                  </a:txBody>
                  <a:tcPr/>
                </a:tc>
              </a:tr>
              <a:tr h="396923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Истомина Екатерина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- Использование</a:t>
                      </a:r>
                      <a:r>
                        <a:rPr lang="ru-RU" sz="1600" baseline="0" dirty="0" smtClean="0"/>
                        <a:t> заданий вариативного характера на уроках, консультациях</a:t>
                      </a:r>
                      <a:endParaRPr lang="ru-RU" sz="1600" dirty="0"/>
                    </a:p>
                  </a:txBody>
                  <a:tcPr/>
                </a:tc>
              </a:tr>
              <a:tr h="396923">
                <a:tc>
                  <a:txBody>
                    <a:bodyPr/>
                    <a:lstStyle/>
                    <a:p>
                      <a:r>
                        <a:rPr lang="ru-RU" sz="1600" dirty="0" err="1" smtClean="0"/>
                        <a:t>Кошелькова</a:t>
                      </a:r>
                      <a:r>
                        <a:rPr lang="ru-RU" sz="1600" dirty="0" smtClean="0"/>
                        <a:t> Юлия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- Использование</a:t>
                      </a:r>
                      <a:r>
                        <a:rPr lang="ru-RU" sz="1600" baseline="0" dirty="0" smtClean="0"/>
                        <a:t> заданий вариативного характера на уроках, консультациях</a:t>
                      </a:r>
                      <a:endParaRPr lang="ru-RU" sz="1600" dirty="0" smtClean="0"/>
                    </a:p>
                  </a:txBody>
                  <a:tcPr/>
                </a:tc>
              </a:tr>
              <a:tr h="396923">
                <a:tc>
                  <a:txBody>
                    <a:bodyPr/>
                    <a:lstStyle/>
                    <a:p>
                      <a:r>
                        <a:rPr lang="ru-RU" sz="1600" dirty="0" err="1" smtClean="0"/>
                        <a:t>Блем</a:t>
                      </a:r>
                      <a:r>
                        <a:rPr lang="ru-RU" sz="1600" dirty="0" smtClean="0"/>
                        <a:t> Ирина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- Использование</a:t>
                      </a:r>
                      <a:r>
                        <a:rPr lang="ru-RU" sz="1600" baseline="0" dirty="0" smtClean="0"/>
                        <a:t> заданий вариативного характера на уроках, консультациях</a:t>
                      </a:r>
                      <a:endParaRPr lang="ru-RU" sz="1600" dirty="0" smtClean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 r="1265"/>
          <a:stretch>
            <a:fillRect/>
          </a:stretch>
        </p:blipFill>
        <p:spPr bwMode="auto">
          <a:xfrm>
            <a:off x="0" y="1"/>
            <a:ext cx="5222106" cy="428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9" y="4204175"/>
            <a:ext cx="5214942" cy="2653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142844" y="1142984"/>
            <a:ext cx="5072098" cy="92869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65403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Разный уровень обучения.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28926" y="1857364"/>
            <a:ext cx="2786082" cy="4097335"/>
          </a:xfr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1800" b="1" u="sng" dirty="0" smtClean="0"/>
              <a:t>Базовый</a:t>
            </a:r>
            <a:r>
              <a:rPr lang="ru-RU" sz="1800" dirty="0" smtClean="0"/>
              <a:t>:</a:t>
            </a:r>
          </a:p>
          <a:p>
            <a:pPr>
              <a:buNone/>
            </a:pPr>
            <a:r>
              <a:rPr lang="ru-RU" sz="1800" dirty="0" err="1" smtClean="0"/>
              <a:t>Глухенький</a:t>
            </a:r>
            <a:r>
              <a:rPr lang="ru-RU" sz="1800" dirty="0" smtClean="0"/>
              <a:t> Данил</a:t>
            </a:r>
          </a:p>
          <a:p>
            <a:pPr>
              <a:buNone/>
            </a:pPr>
            <a:r>
              <a:rPr lang="ru-RU" sz="1800" dirty="0" smtClean="0"/>
              <a:t>Кравцова Фаина</a:t>
            </a:r>
          </a:p>
          <a:p>
            <a:pPr>
              <a:buNone/>
            </a:pPr>
            <a:r>
              <a:rPr lang="ru-RU" sz="1800" dirty="0" err="1" smtClean="0"/>
              <a:t>Остапенко</a:t>
            </a:r>
            <a:r>
              <a:rPr lang="ru-RU" sz="1800" dirty="0" smtClean="0"/>
              <a:t> Максим</a:t>
            </a:r>
          </a:p>
          <a:p>
            <a:pPr>
              <a:buNone/>
            </a:pPr>
            <a:r>
              <a:rPr lang="ru-RU" sz="1800" dirty="0" smtClean="0"/>
              <a:t>Чурилов Александр</a:t>
            </a:r>
          </a:p>
          <a:p>
            <a:pPr>
              <a:buNone/>
            </a:pPr>
            <a:r>
              <a:rPr lang="ru-RU" sz="1800" dirty="0" smtClean="0"/>
              <a:t>Чернявская Светлана</a:t>
            </a:r>
          </a:p>
          <a:p>
            <a:pPr>
              <a:buNone/>
            </a:pPr>
            <a:r>
              <a:rPr lang="ru-RU" sz="1800" dirty="0" err="1" smtClean="0"/>
              <a:t>Томашев</a:t>
            </a:r>
            <a:r>
              <a:rPr lang="ru-RU" sz="1800" dirty="0" smtClean="0"/>
              <a:t> Алексей</a:t>
            </a:r>
          </a:p>
          <a:p>
            <a:pPr>
              <a:buNone/>
            </a:pPr>
            <a:r>
              <a:rPr lang="ru-RU" sz="1800" b="1" i="1" dirty="0" err="1" smtClean="0">
                <a:solidFill>
                  <a:schemeClr val="tx2">
                    <a:lumMod val="50000"/>
                  </a:schemeClr>
                </a:solidFill>
              </a:rPr>
              <a:t>Коломыцев</a:t>
            </a:r>
            <a:r>
              <a:rPr lang="ru-RU" sz="1800" b="1" i="1" dirty="0" smtClean="0">
                <a:solidFill>
                  <a:schemeClr val="tx2">
                    <a:lumMod val="50000"/>
                  </a:schemeClr>
                </a:solidFill>
              </a:rPr>
              <a:t> Руслан</a:t>
            </a:r>
          </a:p>
          <a:p>
            <a:pPr>
              <a:buNone/>
            </a:pPr>
            <a:r>
              <a:rPr lang="ru-RU" sz="1800" b="1" i="1" dirty="0" err="1" smtClean="0">
                <a:solidFill>
                  <a:schemeClr val="tx2">
                    <a:lumMod val="50000"/>
                  </a:schemeClr>
                </a:solidFill>
              </a:rPr>
              <a:t>Изгаршев</a:t>
            </a:r>
            <a:r>
              <a:rPr lang="ru-RU" sz="1800" b="1" i="1" dirty="0" smtClean="0">
                <a:solidFill>
                  <a:schemeClr val="tx2">
                    <a:lumMod val="50000"/>
                  </a:schemeClr>
                </a:solidFill>
              </a:rPr>
              <a:t> Данил</a:t>
            </a:r>
          </a:p>
          <a:p>
            <a:pPr>
              <a:buNone/>
            </a:pPr>
            <a:r>
              <a:rPr lang="ru-RU" sz="1800" b="1" i="1" dirty="0" err="1" smtClean="0">
                <a:solidFill>
                  <a:schemeClr val="tx2">
                    <a:lumMod val="50000"/>
                  </a:schemeClr>
                </a:solidFill>
                <a:hlinkClick r:id="rId2" action="ppaction://hlinksldjump"/>
              </a:rPr>
              <a:t>Бибик</a:t>
            </a:r>
            <a:r>
              <a:rPr lang="ru-RU" sz="1800" b="1" i="1" dirty="0" smtClean="0">
                <a:solidFill>
                  <a:schemeClr val="tx2">
                    <a:lumMod val="50000"/>
                  </a:schemeClr>
                </a:solidFill>
                <a:hlinkClick r:id="rId2" action="ppaction://hlinksldjump"/>
              </a:rPr>
              <a:t> Алена</a:t>
            </a:r>
            <a:endParaRPr lang="ru-RU" sz="1800" b="1" i="1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buNone/>
            </a:pPr>
            <a:endParaRPr lang="ru-RU" sz="18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5857884" y="857232"/>
            <a:ext cx="2400288" cy="33575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Повышенный: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dirty="0" smtClean="0"/>
              <a:t>Гусева Альбина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Инюхин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Николай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dirty="0" smtClean="0"/>
              <a:t>Крюков Данил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Морозова</a:t>
            </a:r>
            <a:r>
              <a:rPr kumimoji="0" lang="ru-RU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Анастасия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Панасюк </a:t>
            </a:r>
            <a:r>
              <a:rPr kumimoji="0" lang="ru-RU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Дарина</a:t>
            </a:r>
            <a:endParaRPr kumimoji="0" lang="ru-RU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b="1" i="1" baseline="0" dirty="0" err="1" smtClean="0">
                <a:solidFill>
                  <a:schemeClr val="tx2">
                    <a:lumMod val="50000"/>
                  </a:schemeClr>
                </a:solidFill>
                <a:hlinkClick r:id="rId3" action="ppaction://hlinksldjump"/>
              </a:rPr>
              <a:t>Мачикин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hlinkClick r:id="rId3" action="ppaction://hlinksldjump"/>
              </a:rPr>
              <a:t> Антон</a:t>
            </a:r>
            <a:endParaRPr lang="ru-RU" b="1" i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Казанцева</a:t>
            </a:r>
            <a:r>
              <a:rPr kumimoji="0" lang="ru-RU" b="1" i="1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Алена</a:t>
            </a:r>
            <a:endParaRPr kumimoji="0" lang="ru-RU" b="1" i="1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285720" y="2714620"/>
            <a:ext cx="2500330" cy="388302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Ниже базового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b="1" u="sng" dirty="0" smtClean="0"/>
              <a:t>«Группа риска»</a:t>
            </a:r>
            <a:r>
              <a:rPr kumimoji="0" lang="ru-RU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dirty="0" err="1" smtClean="0"/>
              <a:t>Блем</a:t>
            </a:r>
            <a:r>
              <a:rPr lang="ru-RU" dirty="0" smtClean="0"/>
              <a:t> Ирина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Дмитриев Влад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Кондаков Никита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Истомина Екатерина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b="1" i="1" dirty="0" err="1" smtClean="0">
                <a:solidFill>
                  <a:schemeClr val="tx2">
                    <a:lumMod val="50000"/>
                  </a:schemeClr>
                </a:solidFill>
              </a:rPr>
              <a:t>Кошелькова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 Юлия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Лимачко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Михаил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4500562" y="5072074"/>
            <a:ext cx="150019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4786314" y="4714884"/>
            <a:ext cx="150019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5400000" flipH="1" flipV="1">
            <a:off x="5465769" y="3251199"/>
            <a:ext cx="569916" cy="35719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 flipH="1" flipV="1">
            <a:off x="5465769" y="3606801"/>
            <a:ext cx="569916" cy="35719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2285984" y="4214818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857224" y="2214554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6 человек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43240" y="1357298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9 человек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215074" y="500042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7 человек</a:t>
            </a:r>
            <a:endParaRPr lang="ru-RU" b="1" dirty="0">
              <a:solidFill>
                <a:srgbClr val="FF0000"/>
              </a:solidFill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5072066" y="4357694"/>
            <a:ext cx="150019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857233"/>
          <a:ext cx="8429686" cy="3000394"/>
        </p:xfrm>
        <a:graphic>
          <a:graphicData uri="http://schemas.openxmlformats.org/drawingml/2006/table">
            <a:tbl>
              <a:tblPr/>
              <a:tblGrid>
                <a:gridCol w="1214446"/>
                <a:gridCol w="920697"/>
                <a:gridCol w="694309"/>
                <a:gridCol w="676901"/>
                <a:gridCol w="676901"/>
                <a:gridCol w="992789"/>
                <a:gridCol w="1110501"/>
                <a:gridCol w="748079"/>
                <a:gridCol w="739522"/>
                <a:gridCol w="655541"/>
              </a:tblGrid>
              <a:tr h="806203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Times New Roman"/>
                          <a:cs typeface="Times New Roman"/>
                        </a:rPr>
                        <a:t>ФИ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Динамика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(*внутренний мониторинг, тестовая часть ОГЭ)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627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Times New Roman"/>
                          <a:cs typeface="Times New Roman"/>
                        </a:rPr>
                        <a:t>Административная к.р. (май)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Входной контроль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Times New Roman"/>
                          <a:cs typeface="Times New Roman"/>
                        </a:rPr>
                        <a:t>29.09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Times New Roman"/>
                          <a:cs typeface="Times New Roman"/>
                        </a:rPr>
                        <a:t>24.10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Times New Roman"/>
                          <a:cs typeface="Times New Roman"/>
                        </a:rPr>
                        <a:t>28.11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Административная к.р</a:t>
                      </a:r>
                      <a:r>
                        <a:rPr lang="ru-RU" sz="1800" dirty="0" smtClean="0">
                          <a:latin typeface="+mn-lt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Times New Roman"/>
                          <a:cs typeface="Times New Roman"/>
                        </a:rPr>
                        <a:t>(декабрь)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Times New Roman"/>
                          <a:cs typeface="Times New Roman"/>
                        </a:rPr>
                        <a:t>16.01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Times New Roman"/>
                          <a:cs typeface="Times New Roman"/>
                        </a:rPr>
                        <a:t>Внутренний </a:t>
                      </a: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мониторинг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Times New Roman"/>
                          <a:cs typeface="Times New Roman"/>
                        </a:rPr>
                        <a:t>23.01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13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err="1" smtClean="0">
                          <a:latin typeface="+mn-lt"/>
                          <a:ea typeface="Times New Roman"/>
                          <a:cs typeface="Times New Roman"/>
                        </a:rPr>
                        <a:t>Мачикин</a:t>
                      </a:r>
                      <a:r>
                        <a:rPr lang="ru-RU" sz="1800" dirty="0" smtClean="0">
                          <a:latin typeface="+mn-lt"/>
                          <a:ea typeface="Times New Roman"/>
                          <a:cs typeface="Times New Roman"/>
                        </a:rPr>
                        <a:t>  Антон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>
            <a:hlinkClick r:id="rId2" action="ppaction://hlinksldjump"/>
          </p:cNvPr>
          <p:cNvSpPr/>
          <p:nvPr/>
        </p:nvSpPr>
        <p:spPr>
          <a:xfrm>
            <a:off x="8429652" y="6286520"/>
            <a:ext cx="714348" cy="5714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857233"/>
          <a:ext cx="8429686" cy="3000394"/>
        </p:xfrm>
        <a:graphic>
          <a:graphicData uri="http://schemas.openxmlformats.org/drawingml/2006/table">
            <a:tbl>
              <a:tblPr/>
              <a:tblGrid>
                <a:gridCol w="1214446"/>
                <a:gridCol w="920697"/>
                <a:gridCol w="694309"/>
                <a:gridCol w="676901"/>
                <a:gridCol w="676901"/>
                <a:gridCol w="992789"/>
                <a:gridCol w="1110501"/>
                <a:gridCol w="748079"/>
                <a:gridCol w="739522"/>
                <a:gridCol w="655541"/>
              </a:tblGrid>
              <a:tr h="806203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Times New Roman"/>
                          <a:cs typeface="Times New Roman"/>
                        </a:rPr>
                        <a:t>ФИ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Динамика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(*внутренний мониторинг, тестовая часть ОГЭ)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627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Times New Roman"/>
                          <a:cs typeface="Times New Roman"/>
                        </a:rPr>
                        <a:t>Административная к.р. (май)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Входной контроль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Times New Roman"/>
                          <a:cs typeface="Times New Roman"/>
                        </a:rPr>
                        <a:t>29.09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Times New Roman"/>
                          <a:cs typeface="Times New Roman"/>
                        </a:rPr>
                        <a:t>24.10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Times New Roman"/>
                          <a:cs typeface="Times New Roman"/>
                        </a:rPr>
                        <a:t>28.11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Административная к.р</a:t>
                      </a:r>
                      <a:r>
                        <a:rPr lang="ru-RU" sz="1800" dirty="0" smtClean="0">
                          <a:latin typeface="+mn-lt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Times New Roman"/>
                          <a:cs typeface="Times New Roman"/>
                        </a:rPr>
                        <a:t>(декабрь)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Times New Roman"/>
                          <a:cs typeface="Times New Roman"/>
                        </a:rPr>
                        <a:t>16.01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Times New Roman"/>
                          <a:cs typeface="Times New Roman"/>
                        </a:rPr>
                        <a:t>Внутренний </a:t>
                      </a:r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мониторинг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Times New Roman"/>
                          <a:cs typeface="Times New Roman"/>
                        </a:rPr>
                        <a:t>23.01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13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err="1" smtClean="0">
                          <a:latin typeface="+mn-lt"/>
                          <a:ea typeface="Times New Roman"/>
                          <a:cs typeface="Times New Roman"/>
                        </a:rPr>
                        <a:t>Бибик</a:t>
                      </a:r>
                      <a:r>
                        <a:rPr lang="ru-RU" sz="1800" dirty="0" smtClean="0">
                          <a:latin typeface="+mn-lt"/>
                          <a:ea typeface="Times New Roman"/>
                          <a:cs typeface="Times New Roman"/>
                        </a:rPr>
                        <a:t> Алена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>
            <a:hlinkClick r:id="rId2" action="ppaction://hlinksldjump"/>
          </p:cNvPr>
          <p:cNvSpPr/>
          <p:nvPr/>
        </p:nvSpPr>
        <p:spPr>
          <a:xfrm>
            <a:off x="8358214" y="6286520"/>
            <a:ext cx="928662" cy="7143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1" y="357165"/>
          <a:ext cx="8715438" cy="5866481"/>
        </p:xfrm>
        <a:graphic>
          <a:graphicData uri="http://schemas.openxmlformats.org/drawingml/2006/table">
            <a:tbl>
              <a:tblPr/>
              <a:tblGrid>
                <a:gridCol w="1285885"/>
                <a:gridCol w="921636"/>
                <a:gridCol w="717845"/>
                <a:gridCol w="699847"/>
                <a:gridCol w="699847"/>
                <a:gridCol w="1026443"/>
                <a:gridCol w="1026443"/>
                <a:gridCol w="895139"/>
                <a:gridCol w="895139"/>
                <a:gridCol w="547214"/>
              </a:tblGrid>
              <a:tr h="75248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Times New Roman"/>
                          <a:cs typeface="Times New Roman"/>
                        </a:rPr>
                        <a:t>ФИО детей «группы риска»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Times New Roman"/>
                          <a:cs typeface="Times New Roman"/>
                        </a:rPr>
                        <a:t>Динамика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Times New Roman"/>
                          <a:cs typeface="Times New Roman"/>
                        </a:rPr>
                        <a:t>(*внутренний мониторинг, тестовая часть ОГЭ)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049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latin typeface="+mn-lt"/>
                          <a:ea typeface="Times New Roman"/>
                          <a:cs typeface="Times New Roman"/>
                        </a:rPr>
                        <a:t>Административная к.р.  (май)</a:t>
                      </a:r>
                      <a:endParaRPr lang="ru-RU" sz="14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+mn-lt"/>
                          <a:ea typeface="Times New Roman"/>
                          <a:cs typeface="Times New Roman"/>
                        </a:rPr>
                        <a:t>Входной </a:t>
                      </a:r>
                      <a:r>
                        <a:rPr lang="ru-RU" sz="1400" b="0" dirty="0" smtClean="0">
                          <a:latin typeface="+mn-lt"/>
                          <a:ea typeface="Times New Roman"/>
                          <a:cs typeface="Times New Roman"/>
                        </a:rPr>
                        <a:t>контроль</a:t>
                      </a:r>
                      <a:endParaRPr lang="ru-RU" sz="14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latin typeface="+mn-lt"/>
                          <a:ea typeface="Times New Roman"/>
                          <a:cs typeface="Times New Roman"/>
                        </a:rPr>
                        <a:t>29.09</a:t>
                      </a:r>
                      <a:endParaRPr lang="ru-RU" sz="14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latin typeface="+mn-lt"/>
                          <a:ea typeface="Times New Roman"/>
                          <a:cs typeface="Times New Roman"/>
                        </a:rPr>
                        <a:t>24.10</a:t>
                      </a:r>
                      <a:endParaRPr lang="ru-RU" sz="14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latin typeface="+mn-lt"/>
                          <a:ea typeface="Times New Roman"/>
                          <a:cs typeface="Times New Roman"/>
                        </a:rPr>
                        <a:t>28.11</a:t>
                      </a:r>
                      <a:endParaRPr lang="ru-RU" sz="14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+mn-lt"/>
                          <a:ea typeface="Times New Roman"/>
                          <a:cs typeface="Times New Roman"/>
                        </a:rPr>
                        <a:t>Административная к.р</a:t>
                      </a:r>
                      <a:r>
                        <a:rPr lang="ru-RU" sz="1400" b="0" dirty="0" smtClean="0">
                          <a:latin typeface="+mn-lt"/>
                          <a:ea typeface="Times New Roman"/>
                          <a:cs typeface="Times New Roman"/>
                        </a:rPr>
                        <a:t>. (декабрь)</a:t>
                      </a:r>
                      <a:endParaRPr lang="ru-RU" sz="14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latin typeface="+mn-lt"/>
                          <a:ea typeface="Times New Roman"/>
                          <a:cs typeface="Times New Roman"/>
                        </a:rPr>
                        <a:t>16.01</a:t>
                      </a:r>
                      <a:endParaRPr lang="ru-RU" sz="14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latin typeface="+mn-lt"/>
                          <a:ea typeface="Times New Roman"/>
                          <a:cs typeface="Times New Roman"/>
                        </a:rPr>
                        <a:t>Внутренний  мониторинг </a:t>
                      </a:r>
                      <a:endParaRPr lang="ru-RU" sz="14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latin typeface="+mn-lt"/>
                          <a:ea typeface="Times New Roman"/>
                          <a:cs typeface="Times New Roman"/>
                        </a:rPr>
                        <a:t>23.01</a:t>
                      </a:r>
                      <a:endParaRPr lang="ru-RU" sz="1400" b="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2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latin typeface="+mn-lt"/>
                          <a:ea typeface="Times New Roman"/>
                          <a:cs typeface="Times New Roman"/>
                        </a:rPr>
                        <a:t>Лимачко</a:t>
                      </a:r>
                      <a:r>
                        <a:rPr lang="ru-RU" sz="1600" b="1" dirty="0">
                          <a:latin typeface="+mn-lt"/>
                          <a:ea typeface="Times New Roman"/>
                          <a:cs typeface="Times New Roman"/>
                        </a:rPr>
                        <a:t> Миша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3762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586230" algn="r"/>
                        </a:tabLst>
                      </a:pPr>
                      <a:r>
                        <a:rPr lang="ru-RU" sz="1600" b="1" dirty="0">
                          <a:latin typeface="+mn-lt"/>
                          <a:ea typeface="Times New Roman"/>
                          <a:cs typeface="Times New Roman"/>
                        </a:rPr>
                        <a:t>Дмитриев Влад	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5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524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Times New Roman"/>
                          <a:cs typeface="Times New Roman"/>
                        </a:rPr>
                        <a:t>Истомина Екатерина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7524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+mn-lt"/>
                          <a:ea typeface="Times New Roman"/>
                          <a:cs typeface="Times New Roman"/>
                        </a:rPr>
                        <a:t>Кошелькова Юлия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7524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+mn-lt"/>
                          <a:ea typeface="Times New Roman"/>
                          <a:cs typeface="Times New Roman"/>
                        </a:rPr>
                        <a:t>Кондаков Никита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5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2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+mn-lt"/>
                          <a:ea typeface="Times New Roman"/>
                          <a:cs typeface="Times New Roman"/>
                        </a:rPr>
                        <a:t>Блем Ирина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54869" marR="548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</a:tbl>
          </a:graphicData>
        </a:graphic>
      </p:graphicFrame>
      <p:sp>
        <p:nvSpPr>
          <p:cNvPr id="5" name="Левая фигурная скобка 4"/>
          <p:cNvSpPr/>
          <p:nvPr/>
        </p:nvSpPr>
        <p:spPr>
          <a:xfrm rot="16200000">
            <a:off x="5965041" y="4822041"/>
            <a:ext cx="214314" cy="1143008"/>
          </a:xfrm>
          <a:prstGeom prst="leftBrace">
            <a:avLst>
              <a:gd name="adj1" fmla="val 14815"/>
              <a:gd name="adj2" fmla="val 5000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Левая фигурная скобка 5"/>
          <p:cNvSpPr/>
          <p:nvPr/>
        </p:nvSpPr>
        <p:spPr>
          <a:xfrm rot="16200000">
            <a:off x="3893339" y="892951"/>
            <a:ext cx="214314" cy="5000660"/>
          </a:xfrm>
          <a:prstGeom prst="leftBrace">
            <a:avLst>
              <a:gd name="adj1" fmla="val 47219"/>
              <a:gd name="adj2" fmla="val 5000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Анкета для учащихся.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Какие задания тестовой части ОГЭ вызывают у тебя трудности?</a:t>
            </a:r>
          </a:p>
          <a:p>
            <a:r>
              <a:rPr lang="ru-RU" dirty="0" smtClean="0"/>
              <a:t>В каких заданиях чаще всего ты допускаешь ошибки?</a:t>
            </a:r>
          </a:p>
          <a:p>
            <a:r>
              <a:rPr lang="ru-RU" dirty="0" smtClean="0"/>
              <a:t>Опиши причины, по которым ты не можешь справиться с тем или иным заданием.</a:t>
            </a:r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-285776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Дмитриев Влад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571480"/>
          <a:ext cx="8929718" cy="38033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0828"/>
                <a:gridCol w="4389517"/>
                <a:gridCol w="1809373"/>
              </a:tblGrid>
              <a:tr h="785818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Причины низких результатов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Педагогические причины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Причины низких  результатов, которые выделяет сам учащийся</a:t>
                      </a:r>
                      <a:endParaRPr lang="ru-RU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Низкая </a:t>
                      </a:r>
                      <a:r>
                        <a:rPr lang="ru-RU" sz="1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мотивированность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на успешную сдачу экзамена (не посещает консультации, уроки)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Отсутствие у ребенка наработанных   умений и навыков за предыдущие годы обучения (программный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материал не усвоен в полном объеме, 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том числе -  низкая техника чтения)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endParaRPr lang="ru-RU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Отсутствие навыков самостоятельности в работе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Неумение преодолевать трудности, возникающие в процессе обучения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dirty="0" smtClean="0"/>
                        <a:t>На уроках не создана «ситуация успеха»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endParaRPr lang="ru-RU" sz="1200" dirty="0" smtClean="0"/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dirty="0" smtClean="0"/>
                        <a:t>На</a:t>
                      </a:r>
                      <a:r>
                        <a:rPr lang="ru-RU" sz="1200" baseline="0" dirty="0" smtClean="0"/>
                        <a:t> уроках не применяются </a:t>
                      </a:r>
                      <a:r>
                        <a:rPr lang="ru-RU" sz="1200" baseline="0" dirty="0" err="1" smtClean="0"/>
                        <a:t>разноуровневые</a:t>
                      </a:r>
                      <a:r>
                        <a:rPr lang="ru-RU" sz="1200" baseline="0" dirty="0" smtClean="0"/>
                        <a:t> задания (чаще всего задания подобранны под «среднего» или «сильного» учащегося)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endParaRPr lang="ru-RU" sz="1200" baseline="0" dirty="0" smtClean="0"/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baseline="0" dirty="0" smtClean="0"/>
                        <a:t>Есть сложности в организации повторения на уроках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endParaRPr lang="ru-RU" sz="1200" baseline="0" dirty="0" smtClean="0"/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baseline="0" dirty="0" smtClean="0"/>
                        <a:t>Не использую  приемы </a:t>
                      </a:r>
                      <a:r>
                        <a:rPr lang="ru-RU" sz="1200" baseline="0" dirty="0" err="1" smtClean="0"/>
                        <a:t>взаимообучения</a:t>
                      </a:r>
                      <a:endParaRPr lang="ru-RU" sz="1200" baseline="0" dirty="0" smtClean="0"/>
                    </a:p>
                    <a:p>
                      <a:pPr>
                        <a:buFont typeface="Arial" pitchFamily="34" charset="0"/>
                        <a:buChar char="•"/>
                      </a:pPr>
                      <a:endParaRPr lang="ru-RU" sz="1200" baseline="0" dirty="0" smtClean="0"/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baseline="0" dirty="0" smtClean="0"/>
                        <a:t>Нет системного  (детального) мониторинга по отслеживанию теоретических знаний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endParaRPr lang="ru-RU" sz="1200" baseline="0" dirty="0" smtClean="0"/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baseline="0" dirty="0" smtClean="0"/>
                        <a:t>Авторитарная позиция учителя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endParaRPr lang="ru-RU" sz="1200" baseline="0" dirty="0" smtClean="0"/>
                    </a:p>
                    <a:p>
                      <a:pPr>
                        <a:buFont typeface="Arial" pitchFamily="34" charset="0"/>
                        <a:buChar char="•"/>
                      </a:pP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i="1" dirty="0" smtClean="0"/>
                        <a:t>Не всегда могу выделить грамматическую основу  предложения, не знаю части речи (причастие, деепричастие). Много всего не знаю.</a:t>
                      </a:r>
                      <a:endParaRPr lang="ru-RU" sz="1200" i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Схема 7"/>
          <p:cNvGraphicFramePr/>
          <p:nvPr/>
        </p:nvGraphicFramePr>
        <p:xfrm>
          <a:off x="0" y="4214818"/>
          <a:ext cx="5072066" cy="26431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Схема 8"/>
          <p:cNvGraphicFramePr/>
          <p:nvPr/>
        </p:nvGraphicFramePr>
        <p:xfrm>
          <a:off x="5572132" y="3968744"/>
          <a:ext cx="3571868" cy="2889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ru-RU" sz="2400" dirty="0" smtClean="0"/>
              <a:t>Истомина Екатерина, </a:t>
            </a:r>
            <a:r>
              <a:rPr lang="ru-RU" sz="2400" dirty="0" err="1" smtClean="0"/>
              <a:t>Блем</a:t>
            </a:r>
            <a:r>
              <a:rPr lang="ru-RU" sz="2400" dirty="0" smtClean="0"/>
              <a:t> Ирина, </a:t>
            </a:r>
            <a:r>
              <a:rPr lang="ru-RU" sz="2400" dirty="0" err="1" smtClean="0"/>
              <a:t>Кошелькова</a:t>
            </a:r>
            <a:r>
              <a:rPr lang="ru-RU" sz="2400" dirty="0" smtClean="0"/>
              <a:t> Юлия</a:t>
            </a:r>
            <a:endParaRPr lang="ru-RU" sz="2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214422"/>
          <a:ext cx="8358246" cy="384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6064"/>
                <a:gridCol w="4108603"/>
                <a:gridCol w="1693579"/>
              </a:tblGrid>
              <a:tr h="78581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Причины низких результатов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Педагогические причины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Причины низких  результатов, которые выделяет сам учащийся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600" baseline="0" dirty="0" smtClean="0"/>
                        <a:t>  Не выполнили задание 4,5, т.к. не были знакомы с данной в тесте формулировкой задания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600" baseline="0" dirty="0" smtClean="0"/>
                        <a:t> Не использую задания вариативного характера (тестовую часть решаем с ФИПИ, при проведении мониторинга был предложен тест с ГУЩИНА)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endParaRPr lang="ru-RU" sz="1600" baseline="0" dirty="0" smtClean="0"/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600" baseline="0" dirty="0" smtClean="0"/>
                        <a:t>Нет системного  (детального) мониторинга по отслеживанию теоретических знаний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endParaRPr lang="ru-RU" sz="1600" baseline="0" dirty="0" smtClean="0"/>
                    </a:p>
                    <a:p>
                      <a:pPr>
                        <a:buFont typeface="Arial" pitchFamily="34" charset="0"/>
                        <a:buNone/>
                      </a:pPr>
                      <a:endParaRPr lang="ru-RU" sz="1600" baseline="0" dirty="0" smtClean="0"/>
                    </a:p>
                    <a:p>
                      <a:pPr>
                        <a:buFont typeface="Arial" pitchFamily="34" charset="0"/>
                        <a:buChar char="•"/>
                      </a:pP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i="1" dirty="0" smtClean="0"/>
                        <a:t>Не понимаю задание, не знаю теоретический материал к заданию 9, 13</a:t>
                      </a:r>
                      <a:endParaRPr lang="ru-RU" sz="1600" i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770</Words>
  <PresentationFormat>Экран (4:3)</PresentationFormat>
  <Paragraphs>229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Анализ предметных результатов по предмету «Русский язык» 9 кл.</vt:lpstr>
      <vt:lpstr>Слайд 2</vt:lpstr>
      <vt:lpstr>Разный уровень обучения.</vt:lpstr>
      <vt:lpstr>Слайд 4</vt:lpstr>
      <vt:lpstr>Слайд 5</vt:lpstr>
      <vt:lpstr>Слайд 6</vt:lpstr>
      <vt:lpstr>Анкета для учащихся.</vt:lpstr>
      <vt:lpstr>Дмитриев Влад</vt:lpstr>
      <vt:lpstr>Истомина Екатерина, Блем Ирина, Кошелькова Юлия</vt:lpstr>
      <vt:lpstr>Лимачко Михаил</vt:lpstr>
      <vt:lpstr>Планируемые действия для учащихся «группы риска»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Probook</dc:creator>
  <cp:lastModifiedBy>ZavUch</cp:lastModifiedBy>
  <cp:revision>9</cp:revision>
  <dcterms:created xsi:type="dcterms:W3CDTF">2017-02-07T13:01:42Z</dcterms:created>
  <dcterms:modified xsi:type="dcterms:W3CDTF">2017-02-16T04:12:30Z</dcterms:modified>
</cp:coreProperties>
</file>