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Default ContentType="image/gif" Extension="gif"/>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Master+xml" PartName="/ppt/slideMasters/slideMaster3.xml"/>
  <Override ContentType="application/vnd.openxmlformats-officedocument.presentationml.slideMaster+xml" PartName="/ppt/slideMasters/slideMaster4.xml"/>
  <Override ContentType="application/vnd.openxmlformats-officedocument.presentationml.slideMaster+xml" PartName="/ppt/slideMasters/slideMaster5.xml"/>
  <Override ContentType="application/vnd.openxmlformats-officedocument.presentationml.slideMaster+xml" PartName="/ppt/slideMasters/slideMaster6.xml"/>
  <Override ContentType="application/vnd.openxmlformats-officedocument.presentationml.slideMaster+xml" PartName="/ppt/slideMasters/slideMaster7.xml"/>
  <Override ContentType="application/vnd.openxmlformats-officedocument.presentationml.slideMaster+xml" PartName="/ppt/slideMasters/slideMaster8.xml"/>
  <Override ContentType="application/vnd.openxmlformats-officedocument.presentationml.slideMaster+xml" PartName="/ppt/slideMasters/slideMaster9.xml"/>
  <Override ContentType="application/vnd.openxmlformats-officedocument.presentationml.slideMaster+xml" PartName="/ppt/slideMasters/slideMaster10.xml"/>
  <Override ContentType="application/vnd.openxmlformats-officedocument.presentationml.slideMaster+xml" PartName="/ppt/slideMasters/slideMaster11.xml"/>
  <Override ContentType="application/vnd.openxmlformats-officedocument.presentationml.slideMaster+xml" PartName="/ppt/slideMasters/slideMaster12.xml"/>
  <Override ContentType="application/vnd.openxmlformats-officedocument.presentationml.slideMaster+xml" PartName="/ppt/slideMasters/slideMaster13.xml"/>
  <Override ContentType="application/vnd.openxmlformats-officedocument.presentationml.slideMaster+xml" PartName="/ppt/slideMasters/slideMaster14.xml"/>
  <Override ContentType="application/vnd.openxmlformats-officedocument.presentationml.slideMaster+xml" PartName="/ppt/slideMasters/slideMaster15.xml"/>
  <Override ContentType="application/vnd.openxmlformats-officedocument.presentationml.slideMaster+xml" PartName="/ppt/slideMasters/slideMaster16.xml"/>
  <Override ContentType="application/vnd.openxmlformats-officedocument.presentationml.slideMaster+xml" PartName="/ppt/slideMasters/slideMaster17.xml"/>
  <Override ContentType="application/vnd.openxmlformats-officedocument.presentationml.slideMaster+xml" PartName="/ppt/slideMasters/slideMaster18.xml"/>
  <Override ContentType="application/vnd.openxmlformats-officedocument.presentationml.slideMaster+xml" PartName="/ppt/slideMasters/slideMaster19.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slide+xml" PartName="/ppt/slides/slide45.xml"/>
  <Override ContentType="application/vnd.openxmlformats-officedocument.presentationml.slide+xml" PartName="/ppt/slides/slide46.xml"/>
  <Override ContentType="application/vnd.openxmlformats-officedocument.presentationml.slide+xml" PartName="/ppt/slides/slide47.xml"/>
  <Override ContentType="application/vnd.openxmlformats-officedocument.presentationml.slide+xml" PartName="/ppt/slides/slide48.xml"/>
  <Override ContentType="application/vnd.openxmlformats-officedocument.presentationml.slide+xml" PartName="/ppt/slides/slide49.xml"/>
  <Override ContentType="application/vnd.openxmlformats-officedocument.presentationml.slide+xml" PartName="/ppt/slides/slide50.xml"/>
  <Override ContentType="application/vnd.openxmlformats-officedocument.presentationml.slide+xml" PartName="/ppt/slides/slide51.xml"/>
  <Override ContentType="application/vnd.openxmlformats-officedocument.presentationml.slide+xml" PartName="/ppt/slides/slide52.xml"/>
  <Override ContentType="application/vnd.openxmlformats-officedocument.presentationml.slide+xml" PartName="/ppt/slides/slide53.xml"/>
  <Override ContentType="application/vnd.openxmlformats-officedocument.presentationml.slide+xml" PartName="/ppt/slides/slide54.xml"/>
  <Override ContentType="application/vnd.openxmlformats-officedocument.presentationml.slide+xml" PartName="/ppt/slides/slide55.xml"/>
  <Override ContentType="application/vnd.openxmlformats-officedocument.presentationml.slide+xml" PartName="/ppt/slides/slide56.xml"/>
  <Override ContentType="application/vnd.openxmlformats-officedocument.presentationml.slide+xml" PartName="/ppt/slides/slide57.xml"/>
  <Override ContentType="application/vnd.openxmlformats-officedocument.presentationml.slide+xml" PartName="/ppt/slides/slide58.xml"/>
  <Override ContentType="application/vnd.openxmlformats-officedocument.presentationml.slide+xml" PartName="/ppt/slides/slide59.xml"/>
  <Override ContentType="application/vnd.openxmlformats-officedocument.presentationml.slide+xml" PartName="/ppt/slides/slide60.xml"/>
  <Override ContentType="application/vnd.openxmlformats-officedocument.presentationml.slide+xml" PartName="/ppt/slides/slide61.xml"/>
  <Override ContentType="application/vnd.openxmlformats-officedocument.presentationml.slide+xml" PartName="/ppt/slides/slide62.xml"/>
  <Override ContentType="application/vnd.openxmlformats-officedocument.presentationml.slide+xml" PartName="/ppt/slides/slide63.xml"/>
  <Override ContentType="application/vnd.openxmlformats-officedocument.presentationml.slide+xml" PartName="/ppt/slides/slide64.xml"/>
  <Override ContentType="application/vnd.openxmlformats-officedocument.presentationml.slide+xml" PartName="/ppt/slides/slide65.xml"/>
  <Override ContentType="application/vnd.openxmlformats-officedocument.presentationml.slide+xml" PartName="/ppt/slides/slide66.xml"/>
  <Override ContentType="application/vnd.openxmlformats-officedocument.presentationml.slide+xml" PartName="/ppt/slides/slide67.xml"/>
  <Override ContentType="application/vnd.openxmlformats-officedocument.presentationml.slide+xml" PartName="/ppt/slides/slide68.xml"/>
  <Override ContentType="application/vnd.openxmlformats-officedocument.presentationml.slide+xml" PartName="/ppt/slides/slide69.xml"/>
  <Override ContentType="application/vnd.openxmlformats-officedocument.presentationml.slide+xml" PartName="/ppt/slides/slide70.xml"/>
  <Override ContentType="application/vnd.openxmlformats-officedocument.presentationml.slide+xml" PartName="/ppt/slides/slide71.xml"/>
  <Override ContentType="application/vnd.openxmlformats-officedocument.presentationml.slide+xml" PartName="/ppt/slides/slide72.xml"/>
  <Override ContentType="application/vnd.openxmlformats-officedocument.presentationml.slide+xml" PartName="/ppt/slides/slide73.xml"/>
  <Override ContentType="application/vnd.openxmlformats-officedocument.presentationml.slide+xml" PartName="/ppt/slides/slide74.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notesMaster+xml" PartName="/ppt/notesMasters/notesMaster1.xml"/>
  <Override ContentType="application/vnd.openxmlformats-officedocument.presentationml.handoutMaster+xml" PartName="/ppt/handoutMasters/handout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theme+xml" PartName="/ppt/theme/theme2.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25.xml"/>
  <Override ContentType="application/vnd.openxmlformats-officedocument.presentationml.slideLayout+xml" PartName="/ppt/slideLayouts/slideLayout26.xml"/>
  <Override ContentType="application/vnd.openxmlformats-officedocument.presentationml.slideLayout+xml" PartName="/ppt/slideLayouts/slideLayout27.xml"/>
  <Override ContentType="application/vnd.openxmlformats-officedocument.presentationml.slideLayout+xml" PartName="/ppt/slideLayouts/slideLayout28.xml"/>
  <Override ContentType="application/vnd.openxmlformats-officedocument.presentationml.slideLayout+xml" PartName="/ppt/slideLayouts/slideLayout29.xml"/>
  <Override ContentType="application/vnd.openxmlformats-officedocument.presentationml.slideLayout+xml" PartName="/ppt/slideLayouts/slideLayout30.xml"/>
  <Override ContentType="application/vnd.openxmlformats-officedocument.presentationml.slideLayout+xml" PartName="/ppt/slideLayouts/slideLayout31.xml"/>
  <Override ContentType="application/vnd.openxmlformats-officedocument.presentationml.slideLayout+xml" PartName="/ppt/slideLayouts/slideLayout32.xml"/>
  <Override ContentType="application/vnd.openxmlformats-officedocument.presentationml.slideLayout+xml" PartName="/ppt/slideLayouts/slideLayout33.xml"/>
  <Override ContentType="application/vnd.openxmlformats-officedocument.theme+xml" PartName="/ppt/theme/theme3.xml"/>
  <Override ContentType="application/vnd.openxmlformats-officedocument.presentationml.slideLayout+xml" PartName="/ppt/slideLayouts/slideLayout34.xml"/>
  <Override ContentType="application/vnd.openxmlformats-officedocument.presentationml.slideLayout+xml" PartName="/ppt/slideLayouts/slideLayout35.xml"/>
  <Override ContentType="application/vnd.openxmlformats-officedocument.presentationml.slideLayout+xml" PartName="/ppt/slideLayouts/slideLayout36.xml"/>
  <Override ContentType="application/vnd.openxmlformats-officedocument.presentationml.slideLayout+xml" PartName="/ppt/slideLayouts/slideLayout37.xml"/>
  <Override ContentType="application/vnd.openxmlformats-officedocument.presentationml.slideLayout+xml" PartName="/ppt/slideLayouts/slideLayout38.xml"/>
  <Override ContentType="application/vnd.openxmlformats-officedocument.presentationml.slideLayout+xml" PartName="/ppt/slideLayouts/slideLayout39.xml"/>
  <Override ContentType="application/vnd.openxmlformats-officedocument.presentationml.slideLayout+xml" PartName="/ppt/slideLayouts/slideLayout40.xml"/>
  <Override ContentType="application/vnd.openxmlformats-officedocument.presentationml.slideLayout+xml" PartName="/ppt/slideLayouts/slideLayout41.xml"/>
  <Override ContentType="application/vnd.openxmlformats-officedocument.presentationml.slideLayout+xml" PartName="/ppt/slideLayouts/slideLayout42.xml"/>
  <Override ContentType="application/vnd.openxmlformats-officedocument.presentationml.slideLayout+xml" PartName="/ppt/slideLayouts/slideLayout43.xml"/>
  <Override ContentType="application/vnd.openxmlformats-officedocument.presentationml.slideLayout+xml" PartName="/ppt/slideLayouts/slideLayout44.xml"/>
  <Override ContentType="application/vnd.openxmlformats-officedocument.theme+xml" PartName="/ppt/theme/theme4.xml"/>
  <Override ContentType="application/vnd.openxmlformats-officedocument.presentationml.slideLayout+xml" PartName="/ppt/slideLayouts/slideLayout45.xml"/>
  <Override ContentType="application/vnd.openxmlformats-officedocument.presentationml.slideLayout+xml" PartName="/ppt/slideLayouts/slideLayout46.xml"/>
  <Override ContentType="application/vnd.openxmlformats-officedocument.presentationml.slideLayout+xml" PartName="/ppt/slideLayouts/slideLayout47.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50.xml"/>
  <Override ContentType="application/vnd.openxmlformats-officedocument.presentationml.slideLayout+xml" PartName="/ppt/slideLayouts/slideLayout51.xml"/>
  <Override ContentType="application/vnd.openxmlformats-officedocument.presentationml.slideLayout+xml" PartName="/ppt/slideLayouts/slideLayout52.xml"/>
  <Override ContentType="application/vnd.openxmlformats-officedocument.presentationml.slideLayout+xml" PartName="/ppt/slideLayouts/slideLayout53.xml"/>
  <Override ContentType="application/vnd.openxmlformats-officedocument.presentationml.slideLayout+xml" PartName="/ppt/slideLayouts/slideLayout54.xml"/>
  <Override ContentType="application/vnd.openxmlformats-officedocument.presentationml.slideLayout+xml" PartName="/ppt/slideLayouts/slideLayout55.xml"/>
  <Override ContentType="application/vnd.openxmlformats-officedocument.theme+xml" PartName="/ppt/theme/theme5.xml"/>
  <Override ContentType="application/vnd.openxmlformats-officedocument.presentationml.slideLayout+xml" PartName="/ppt/slideLayouts/slideLayout56.xml"/>
  <Override ContentType="application/vnd.openxmlformats-officedocument.presentationml.slideLayout+xml" PartName="/ppt/slideLayouts/slideLayout57.xml"/>
  <Override ContentType="application/vnd.openxmlformats-officedocument.presentationml.slideLayout+xml" PartName="/ppt/slideLayouts/slideLayout58.xml"/>
  <Override ContentType="application/vnd.openxmlformats-officedocument.presentationml.slideLayout+xml" PartName="/ppt/slideLayouts/slideLayout59.xml"/>
  <Override ContentType="application/vnd.openxmlformats-officedocument.presentationml.slideLayout+xml" PartName="/ppt/slideLayouts/slideLayout60.xml"/>
  <Override ContentType="application/vnd.openxmlformats-officedocument.presentationml.slideLayout+xml" PartName="/ppt/slideLayouts/slideLayout61.xml"/>
  <Override ContentType="application/vnd.openxmlformats-officedocument.presentationml.slideLayout+xml" PartName="/ppt/slideLayouts/slideLayout62.xml"/>
  <Override ContentType="application/vnd.openxmlformats-officedocument.presentationml.slideLayout+xml" PartName="/ppt/slideLayouts/slideLayout63.xml"/>
  <Override ContentType="application/vnd.openxmlformats-officedocument.presentationml.slideLayout+xml" PartName="/ppt/slideLayouts/slideLayout64.xml"/>
  <Override ContentType="application/vnd.openxmlformats-officedocument.presentationml.slideLayout+xml" PartName="/ppt/slideLayouts/slideLayout65.xml"/>
  <Override ContentType="application/vnd.openxmlformats-officedocument.presentationml.slideLayout+xml" PartName="/ppt/slideLayouts/slideLayout66.xml"/>
  <Override ContentType="application/vnd.openxmlformats-officedocument.theme+xml" PartName="/ppt/theme/theme6.xml"/>
  <Override ContentType="application/vnd.openxmlformats-officedocument.presentationml.slideLayout+xml" PartName="/ppt/slideLayouts/slideLayout67.xml"/>
  <Override ContentType="application/vnd.openxmlformats-officedocument.presentationml.slideLayout+xml" PartName="/ppt/slideLayouts/slideLayout68.xml"/>
  <Override ContentType="application/vnd.openxmlformats-officedocument.presentationml.slideLayout+xml" PartName="/ppt/slideLayouts/slideLayout69.xml"/>
  <Override ContentType="application/vnd.openxmlformats-officedocument.presentationml.slideLayout+xml" PartName="/ppt/slideLayouts/slideLayout70.xml"/>
  <Override ContentType="application/vnd.openxmlformats-officedocument.presentationml.slideLayout+xml" PartName="/ppt/slideLayouts/slideLayout71.xml"/>
  <Override ContentType="application/vnd.openxmlformats-officedocument.presentationml.slideLayout+xml" PartName="/ppt/slideLayouts/slideLayout72.xml"/>
  <Override ContentType="application/vnd.openxmlformats-officedocument.presentationml.slideLayout+xml" PartName="/ppt/slideLayouts/slideLayout73.xml"/>
  <Override ContentType="application/vnd.openxmlformats-officedocument.presentationml.slideLayout+xml" PartName="/ppt/slideLayouts/slideLayout74.xml"/>
  <Override ContentType="application/vnd.openxmlformats-officedocument.presentationml.slideLayout+xml" PartName="/ppt/slideLayouts/slideLayout75.xml"/>
  <Override ContentType="application/vnd.openxmlformats-officedocument.presentationml.slideLayout+xml" PartName="/ppt/slideLayouts/slideLayout76.xml"/>
  <Override ContentType="application/vnd.openxmlformats-officedocument.presentationml.slideLayout+xml" PartName="/ppt/slideLayouts/slideLayout77.xml"/>
  <Override ContentType="application/vnd.openxmlformats-officedocument.theme+xml" PartName="/ppt/theme/theme7.xml"/>
  <Override ContentType="application/vnd.openxmlformats-officedocument.presentationml.slideLayout+xml" PartName="/ppt/slideLayouts/slideLayout78.xml"/>
  <Override ContentType="application/vnd.openxmlformats-officedocument.presentationml.slideLayout+xml" PartName="/ppt/slideLayouts/slideLayout79.xml"/>
  <Override ContentType="application/vnd.openxmlformats-officedocument.presentationml.slideLayout+xml" PartName="/ppt/slideLayouts/slideLayout80.xml"/>
  <Override ContentType="application/vnd.openxmlformats-officedocument.presentationml.slideLayout+xml" PartName="/ppt/slideLayouts/slideLayout81.xml"/>
  <Override ContentType="application/vnd.openxmlformats-officedocument.presentationml.slideLayout+xml" PartName="/ppt/slideLayouts/slideLayout82.xml"/>
  <Override ContentType="application/vnd.openxmlformats-officedocument.presentationml.slideLayout+xml" PartName="/ppt/slideLayouts/slideLayout83.xml"/>
  <Override ContentType="application/vnd.openxmlformats-officedocument.presentationml.slideLayout+xml" PartName="/ppt/slideLayouts/slideLayout84.xml"/>
  <Override ContentType="application/vnd.openxmlformats-officedocument.presentationml.slideLayout+xml" PartName="/ppt/slideLayouts/slideLayout85.xml"/>
  <Override ContentType="application/vnd.openxmlformats-officedocument.presentationml.slideLayout+xml" PartName="/ppt/slideLayouts/slideLayout86.xml"/>
  <Override ContentType="application/vnd.openxmlformats-officedocument.presentationml.slideLayout+xml" PartName="/ppt/slideLayouts/slideLayout87.xml"/>
  <Override ContentType="application/vnd.openxmlformats-officedocument.presentationml.slideLayout+xml" PartName="/ppt/slideLayouts/slideLayout88.xml"/>
  <Override ContentType="application/vnd.openxmlformats-officedocument.theme+xml" PartName="/ppt/theme/theme8.xml"/>
  <Override ContentType="application/vnd.openxmlformats-officedocument.presentationml.slideLayout+xml" PartName="/ppt/slideLayouts/slideLayout89.xml"/>
  <Override ContentType="application/vnd.openxmlformats-officedocument.presentationml.slideLayout+xml" PartName="/ppt/slideLayouts/slideLayout90.xml"/>
  <Override ContentType="application/vnd.openxmlformats-officedocument.presentationml.slideLayout+xml" PartName="/ppt/slideLayouts/slideLayout91.xml"/>
  <Override ContentType="application/vnd.openxmlformats-officedocument.presentationml.slideLayout+xml" PartName="/ppt/slideLayouts/slideLayout92.xml"/>
  <Override ContentType="application/vnd.openxmlformats-officedocument.presentationml.slideLayout+xml" PartName="/ppt/slideLayouts/slideLayout93.xml"/>
  <Override ContentType="application/vnd.openxmlformats-officedocument.presentationml.slideLayout+xml" PartName="/ppt/slideLayouts/slideLayout94.xml"/>
  <Override ContentType="application/vnd.openxmlformats-officedocument.presentationml.slideLayout+xml" PartName="/ppt/slideLayouts/slideLayout95.xml"/>
  <Override ContentType="application/vnd.openxmlformats-officedocument.presentationml.slideLayout+xml" PartName="/ppt/slideLayouts/slideLayout96.xml"/>
  <Override ContentType="application/vnd.openxmlformats-officedocument.presentationml.slideLayout+xml" PartName="/ppt/slideLayouts/slideLayout97.xml"/>
  <Override ContentType="application/vnd.openxmlformats-officedocument.presentationml.slideLayout+xml" PartName="/ppt/slideLayouts/slideLayout98.xml"/>
  <Override ContentType="application/vnd.openxmlformats-officedocument.presentationml.slideLayout+xml" PartName="/ppt/slideLayouts/slideLayout99.xml"/>
  <Override ContentType="application/vnd.openxmlformats-officedocument.theme+xml" PartName="/ppt/theme/theme9.xml"/>
  <Override ContentType="application/vnd.openxmlformats-officedocument.presentationml.slideLayout+xml" PartName="/ppt/slideLayouts/slideLayout100.xml"/>
  <Override ContentType="application/vnd.openxmlformats-officedocument.presentationml.slideLayout+xml" PartName="/ppt/slideLayouts/slideLayout101.xml"/>
  <Override ContentType="application/vnd.openxmlformats-officedocument.presentationml.slideLayout+xml" PartName="/ppt/slideLayouts/slideLayout102.xml"/>
  <Override ContentType="application/vnd.openxmlformats-officedocument.presentationml.slideLayout+xml" PartName="/ppt/slideLayouts/slideLayout103.xml"/>
  <Override ContentType="application/vnd.openxmlformats-officedocument.presentationml.slideLayout+xml" PartName="/ppt/slideLayouts/slideLayout104.xml"/>
  <Override ContentType="application/vnd.openxmlformats-officedocument.presentationml.slideLayout+xml" PartName="/ppt/slideLayouts/slideLayout105.xml"/>
  <Override ContentType="application/vnd.openxmlformats-officedocument.presentationml.slideLayout+xml" PartName="/ppt/slideLayouts/slideLayout106.xml"/>
  <Override ContentType="application/vnd.openxmlformats-officedocument.presentationml.slideLayout+xml" PartName="/ppt/slideLayouts/slideLayout107.xml"/>
  <Override ContentType="application/vnd.openxmlformats-officedocument.presentationml.slideLayout+xml" PartName="/ppt/slideLayouts/slideLayout108.xml"/>
  <Override ContentType="application/vnd.openxmlformats-officedocument.presentationml.slideLayout+xml" PartName="/ppt/slideLayouts/slideLayout109.xml"/>
  <Override ContentType="application/vnd.openxmlformats-officedocument.presentationml.slideLayout+xml" PartName="/ppt/slideLayouts/slideLayout110.xml"/>
  <Override ContentType="application/vnd.openxmlformats-officedocument.theme+xml" PartName="/ppt/theme/theme10.xml"/>
  <Override ContentType="application/vnd.openxmlformats-officedocument.presentationml.slideLayout+xml" PartName="/ppt/slideLayouts/slideLayout111.xml"/>
  <Override ContentType="application/vnd.openxmlformats-officedocument.presentationml.slideLayout+xml" PartName="/ppt/slideLayouts/slideLayout112.xml"/>
  <Override ContentType="application/vnd.openxmlformats-officedocument.presentationml.slideLayout+xml" PartName="/ppt/slideLayouts/slideLayout113.xml"/>
  <Override ContentType="application/vnd.openxmlformats-officedocument.presentationml.slideLayout+xml" PartName="/ppt/slideLayouts/slideLayout114.xml"/>
  <Override ContentType="application/vnd.openxmlformats-officedocument.presentationml.slideLayout+xml" PartName="/ppt/slideLayouts/slideLayout115.xml"/>
  <Override ContentType="application/vnd.openxmlformats-officedocument.presentationml.slideLayout+xml" PartName="/ppt/slideLayouts/slideLayout116.xml"/>
  <Override ContentType="application/vnd.openxmlformats-officedocument.presentationml.slideLayout+xml" PartName="/ppt/slideLayouts/slideLayout117.xml"/>
  <Override ContentType="application/vnd.openxmlformats-officedocument.presentationml.slideLayout+xml" PartName="/ppt/slideLayouts/slideLayout118.xml"/>
  <Override ContentType="application/vnd.openxmlformats-officedocument.presentationml.slideLayout+xml" PartName="/ppt/slideLayouts/slideLayout119.xml"/>
  <Override ContentType="application/vnd.openxmlformats-officedocument.presentationml.slideLayout+xml" PartName="/ppt/slideLayouts/slideLayout120.xml"/>
  <Override ContentType="application/vnd.openxmlformats-officedocument.presentationml.slideLayout+xml" PartName="/ppt/slideLayouts/slideLayout121.xml"/>
  <Override ContentType="application/vnd.openxmlformats-officedocument.theme+xml" PartName="/ppt/theme/theme11.xml"/>
  <Override ContentType="application/vnd.openxmlformats-officedocument.presentationml.slideLayout+xml" PartName="/ppt/slideLayouts/slideLayout122.xml"/>
  <Override ContentType="application/vnd.openxmlformats-officedocument.presentationml.slideLayout+xml" PartName="/ppt/slideLayouts/slideLayout123.xml"/>
  <Override ContentType="application/vnd.openxmlformats-officedocument.presentationml.slideLayout+xml" PartName="/ppt/slideLayouts/slideLayout124.xml"/>
  <Override ContentType="application/vnd.openxmlformats-officedocument.presentationml.slideLayout+xml" PartName="/ppt/slideLayouts/slideLayout125.xml"/>
  <Override ContentType="application/vnd.openxmlformats-officedocument.presentationml.slideLayout+xml" PartName="/ppt/slideLayouts/slideLayout126.xml"/>
  <Override ContentType="application/vnd.openxmlformats-officedocument.presentationml.slideLayout+xml" PartName="/ppt/slideLayouts/slideLayout127.xml"/>
  <Override ContentType="application/vnd.openxmlformats-officedocument.presentationml.slideLayout+xml" PartName="/ppt/slideLayouts/slideLayout128.xml"/>
  <Override ContentType="application/vnd.openxmlformats-officedocument.presentationml.slideLayout+xml" PartName="/ppt/slideLayouts/slideLayout129.xml"/>
  <Override ContentType="application/vnd.openxmlformats-officedocument.presentationml.slideLayout+xml" PartName="/ppt/slideLayouts/slideLayout130.xml"/>
  <Override ContentType="application/vnd.openxmlformats-officedocument.presentationml.slideLayout+xml" PartName="/ppt/slideLayouts/slideLayout131.xml"/>
  <Override ContentType="application/vnd.openxmlformats-officedocument.presentationml.slideLayout+xml" PartName="/ppt/slideLayouts/slideLayout132.xml"/>
  <Override ContentType="application/vnd.openxmlformats-officedocument.theme+xml" PartName="/ppt/theme/theme12.xml"/>
  <Override ContentType="application/vnd.openxmlformats-officedocument.presentationml.slideLayout+xml" PartName="/ppt/slideLayouts/slideLayout133.xml"/>
  <Override ContentType="application/vnd.openxmlformats-officedocument.presentationml.slideLayout+xml" PartName="/ppt/slideLayouts/slideLayout134.xml"/>
  <Override ContentType="application/vnd.openxmlformats-officedocument.presentationml.slideLayout+xml" PartName="/ppt/slideLayouts/slideLayout135.xml"/>
  <Override ContentType="application/vnd.openxmlformats-officedocument.presentationml.slideLayout+xml" PartName="/ppt/slideLayouts/slideLayout136.xml"/>
  <Override ContentType="application/vnd.openxmlformats-officedocument.presentationml.slideLayout+xml" PartName="/ppt/slideLayouts/slideLayout137.xml"/>
  <Override ContentType="application/vnd.openxmlformats-officedocument.presentationml.slideLayout+xml" PartName="/ppt/slideLayouts/slideLayout138.xml"/>
  <Override ContentType="application/vnd.openxmlformats-officedocument.presentationml.slideLayout+xml" PartName="/ppt/slideLayouts/slideLayout139.xml"/>
  <Override ContentType="application/vnd.openxmlformats-officedocument.presentationml.slideLayout+xml" PartName="/ppt/slideLayouts/slideLayout140.xml"/>
  <Override ContentType="application/vnd.openxmlformats-officedocument.presentationml.slideLayout+xml" PartName="/ppt/slideLayouts/slideLayout141.xml"/>
  <Override ContentType="application/vnd.openxmlformats-officedocument.presentationml.slideLayout+xml" PartName="/ppt/slideLayouts/slideLayout142.xml"/>
  <Override ContentType="application/vnd.openxmlformats-officedocument.presentationml.slideLayout+xml" PartName="/ppt/slideLayouts/slideLayout143.xml"/>
  <Override ContentType="application/vnd.openxmlformats-officedocument.theme+xml" PartName="/ppt/theme/theme13.xml"/>
  <Override ContentType="application/vnd.openxmlformats-officedocument.presentationml.slideLayout+xml" PartName="/ppt/slideLayouts/slideLayout144.xml"/>
  <Override ContentType="application/vnd.openxmlformats-officedocument.presentationml.slideLayout+xml" PartName="/ppt/slideLayouts/slideLayout145.xml"/>
  <Override ContentType="application/vnd.openxmlformats-officedocument.presentationml.slideLayout+xml" PartName="/ppt/slideLayouts/slideLayout146.xml"/>
  <Override ContentType="application/vnd.openxmlformats-officedocument.presentationml.slideLayout+xml" PartName="/ppt/slideLayouts/slideLayout147.xml"/>
  <Override ContentType="application/vnd.openxmlformats-officedocument.presentationml.slideLayout+xml" PartName="/ppt/slideLayouts/slideLayout148.xml"/>
  <Override ContentType="application/vnd.openxmlformats-officedocument.presentationml.slideLayout+xml" PartName="/ppt/slideLayouts/slideLayout149.xml"/>
  <Override ContentType="application/vnd.openxmlformats-officedocument.presentationml.slideLayout+xml" PartName="/ppt/slideLayouts/slideLayout150.xml"/>
  <Override ContentType="application/vnd.openxmlformats-officedocument.presentationml.slideLayout+xml" PartName="/ppt/slideLayouts/slideLayout151.xml"/>
  <Override ContentType="application/vnd.openxmlformats-officedocument.presentationml.slideLayout+xml" PartName="/ppt/slideLayouts/slideLayout152.xml"/>
  <Override ContentType="application/vnd.openxmlformats-officedocument.presentationml.slideLayout+xml" PartName="/ppt/slideLayouts/slideLayout153.xml"/>
  <Override ContentType="application/vnd.openxmlformats-officedocument.presentationml.slideLayout+xml" PartName="/ppt/slideLayouts/slideLayout154.xml"/>
  <Override ContentType="application/vnd.openxmlformats-officedocument.theme+xml" PartName="/ppt/theme/theme14.xml"/>
  <Override ContentType="application/vnd.openxmlformats-officedocument.presentationml.slideLayout+xml" PartName="/ppt/slideLayouts/slideLayout155.xml"/>
  <Override ContentType="application/vnd.openxmlformats-officedocument.presentationml.slideLayout+xml" PartName="/ppt/slideLayouts/slideLayout156.xml"/>
  <Override ContentType="application/vnd.openxmlformats-officedocument.presentationml.slideLayout+xml" PartName="/ppt/slideLayouts/slideLayout157.xml"/>
  <Override ContentType="application/vnd.openxmlformats-officedocument.presentationml.slideLayout+xml" PartName="/ppt/slideLayouts/slideLayout158.xml"/>
  <Override ContentType="application/vnd.openxmlformats-officedocument.presentationml.slideLayout+xml" PartName="/ppt/slideLayouts/slideLayout159.xml"/>
  <Override ContentType="application/vnd.openxmlformats-officedocument.presentationml.slideLayout+xml" PartName="/ppt/slideLayouts/slideLayout160.xml"/>
  <Override ContentType="application/vnd.openxmlformats-officedocument.presentationml.slideLayout+xml" PartName="/ppt/slideLayouts/slideLayout161.xml"/>
  <Override ContentType="application/vnd.openxmlformats-officedocument.presentationml.slideLayout+xml" PartName="/ppt/slideLayouts/slideLayout162.xml"/>
  <Override ContentType="application/vnd.openxmlformats-officedocument.presentationml.slideLayout+xml" PartName="/ppt/slideLayouts/slideLayout163.xml"/>
  <Override ContentType="application/vnd.openxmlformats-officedocument.presentationml.slideLayout+xml" PartName="/ppt/slideLayouts/slideLayout164.xml"/>
  <Override ContentType="application/vnd.openxmlformats-officedocument.presentationml.slideLayout+xml" PartName="/ppt/slideLayouts/slideLayout165.xml"/>
  <Override ContentType="application/vnd.openxmlformats-officedocument.theme+xml" PartName="/ppt/theme/theme15.xml"/>
  <Override ContentType="application/vnd.openxmlformats-officedocument.presentationml.slideLayout+xml" PartName="/ppt/slideLayouts/slideLayout166.xml"/>
  <Override ContentType="application/vnd.openxmlformats-officedocument.presentationml.slideLayout+xml" PartName="/ppt/slideLayouts/slideLayout167.xml"/>
  <Override ContentType="application/vnd.openxmlformats-officedocument.presentationml.slideLayout+xml" PartName="/ppt/slideLayouts/slideLayout168.xml"/>
  <Override ContentType="application/vnd.openxmlformats-officedocument.presentationml.slideLayout+xml" PartName="/ppt/slideLayouts/slideLayout169.xml"/>
  <Override ContentType="application/vnd.openxmlformats-officedocument.presentationml.slideLayout+xml" PartName="/ppt/slideLayouts/slideLayout170.xml"/>
  <Override ContentType="application/vnd.openxmlformats-officedocument.presentationml.slideLayout+xml" PartName="/ppt/slideLayouts/slideLayout171.xml"/>
  <Override ContentType="application/vnd.openxmlformats-officedocument.presentationml.slideLayout+xml" PartName="/ppt/slideLayouts/slideLayout172.xml"/>
  <Override ContentType="application/vnd.openxmlformats-officedocument.presentationml.slideLayout+xml" PartName="/ppt/slideLayouts/slideLayout173.xml"/>
  <Override ContentType="application/vnd.openxmlformats-officedocument.presentationml.slideLayout+xml" PartName="/ppt/slideLayouts/slideLayout174.xml"/>
  <Override ContentType="application/vnd.openxmlformats-officedocument.presentationml.slideLayout+xml" PartName="/ppt/slideLayouts/slideLayout175.xml"/>
  <Override ContentType="application/vnd.openxmlformats-officedocument.presentationml.slideLayout+xml" PartName="/ppt/slideLayouts/slideLayout176.xml"/>
  <Override ContentType="application/vnd.openxmlformats-officedocument.theme+xml" PartName="/ppt/theme/theme16.xml"/>
  <Override ContentType="application/vnd.openxmlformats-officedocument.presentationml.slideLayout+xml" PartName="/ppt/slideLayouts/slideLayout177.xml"/>
  <Override ContentType="application/vnd.openxmlformats-officedocument.presentationml.slideLayout+xml" PartName="/ppt/slideLayouts/slideLayout178.xml"/>
  <Override ContentType="application/vnd.openxmlformats-officedocument.presentationml.slideLayout+xml" PartName="/ppt/slideLayouts/slideLayout179.xml"/>
  <Override ContentType="application/vnd.openxmlformats-officedocument.presentationml.slideLayout+xml" PartName="/ppt/slideLayouts/slideLayout180.xml"/>
  <Override ContentType="application/vnd.openxmlformats-officedocument.presentationml.slideLayout+xml" PartName="/ppt/slideLayouts/slideLayout181.xml"/>
  <Override ContentType="application/vnd.openxmlformats-officedocument.presentationml.slideLayout+xml" PartName="/ppt/slideLayouts/slideLayout182.xml"/>
  <Override ContentType="application/vnd.openxmlformats-officedocument.presentationml.slideLayout+xml" PartName="/ppt/slideLayouts/slideLayout183.xml"/>
  <Override ContentType="application/vnd.openxmlformats-officedocument.presentationml.slideLayout+xml" PartName="/ppt/slideLayouts/slideLayout184.xml"/>
  <Override ContentType="application/vnd.openxmlformats-officedocument.presentationml.slideLayout+xml" PartName="/ppt/slideLayouts/slideLayout185.xml"/>
  <Override ContentType="application/vnd.openxmlformats-officedocument.presentationml.slideLayout+xml" PartName="/ppt/slideLayouts/slideLayout186.xml"/>
  <Override ContentType="application/vnd.openxmlformats-officedocument.presentationml.slideLayout+xml" PartName="/ppt/slideLayouts/slideLayout187.xml"/>
  <Override ContentType="application/vnd.openxmlformats-officedocument.theme+xml" PartName="/ppt/theme/theme17.xml"/>
  <Override ContentType="application/vnd.openxmlformats-officedocument.presentationml.slideLayout+xml" PartName="/ppt/slideLayouts/slideLayout188.xml"/>
  <Override ContentType="application/vnd.openxmlformats-officedocument.presentationml.slideLayout+xml" PartName="/ppt/slideLayouts/slideLayout189.xml"/>
  <Override ContentType="application/vnd.openxmlformats-officedocument.presentationml.slideLayout+xml" PartName="/ppt/slideLayouts/slideLayout190.xml"/>
  <Override ContentType="application/vnd.openxmlformats-officedocument.presentationml.slideLayout+xml" PartName="/ppt/slideLayouts/slideLayout191.xml"/>
  <Override ContentType="application/vnd.openxmlformats-officedocument.presentationml.slideLayout+xml" PartName="/ppt/slideLayouts/slideLayout192.xml"/>
  <Override ContentType="application/vnd.openxmlformats-officedocument.presentationml.slideLayout+xml" PartName="/ppt/slideLayouts/slideLayout193.xml"/>
  <Override ContentType="application/vnd.openxmlformats-officedocument.presentationml.slideLayout+xml" PartName="/ppt/slideLayouts/slideLayout194.xml"/>
  <Override ContentType="application/vnd.openxmlformats-officedocument.presentationml.slideLayout+xml" PartName="/ppt/slideLayouts/slideLayout195.xml"/>
  <Override ContentType="application/vnd.openxmlformats-officedocument.presentationml.slideLayout+xml" PartName="/ppt/slideLayouts/slideLayout196.xml"/>
  <Override ContentType="application/vnd.openxmlformats-officedocument.presentationml.slideLayout+xml" PartName="/ppt/slideLayouts/slideLayout197.xml"/>
  <Override ContentType="application/vnd.openxmlformats-officedocument.presentationml.slideLayout+xml" PartName="/ppt/slideLayouts/slideLayout198.xml"/>
  <Override ContentType="application/vnd.openxmlformats-officedocument.theme+xml" PartName="/ppt/theme/theme18.xml"/>
  <Override ContentType="application/vnd.openxmlformats-officedocument.presentationml.slideLayout+xml" PartName="/ppt/slideLayouts/slideLayout199.xml"/>
  <Override ContentType="application/vnd.openxmlformats-officedocument.presentationml.slideLayout+xml" PartName="/ppt/slideLayouts/slideLayout200.xml"/>
  <Override ContentType="application/vnd.openxmlformats-officedocument.presentationml.slideLayout+xml" PartName="/ppt/slideLayouts/slideLayout201.xml"/>
  <Override ContentType="application/vnd.openxmlformats-officedocument.presentationml.slideLayout+xml" PartName="/ppt/slideLayouts/slideLayout202.xml"/>
  <Override ContentType="application/vnd.openxmlformats-officedocument.presentationml.slideLayout+xml" PartName="/ppt/slideLayouts/slideLayout203.xml"/>
  <Override ContentType="application/vnd.openxmlformats-officedocument.presentationml.slideLayout+xml" PartName="/ppt/slideLayouts/slideLayout204.xml"/>
  <Override ContentType="application/vnd.openxmlformats-officedocument.presentationml.slideLayout+xml" PartName="/ppt/slideLayouts/slideLayout205.xml"/>
  <Override ContentType="application/vnd.openxmlformats-officedocument.presentationml.slideLayout+xml" PartName="/ppt/slideLayouts/slideLayout206.xml"/>
  <Override ContentType="application/vnd.openxmlformats-officedocument.presentationml.slideLayout+xml" PartName="/ppt/slideLayouts/slideLayout207.xml"/>
  <Override ContentType="application/vnd.openxmlformats-officedocument.presentationml.slideLayout+xml" PartName="/ppt/slideLayouts/slideLayout208.xml"/>
  <Override ContentType="application/vnd.openxmlformats-officedocument.presentationml.slideLayout+xml" PartName="/ppt/slideLayouts/slideLayout209.xml"/>
  <Override ContentType="application/vnd.openxmlformats-officedocument.theme+xml" PartName="/ppt/theme/theme19.xml"/>
  <Override ContentType="application/vnd.openxmlformats-officedocument.theme+xml" PartName="/ppt/theme/theme20.xml"/>
  <Override ContentType="application/vnd.openxmlformats-officedocument.theme+xml" PartName="/ppt/theme/theme21.xml"/>
  <Override ContentType="application/vnd.openxmlformats-officedocument.presentationml.notesSlide+xml" PartName="/ppt/notesSlides/notesSlide1.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4" r:id="rId2"/>
    <p:sldMasterId id="2147483696" r:id="rId3"/>
    <p:sldMasterId id="2147483708" r:id="rId4"/>
    <p:sldMasterId id="2147483720" r:id="rId5"/>
    <p:sldMasterId id="2147483732" r:id="rId6"/>
    <p:sldMasterId id="2147483744" r:id="rId7"/>
    <p:sldMasterId id="2147483756" r:id="rId8"/>
    <p:sldMasterId id="2147483768" r:id="rId9"/>
    <p:sldMasterId id="2147483780" r:id="rId10"/>
    <p:sldMasterId id="2147483792" r:id="rId11"/>
    <p:sldMasterId id="2147483804" r:id="rId12"/>
    <p:sldMasterId id="2147483816" r:id="rId13"/>
    <p:sldMasterId id="2147483828" r:id="rId14"/>
    <p:sldMasterId id="2147483840" r:id="rId15"/>
    <p:sldMasterId id="2147483852" r:id="rId16"/>
    <p:sldMasterId id="2147483864" r:id="rId17"/>
    <p:sldMasterId id="2147483888" r:id="rId18"/>
    <p:sldMasterId id="2147483900" r:id="rId19"/>
  </p:sldMasterIdLst>
  <p:notesMasterIdLst>
    <p:notesMasterId r:id="rId96"/>
  </p:notesMasterIdLst>
  <p:handoutMasterIdLst>
    <p:handoutMasterId r:id="rId97"/>
  </p:handoutMasterIdLst>
  <p:sldIdLst>
    <p:sldId id="256" r:id="rId20"/>
    <p:sldId id="287" r:id="rId21"/>
    <p:sldId id="284" r:id="rId22"/>
    <p:sldId id="280" r:id="rId23"/>
    <p:sldId id="281" r:id="rId24"/>
    <p:sldId id="262" r:id="rId25"/>
    <p:sldId id="258" r:id="rId26"/>
    <p:sldId id="257" r:id="rId27"/>
    <p:sldId id="304" r:id="rId28"/>
    <p:sldId id="299" r:id="rId29"/>
    <p:sldId id="292" r:id="rId30"/>
    <p:sldId id="291" r:id="rId31"/>
    <p:sldId id="290" r:id="rId32"/>
    <p:sldId id="293" r:id="rId33"/>
    <p:sldId id="295" r:id="rId34"/>
    <p:sldId id="298" r:id="rId35"/>
    <p:sldId id="263" r:id="rId36"/>
    <p:sldId id="305" r:id="rId37"/>
    <p:sldId id="265" r:id="rId38"/>
    <p:sldId id="266" r:id="rId39"/>
    <p:sldId id="264" r:id="rId40"/>
    <p:sldId id="267" r:id="rId41"/>
    <p:sldId id="268" r:id="rId42"/>
    <p:sldId id="271" r:id="rId43"/>
    <p:sldId id="270" r:id="rId44"/>
    <p:sldId id="269" r:id="rId45"/>
    <p:sldId id="276" r:id="rId46"/>
    <p:sldId id="320" r:id="rId47"/>
    <p:sldId id="323" r:id="rId48"/>
    <p:sldId id="322" r:id="rId49"/>
    <p:sldId id="326" r:id="rId50"/>
    <p:sldId id="325" r:id="rId51"/>
    <p:sldId id="324" r:id="rId52"/>
    <p:sldId id="321" r:id="rId53"/>
    <p:sldId id="275" r:id="rId54"/>
    <p:sldId id="328" r:id="rId55"/>
    <p:sldId id="330" r:id="rId56"/>
    <p:sldId id="327" r:id="rId57"/>
    <p:sldId id="329" r:id="rId58"/>
    <p:sldId id="336" r:id="rId59"/>
    <p:sldId id="342" r:id="rId60"/>
    <p:sldId id="300" r:id="rId61"/>
    <p:sldId id="306" r:id="rId62"/>
    <p:sldId id="307" r:id="rId63"/>
    <p:sldId id="308" r:id="rId64"/>
    <p:sldId id="309" r:id="rId65"/>
    <p:sldId id="310" r:id="rId66"/>
    <p:sldId id="311" r:id="rId67"/>
    <p:sldId id="312" r:id="rId68"/>
    <p:sldId id="313" r:id="rId69"/>
    <p:sldId id="314" r:id="rId70"/>
    <p:sldId id="315" r:id="rId71"/>
    <p:sldId id="316" r:id="rId72"/>
    <p:sldId id="317" r:id="rId73"/>
    <p:sldId id="318" r:id="rId74"/>
    <p:sldId id="301" r:id="rId75"/>
    <p:sldId id="319" r:id="rId76"/>
    <p:sldId id="343" r:id="rId77"/>
    <p:sldId id="302" r:id="rId78"/>
    <p:sldId id="260" r:id="rId79"/>
    <p:sldId id="345" r:id="rId80"/>
    <p:sldId id="344" r:id="rId81"/>
    <p:sldId id="346" r:id="rId82"/>
    <p:sldId id="349" r:id="rId83"/>
    <p:sldId id="350" r:id="rId84"/>
    <p:sldId id="347" r:id="rId85"/>
    <p:sldId id="352" r:id="rId86"/>
    <p:sldId id="353" r:id="rId87"/>
    <p:sldId id="354" r:id="rId88"/>
    <p:sldId id="355" r:id="rId89"/>
    <p:sldId id="356" r:id="rId90"/>
    <p:sldId id="357" r:id="rId91"/>
    <p:sldId id="358" r:id="rId92"/>
    <p:sldId id="348" r:id="rId93"/>
    <p:sldId id="351" r:id="rId94"/>
    <p:sldId id="337" r:id="rId9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867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FABFCF23-3B69-468F-B69F-88F6DE6A72F2}" styleName="Средний стиль 1 - акцент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9" autoAdjust="0"/>
    <p:restoredTop sz="94750" autoAdjust="0"/>
  </p:normalViewPr>
  <p:slideViewPr>
    <p:cSldViewPr>
      <p:cViewPr>
        <p:scale>
          <a:sx n="80" d="100"/>
          <a:sy n="80" d="100"/>
        </p:scale>
        <p:origin x="-1242" y="-72"/>
      </p:cViewPr>
      <p:guideLst>
        <p:guide orient="horz" pos="2160"/>
        <p:guide pos="2880"/>
      </p:guideLst>
    </p:cSldViewPr>
  </p:slideViewPr>
  <p:outlineViewPr>
    <p:cViewPr>
      <p:scale>
        <a:sx n="33" d="100"/>
        <a:sy n="33" d="100"/>
      </p:scale>
      <p:origin x="0" y="2658"/>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7.xml"/><Relationship Id="rId21" Type="http://schemas.openxmlformats.org/officeDocument/2006/relationships/slide" Target="slides/slide2.xml"/><Relationship Id="rId34" Type="http://schemas.openxmlformats.org/officeDocument/2006/relationships/slide" Target="slides/slide15.xml"/><Relationship Id="rId42" Type="http://schemas.openxmlformats.org/officeDocument/2006/relationships/slide" Target="slides/slide23.xml"/><Relationship Id="rId47" Type="http://schemas.openxmlformats.org/officeDocument/2006/relationships/slide" Target="slides/slide28.xml"/><Relationship Id="rId50" Type="http://schemas.openxmlformats.org/officeDocument/2006/relationships/slide" Target="slides/slide31.xml"/><Relationship Id="rId55" Type="http://schemas.openxmlformats.org/officeDocument/2006/relationships/slide" Target="slides/slide36.xml"/><Relationship Id="rId63" Type="http://schemas.openxmlformats.org/officeDocument/2006/relationships/slide" Target="slides/slide44.xml"/><Relationship Id="rId68" Type="http://schemas.openxmlformats.org/officeDocument/2006/relationships/slide" Target="slides/slide49.xml"/><Relationship Id="rId76" Type="http://schemas.openxmlformats.org/officeDocument/2006/relationships/slide" Target="slides/slide57.xml"/><Relationship Id="rId84" Type="http://schemas.openxmlformats.org/officeDocument/2006/relationships/slide" Target="slides/slide65.xml"/><Relationship Id="rId89" Type="http://schemas.openxmlformats.org/officeDocument/2006/relationships/slide" Target="slides/slide70.xml"/><Relationship Id="rId97" Type="http://schemas.openxmlformats.org/officeDocument/2006/relationships/handoutMaster" Target="handoutMasters/handoutMaster1.xml"/><Relationship Id="rId7" Type="http://schemas.openxmlformats.org/officeDocument/2006/relationships/slideMaster" Target="slideMasters/slideMaster7.xml"/><Relationship Id="rId71" Type="http://schemas.openxmlformats.org/officeDocument/2006/relationships/slide" Target="slides/slide52.xml"/><Relationship Id="rId92" Type="http://schemas.openxmlformats.org/officeDocument/2006/relationships/slide" Target="slides/slide73.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10.xml"/><Relationship Id="rId11" Type="http://schemas.openxmlformats.org/officeDocument/2006/relationships/slideMaster" Target="slideMasters/slideMaster11.xml"/><Relationship Id="rId24" Type="http://schemas.openxmlformats.org/officeDocument/2006/relationships/slide" Target="slides/slide5.xml"/><Relationship Id="rId32" Type="http://schemas.openxmlformats.org/officeDocument/2006/relationships/slide" Target="slides/slide13.xml"/><Relationship Id="rId37" Type="http://schemas.openxmlformats.org/officeDocument/2006/relationships/slide" Target="slides/slide18.xml"/><Relationship Id="rId40" Type="http://schemas.openxmlformats.org/officeDocument/2006/relationships/slide" Target="slides/slide21.xml"/><Relationship Id="rId45" Type="http://schemas.openxmlformats.org/officeDocument/2006/relationships/slide" Target="slides/slide26.xml"/><Relationship Id="rId53" Type="http://schemas.openxmlformats.org/officeDocument/2006/relationships/slide" Target="slides/slide34.xml"/><Relationship Id="rId58" Type="http://schemas.openxmlformats.org/officeDocument/2006/relationships/slide" Target="slides/slide39.xml"/><Relationship Id="rId66" Type="http://schemas.openxmlformats.org/officeDocument/2006/relationships/slide" Target="slides/slide47.xml"/><Relationship Id="rId74" Type="http://schemas.openxmlformats.org/officeDocument/2006/relationships/slide" Target="slides/slide55.xml"/><Relationship Id="rId79" Type="http://schemas.openxmlformats.org/officeDocument/2006/relationships/slide" Target="slides/slide60.xml"/><Relationship Id="rId87" Type="http://schemas.openxmlformats.org/officeDocument/2006/relationships/slide" Target="slides/slide68.xml"/><Relationship Id="rId5" Type="http://schemas.openxmlformats.org/officeDocument/2006/relationships/slideMaster" Target="slideMasters/slideMaster5.xml"/><Relationship Id="rId61" Type="http://schemas.openxmlformats.org/officeDocument/2006/relationships/slide" Target="slides/slide42.xml"/><Relationship Id="rId82" Type="http://schemas.openxmlformats.org/officeDocument/2006/relationships/slide" Target="slides/slide63.xml"/><Relationship Id="rId90" Type="http://schemas.openxmlformats.org/officeDocument/2006/relationships/slide" Target="slides/slide71.xml"/><Relationship Id="rId95" Type="http://schemas.openxmlformats.org/officeDocument/2006/relationships/slide" Target="slides/slide76.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 Target="slides/slide3.xml"/><Relationship Id="rId27" Type="http://schemas.openxmlformats.org/officeDocument/2006/relationships/slide" Target="slides/slide8.xml"/><Relationship Id="rId30" Type="http://schemas.openxmlformats.org/officeDocument/2006/relationships/slide" Target="slides/slide11.xml"/><Relationship Id="rId35" Type="http://schemas.openxmlformats.org/officeDocument/2006/relationships/slide" Target="slides/slide16.xml"/><Relationship Id="rId43" Type="http://schemas.openxmlformats.org/officeDocument/2006/relationships/slide" Target="slides/slide24.xml"/><Relationship Id="rId48" Type="http://schemas.openxmlformats.org/officeDocument/2006/relationships/slide" Target="slides/slide29.xml"/><Relationship Id="rId56" Type="http://schemas.openxmlformats.org/officeDocument/2006/relationships/slide" Target="slides/slide37.xml"/><Relationship Id="rId64" Type="http://schemas.openxmlformats.org/officeDocument/2006/relationships/slide" Target="slides/slide45.xml"/><Relationship Id="rId69" Type="http://schemas.openxmlformats.org/officeDocument/2006/relationships/slide" Target="slides/slide50.xml"/><Relationship Id="rId77" Type="http://schemas.openxmlformats.org/officeDocument/2006/relationships/slide" Target="slides/slide58.xml"/><Relationship Id="rId100"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32.xml"/><Relationship Id="rId72" Type="http://schemas.openxmlformats.org/officeDocument/2006/relationships/slide" Target="slides/slide53.xml"/><Relationship Id="rId80" Type="http://schemas.openxmlformats.org/officeDocument/2006/relationships/slide" Target="slides/slide61.xml"/><Relationship Id="rId85" Type="http://schemas.openxmlformats.org/officeDocument/2006/relationships/slide" Target="slides/slide66.xml"/><Relationship Id="rId93" Type="http://schemas.openxmlformats.org/officeDocument/2006/relationships/slide" Target="slides/slide74.xml"/><Relationship Id="rId98"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6.xml"/><Relationship Id="rId33" Type="http://schemas.openxmlformats.org/officeDocument/2006/relationships/slide" Target="slides/slide14.xml"/><Relationship Id="rId38" Type="http://schemas.openxmlformats.org/officeDocument/2006/relationships/slide" Target="slides/slide19.xml"/><Relationship Id="rId46" Type="http://schemas.openxmlformats.org/officeDocument/2006/relationships/slide" Target="slides/slide27.xml"/><Relationship Id="rId59" Type="http://schemas.openxmlformats.org/officeDocument/2006/relationships/slide" Target="slides/slide40.xml"/><Relationship Id="rId67" Type="http://schemas.openxmlformats.org/officeDocument/2006/relationships/slide" Target="slides/slide48.xml"/><Relationship Id="rId20" Type="http://schemas.openxmlformats.org/officeDocument/2006/relationships/slide" Target="slides/slide1.xml"/><Relationship Id="rId41" Type="http://schemas.openxmlformats.org/officeDocument/2006/relationships/slide" Target="slides/slide22.xml"/><Relationship Id="rId54" Type="http://schemas.openxmlformats.org/officeDocument/2006/relationships/slide" Target="slides/slide35.xml"/><Relationship Id="rId62" Type="http://schemas.openxmlformats.org/officeDocument/2006/relationships/slide" Target="slides/slide43.xml"/><Relationship Id="rId70" Type="http://schemas.openxmlformats.org/officeDocument/2006/relationships/slide" Target="slides/slide51.xml"/><Relationship Id="rId75" Type="http://schemas.openxmlformats.org/officeDocument/2006/relationships/slide" Target="slides/slide56.xml"/><Relationship Id="rId83" Type="http://schemas.openxmlformats.org/officeDocument/2006/relationships/slide" Target="slides/slide64.xml"/><Relationship Id="rId88" Type="http://schemas.openxmlformats.org/officeDocument/2006/relationships/slide" Target="slides/slide69.xml"/><Relationship Id="rId91" Type="http://schemas.openxmlformats.org/officeDocument/2006/relationships/slide" Target="slides/slide72.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4.xml"/><Relationship Id="rId28" Type="http://schemas.openxmlformats.org/officeDocument/2006/relationships/slide" Target="slides/slide9.xml"/><Relationship Id="rId36" Type="http://schemas.openxmlformats.org/officeDocument/2006/relationships/slide" Target="slides/slide17.xml"/><Relationship Id="rId49" Type="http://schemas.openxmlformats.org/officeDocument/2006/relationships/slide" Target="slides/slide30.xml"/><Relationship Id="rId57" Type="http://schemas.openxmlformats.org/officeDocument/2006/relationships/slide" Target="slides/slide38.xml"/><Relationship Id="rId10" Type="http://schemas.openxmlformats.org/officeDocument/2006/relationships/slideMaster" Target="slideMasters/slideMaster10.xml"/><Relationship Id="rId31" Type="http://schemas.openxmlformats.org/officeDocument/2006/relationships/slide" Target="slides/slide12.xml"/><Relationship Id="rId44" Type="http://schemas.openxmlformats.org/officeDocument/2006/relationships/slide" Target="slides/slide25.xml"/><Relationship Id="rId52" Type="http://schemas.openxmlformats.org/officeDocument/2006/relationships/slide" Target="slides/slide33.xml"/><Relationship Id="rId60" Type="http://schemas.openxmlformats.org/officeDocument/2006/relationships/slide" Target="slides/slide41.xml"/><Relationship Id="rId65" Type="http://schemas.openxmlformats.org/officeDocument/2006/relationships/slide" Target="slides/slide46.xml"/><Relationship Id="rId73" Type="http://schemas.openxmlformats.org/officeDocument/2006/relationships/slide" Target="slides/slide54.xml"/><Relationship Id="rId78" Type="http://schemas.openxmlformats.org/officeDocument/2006/relationships/slide" Target="slides/slide59.xml"/><Relationship Id="rId81" Type="http://schemas.openxmlformats.org/officeDocument/2006/relationships/slide" Target="slides/slide62.xml"/><Relationship Id="rId86" Type="http://schemas.openxmlformats.org/officeDocument/2006/relationships/slide" Target="slides/slide67.xml"/><Relationship Id="rId94" Type="http://schemas.openxmlformats.org/officeDocument/2006/relationships/slide" Target="slides/slide75.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2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7FDEE8E-7EAC-4CFF-AF6E-4EB8BC7FF3C9}" type="datetimeFigureOut">
              <a:rPr lang="ru-RU" smtClean="0"/>
              <a:pPr/>
              <a:t>24.04.2012</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450E264-EFB8-4E40-8C05-A010E990A570}" type="slidenum">
              <a:rPr lang="ru-RU" smtClean="0"/>
              <a:pPr/>
              <a:t>‹#›</a:t>
            </a:fld>
            <a:endParaRPr lang="ru-RU"/>
          </a:p>
        </p:txBody>
      </p:sp>
    </p:spTree>
    <p:extLst>
      <p:ext uri="{BB962C8B-B14F-4D97-AF65-F5344CB8AC3E}">
        <p14:creationId xmlns:p14="http://schemas.microsoft.com/office/powerpoint/2010/main" val="32796322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128391A-E71D-45CE-9C52-002696CF8229}" type="datetimeFigureOut">
              <a:rPr lang="ru-RU" smtClean="0"/>
              <a:pPr/>
              <a:t>24.04.2012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70BDDF-3FD5-457C-9758-B3051491C078}" type="slidenum">
              <a:rPr lang="ru-RU" smtClean="0"/>
              <a:pPr/>
              <a:t>‹#›</a:t>
            </a:fld>
            <a:endParaRPr lang="ru-RU"/>
          </a:p>
        </p:txBody>
      </p:sp>
    </p:spTree>
    <p:extLst>
      <p:ext uri="{BB962C8B-B14F-4D97-AF65-F5344CB8AC3E}">
        <p14:creationId xmlns:p14="http://schemas.microsoft.com/office/powerpoint/2010/main" val="40076297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A70BDDF-3FD5-457C-9758-B3051491C078}" type="slidenum">
              <a:rPr lang="ru-RU" smtClean="0"/>
              <a:pPr/>
              <a:t>33</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24.04.2012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24.04.2012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24.04.2012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a:solidFill>
                  <a:prstClr val="black">
                    <a:tint val="75000"/>
                  </a:prstClr>
                </a:solidFill>
              </a:rPr>
              <a:pPr/>
              <a:t>24.04.2012</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725C68B6-61C2-468F-89AB-4B9F7531AA68}" type="slidenum">
              <a:rPr lang="ru-RU">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a:solidFill>
                  <a:prstClr val="black">
                    <a:tint val="75000"/>
                  </a:prstClr>
                </a:solidFill>
              </a:rPr>
              <a:pPr/>
              <a:t>24.04.2012</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725C68B6-61C2-468F-89AB-4B9F7531AA68}" type="slidenum">
              <a:rPr lang="ru-RU">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a:solidFill>
                  <a:prstClr val="black">
                    <a:tint val="75000"/>
                  </a:prstClr>
                </a:solidFill>
              </a:rPr>
              <a:pPr/>
              <a:t>24.04.2012</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725C68B6-61C2-468F-89AB-4B9F7531AA68}" type="slidenum">
              <a:rPr lang="ru-RU">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24.04.2012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24.04.2012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24.04.2012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24.04.2012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24.04.2012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24.04.2012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24.04.2012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24.04.2012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6.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4.x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theme" Target="../theme/theme17.xml"/><Relationship Id="rId2" Type="http://schemas.openxmlformats.org/officeDocument/2006/relationships/slideLayout" Target="../slideLayouts/slideLayout178.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5.xml"/><Relationship Id="rId3" Type="http://schemas.openxmlformats.org/officeDocument/2006/relationships/slideLayout" Target="../slideLayouts/slideLayout190.xml"/><Relationship Id="rId7" Type="http://schemas.openxmlformats.org/officeDocument/2006/relationships/slideLayout" Target="../slideLayouts/slideLayout194.xml"/><Relationship Id="rId12" Type="http://schemas.openxmlformats.org/officeDocument/2006/relationships/theme" Target="../theme/theme18.xml"/><Relationship Id="rId2" Type="http://schemas.openxmlformats.org/officeDocument/2006/relationships/slideLayout" Target="../slideLayouts/slideLayout189.xml"/><Relationship Id="rId1" Type="http://schemas.openxmlformats.org/officeDocument/2006/relationships/slideLayout" Target="../slideLayouts/slideLayout188.xml"/><Relationship Id="rId6" Type="http://schemas.openxmlformats.org/officeDocument/2006/relationships/slideLayout" Target="../slideLayouts/slideLayout193.xml"/><Relationship Id="rId11" Type="http://schemas.openxmlformats.org/officeDocument/2006/relationships/slideLayout" Target="../slideLayouts/slideLayout198.xml"/><Relationship Id="rId5" Type="http://schemas.openxmlformats.org/officeDocument/2006/relationships/slideLayout" Target="../slideLayouts/slideLayout192.xml"/><Relationship Id="rId10" Type="http://schemas.openxmlformats.org/officeDocument/2006/relationships/slideLayout" Target="../slideLayouts/slideLayout197.xml"/><Relationship Id="rId4" Type="http://schemas.openxmlformats.org/officeDocument/2006/relationships/slideLayout" Target="../slideLayouts/slideLayout191.xml"/><Relationship Id="rId9" Type="http://schemas.openxmlformats.org/officeDocument/2006/relationships/slideLayout" Target="../slideLayouts/slideLayout196.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06.xml"/><Relationship Id="rId3" Type="http://schemas.openxmlformats.org/officeDocument/2006/relationships/slideLayout" Target="../slideLayouts/slideLayout201.xml"/><Relationship Id="rId7" Type="http://schemas.openxmlformats.org/officeDocument/2006/relationships/slideLayout" Target="../slideLayouts/slideLayout205.xml"/><Relationship Id="rId12" Type="http://schemas.openxmlformats.org/officeDocument/2006/relationships/theme" Target="../theme/theme19.xml"/><Relationship Id="rId2" Type="http://schemas.openxmlformats.org/officeDocument/2006/relationships/slideLayout" Target="../slideLayouts/slideLayout200.xml"/><Relationship Id="rId1" Type="http://schemas.openxmlformats.org/officeDocument/2006/relationships/slideLayout" Target="../slideLayouts/slideLayout199.xml"/><Relationship Id="rId6" Type="http://schemas.openxmlformats.org/officeDocument/2006/relationships/slideLayout" Target="../slideLayouts/slideLayout204.xml"/><Relationship Id="rId11" Type="http://schemas.openxmlformats.org/officeDocument/2006/relationships/slideLayout" Target="../slideLayouts/slideLayout209.xml"/><Relationship Id="rId5" Type="http://schemas.openxmlformats.org/officeDocument/2006/relationships/slideLayout" Target="../slideLayouts/slideLayout203.xml"/><Relationship Id="rId10" Type="http://schemas.openxmlformats.org/officeDocument/2006/relationships/slideLayout" Target="../slideLayouts/slideLayout208.xml"/><Relationship Id="rId4" Type="http://schemas.openxmlformats.org/officeDocument/2006/relationships/slideLayout" Target="../slideLayouts/slideLayout202.xml"/><Relationship Id="rId9" Type="http://schemas.openxmlformats.org/officeDocument/2006/relationships/slideLayout" Target="../slideLayouts/slideLayout20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24.04.2012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a:solidFill>
                  <a:prstClr val="black">
                    <a:tint val="75000"/>
                  </a:prstClr>
                </a:solidFill>
              </a:rPr>
              <a:pPr/>
              <a:t>‹#›</a:t>
            </a:fld>
            <a:endParaRPr lang="ru-RU">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solidFill>
                  <a:prstClr val="black">
                    <a:tint val="75000"/>
                  </a:prstClr>
                </a:solidFill>
              </a:rPr>
              <a:pPr/>
              <a:t>24.04.2012</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arget="../media/image4.jpeg" Type="http://schemas.openxmlformats.org/officeDocument/2006/relationships/image"/><Relationship Id="rId1" Target="../slideLayouts/slideLayout7.xml" Type="http://schemas.openxmlformats.org/officeDocument/2006/relationships/slideLayout"/></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3.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5.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6.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17.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3" Target="../media/image3.jpeg" Type="http://schemas.openxmlformats.org/officeDocument/2006/relationships/image"/><Relationship Id="rId2" Target="../media/image2.jpeg" Type="http://schemas.openxmlformats.org/officeDocument/2006/relationships/image"/><Relationship Id="rId1" Target="../slideLayouts/slideLayout18.xml" Type="http://schemas.openxmlformats.org/officeDocument/2006/relationships/slideLayout"/></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1.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2.xml"/></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8.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61.xml"/></Relationships>
</file>

<file path=ppt/slides/_rels/slide3.xml.rels><?xml version="1.0" encoding="UTF-8" standalone="yes" ?><Relationships xmlns="http://schemas.openxmlformats.org/package/2006/relationships"><Relationship Id="rId2" Target="../media/image4.jpeg" Type="http://schemas.openxmlformats.org/officeDocument/2006/relationships/image"/><Relationship Id="rId1" Target="../slideLayouts/slideLayout18.xml" Type="http://schemas.openxmlformats.org/officeDocument/2006/relationships/slideLayout"/></Relationships>
</file>

<file path=ppt/slides/_rels/slide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50.xml"/></Relationships>
</file>

<file path=ppt/slides/_rels/slide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9.xml"/></Relationships>
</file>

<file path=ppt/slides/_rels/slide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3.xml"/></Relationships>
</file>

<file path=ppt/slides/_rels/slide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png"/><Relationship Id="rId1" Type="http://schemas.openxmlformats.org/officeDocument/2006/relationships/slideLayout" Target="../slideLayouts/slideLayout172.xml"/></Relationships>
</file>

<file path=ppt/slides/_rels/slide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arget="../media/image5.jpeg" Type="http://schemas.openxmlformats.org/officeDocument/2006/relationships/image"/><Relationship Id="rId2" Target="../media/image4.jpeg" Type="http://schemas.openxmlformats.org/officeDocument/2006/relationships/image"/><Relationship Id="rId1" Target="../slideLayouts/slideLayout18.xml" Type="http://schemas.openxmlformats.org/officeDocument/2006/relationships/slideLayout"/></Relationships>
</file>

<file path=ppt/slides/_rels/slide4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9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9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arget="../media/image4.jpeg" Type="http://schemas.openxmlformats.org/officeDocument/2006/relationships/image"/><Relationship Id="rId1" Target="../slideLayouts/slideLayout7.xml" Type="http://schemas.openxmlformats.org/officeDocument/2006/relationships/slideLayout"/></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arget="../media/image4.jpeg" Type="http://schemas.openxmlformats.org/officeDocument/2006/relationships/image"/><Relationship Id="rId1" Target="../slideLayouts/slideLayout7.xml" Type="http://schemas.openxmlformats.org/officeDocument/2006/relationships/slideLayout"/></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arget="../media/image5.jpeg" Type="http://schemas.openxmlformats.org/officeDocument/2006/relationships/image"/><Relationship Id="rId1" Target="../slideLayouts/slideLayout7.xml" Type="http://schemas.openxmlformats.org/officeDocument/2006/relationships/slideLayout"/></Relationships>
</file>

<file path=ppt/slides/_rels/slide5.xml.rels><?xml version="1.0" encoding="UTF-8" standalone="yes" ?><Relationships xmlns="http://schemas.openxmlformats.org/package/2006/relationships"><Relationship Id="rId2" Target="../media/image5.jpeg" Type="http://schemas.openxmlformats.org/officeDocument/2006/relationships/image"/><Relationship Id="rId1" Target="../slideLayouts/slideLayout18.xml" Type="http://schemas.openxmlformats.org/officeDocument/2006/relationships/slideLayout"/></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arget="../media/image5.jpeg" Type="http://schemas.openxmlformats.org/officeDocument/2006/relationships/image"/><Relationship Id="rId1" Target="../slideLayouts/slideLayout7.xml" Type="http://schemas.openxmlformats.org/officeDocument/2006/relationships/slideLayout"/></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arget="../media/image9.jpeg" Type="http://schemas.openxmlformats.org/officeDocument/2006/relationships/image"/><Relationship Id="rId2" Target="../media/image8.jpeg" Type="http://schemas.openxmlformats.org/officeDocument/2006/relationships/image"/><Relationship Id="rId1" Target="../slideLayouts/slideLayout7.xml" Type="http://schemas.openxmlformats.org/officeDocument/2006/relationships/slideLayout"/><Relationship Id="rId4" Target="../media/image10.jpeg" Type="http://schemas.openxmlformats.org/officeDocument/2006/relationships/image"/></Relationships>
</file>

<file path=ppt/slides/_rels/slide58.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arget="../media/image5.jpeg" Type="http://schemas.openxmlformats.org/officeDocument/2006/relationships/image"/><Relationship Id="rId2" Target="../media/image4.jpeg" Type="http://schemas.openxmlformats.org/officeDocument/2006/relationships/image"/><Relationship Id="rId1" Target="../slideLayouts/slideLayout7.xml" Type="http://schemas.openxmlformats.org/officeDocument/2006/relationships/slideLayout"/></Relationships>
</file>

<file path=ppt/slides/_rels/slide70.xml.rels><?xml version="1.0" encoding="UTF-8" standalone="yes" ?><Relationships xmlns="http://schemas.openxmlformats.org/package/2006/relationships"><Relationship Id="rId2" Target="../media/image4.jpeg" Type="http://schemas.openxmlformats.org/officeDocument/2006/relationships/image"/><Relationship Id="rId1" Target="../slideLayouts/slideLayout7.xml" Type="http://schemas.openxmlformats.org/officeDocument/2006/relationships/slideLayout"/></Relationships>
</file>

<file path=ppt/slides/_rels/slide71.xml.rels><?xml version="1.0" encoding="UTF-8" standalone="yes" ?><Relationships xmlns="http://schemas.openxmlformats.org/package/2006/relationships"><Relationship Id="rId2" Target="../media/image5.jpeg" Type="http://schemas.openxmlformats.org/officeDocument/2006/relationships/image"/><Relationship Id="rId1" Target="../slideLayouts/slideLayout7.xml" Type="http://schemas.openxmlformats.org/officeDocument/2006/relationships/slideLayout"/></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05.xml"/></Relationships>
</file>

<file path=ppt/slides/_rels/slide75.xml.rels><?xml version="1.0" encoding="UTF-8" standalone="yes" ?><Relationships xmlns="http://schemas.openxmlformats.org/package/2006/relationships"><Relationship Id="rId2" Target="../media/image5.jpeg" Type="http://schemas.openxmlformats.org/officeDocument/2006/relationships/image"/><Relationship Id="rId1" Target="../slideLayouts/slideLayout205.xml" Type="http://schemas.openxmlformats.org/officeDocument/2006/relationships/slideLayout"/></Relationships>
</file>

<file path=ppt/slides/_rels/slide76.xml.rels><?xml version="1.0" encoding="UTF-8" standalone="yes"?>
<Relationships xmlns="http://schemas.openxmlformats.org/package/2006/relationships"><Relationship Id="rId8" Type="http://schemas.openxmlformats.org/officeDocument/2006/relationships/hyperlink" Target="http://gorodihhe.narod.ru/p25aa1.html" TargetMode="External"/><Relationship Id="rId13" Type="http://schemas.openxmlformats.org/officeDocument/2006/relationships/hyperlink" Target="http://clubhunters.ru/forum/viewtopic.php?f=39&amp;t=93" TargetMode="External"/><Relationship Id="rId3" Type="http://schemas.openxmlformats.org/officeDocument/2006/relationships/hyperlink" Target="http://ippk.arkh-edu.ru/" TargetMode="External"/><Relationship Id="rId7" Type="http://schemas.openxmlformats.org/officeDocument/2006/relationships/hyperlink" Target="http://www.ast-centre.ru/books/publikacii_statii/886/" TargetMode="External"/><Relationship Id="rId12" Type="http://schemas.openxmlformats.org/officeDocument/2006/relationships/hyperlink" Target="http://www.obzorkino.tv/2010/02/26/aliceinwonderland/" TargetMode="External"/><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hyperlink" Target="http://www.mcfr.ru/journals/52/370/30360/30364/" TargetMode="External"/><Relationship Id="rId11" Type="http://schemas.openxmlformats.org/officeDocument/2006/relationships/hyperlink" Target="http://sosh12.pascal.ru/meropriyatya.html" TargetMode="External"/><Relationship Id="rId5" Type="http://schemas.openxmlformats.org/officeDocument/2006/relationships/hyperlink" Target="http://www.anovikov.ru/artikle/kacth_obr.htm" TargetMode="External"/><Relationship Id="rId10" Type="http://schemas.openxmlformats.org/officeDocument/2006/relationships/hyperlink" Target="http://www.younglib.novgorod.ru/?block=21&amp;id=32&amp;page=0" TargetMode="External"/><Relationship Id="rId4" Type="http://schemas.openxmlformats.org/officeDocument/2006/relationships/hyperlink" Target="http://sinncom.ru/content/publ/info/silik/index.htm" TargetMode="External"/><Relationship Id="rId9" Type="http://schemas.openxmlformats.org/officeDocument/2006/relationships/hyperlink" Target="http://korablik-voskresensk.blogspot.com/2010_09_01_archive.html"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arget="../media/image4.jpeg" Type="http://schemas.openxmlformats.org/officeDocument/2006/relationships/image"/><Relationship Id="rId1" Target="../slideLayouts/slideLayout7.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b="-2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843808" y="2708920"/>
            <a:ext cx="3929090" cy="1872208"/>
          </a:xfrm>
        </p:spPr>
        <p:txBody>
          <a:bodyPr>
            <a:normAutofit fontScale="900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lvl="0">
              <a:spcBef>
                <a:spcPct val="20000"/>
              </a:spcBef>
            </a:pPr>
            <a:r>
              <a:rPr lang="ru-RU" b="1" cap="all" dirty="0" smtClean="0">
                <a:ln w="0">
                  <a:solidFill>
                    <a:srgbClr val="C00000"/>
                  </a:solidFill>
                </a:ln>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Мониторинг</a:t>
            </a:r>
            <a:br>
              <a:rPr lang="ru-RU" b="1" cap="all" dirty="0" smtClean="0">
                <a:ln w="0">
                  <a:solidFill>
                    <a:srgbClr val="C00000"/>
                  </a:solidFill>
                </a:ln>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r>
              <a:rPr lang="ru-RU" sz="3100" b="1" spc="50" dirty="0" smtClean="0">
                <a:ln w="11430">
                  <a:solidFill>
                    <a:srgbClr val="0070C0"/>
                  </a:solidFill>
                </a:ln>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ea typeface="+mn-ea"/>
                <a:cs typeface="+mn-cs"/>
              </a:rPr>
              <a:t>качества образования</a:t>
            </a:r>
            <a:br>
              <a:rPr lang="ru-RU" sz="3100" b="1" spc="50" dirty="0" smtClean="0">
                <a:ln w="11430">
                  <a:solidFill>
                    <a:srgbClr val="0070C0"/>
                  </a:solidFill>
                </a:ln>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ea typeface="+mn-ea"/>
                <a:cs typeface="+mn-cs"/>
              </a:rPr>
            </a:br>
            <a:r>
              <a:rPr lang="ru-RU" sz="2400" b="1" spc="50" dirty="0" smtClean="0">
                <a:ln w="11430">
                  <a:solidFill>
                    <a:srgbClr val="0070C0"/>
                  </a:solidFill>
                </a:ln>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ea typeface="+mn-ea"/>
                <a:cs typeface="+mn-cs"/>
              </a:rPr>
              <a:t/>
            </a:r>
            <a:br>
              <a:rPr lang="ru-RU" sz="2400" b="1" spc="50" dirty="0" smtClean="0">
                <a:ln w="11430">
                  <a:solidFill>
                    <a:srgbClr val="0070C0"/>
                  </a:solidFill>
                </a:ln>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ea typeface="+mn-ea"/>
                <a:cs typeface="+mn-cs"/>
              </a:rPr>
            </a:br>
            <a:endParaRPr lang="ru-RU" b="1" cap="all" dirty="0">
              <a:ln w="0">
                <a:solidFill>
                  <a:srgbClr val="C00000"/>
                </a:solidFill>
              </a:ln>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3" name="Подзаголовок 2"/>
          <p:cNvSpPr>
            <a:spLocks noGrp="1"/>
          </p:cNvSpPr>
          <p:nvPr>
            <p:ph type="subTitle" idx="1"/>
          </p:nvPr>
        </p:nvSpPr>
        <p:spPr>
          <a:xfrm>
            <a:off x="2555776" y="4365104"/>
            <a:ext cx="4392488" cy="1680592"/>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endParaRPr lang="ru-RU" sz="1800" b="1" spc="50" dirty="0" smtClean="0">
              <a:ln w="11430">
                <a:solidFill>
                  <a:srgbClr val="C00000"/>
                </a:solidFill>
              </a:ln>
              <a:solidFill>
                <a:srgbClr val="FF0000"/>
              </a:soli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2436813" y="476672"/>
            <a:ext cx="6707187" cy="346050"/>
          </a:xfrm>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ru-RU" sz="32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Объекты мониторинга и критерии их оценки</a:t>
            </a:r>
            <a:endParaRPr lang="ru-RU" sz="32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4" name="Прямоугольник 3"/>
          <p:cNvSpPr/>
          <p:nvPr/>
        </p:nvSpPr>
        <p:spPr>
          <a:xfrm>
            <a:off x="3275856" y="1268760"/>
            <a:ext cx="2535053" cy="369332"/>
          </a:xfrm>
          <a:prstGeom prst="rect">
            <a:avLst/>
          </a:prstGeom>
        </p:spPr>
        <p:style>
          <a:lnRef idx="0">
            <a:schemeClr val="accent2"/>
          </a:lnRef>
          <a:fillRef idx="3">
            <a:schemeClr val="accent2"/>
          </a:fillRef>
          <a:effectRef idx="3">
            <a:schemeClr val="accent2"/>
          </a:effectRef>
          <a:fontRef idx="minor">
            <a:schemeClr val="lt1"/>
          </a:fontRef>
        </p:style>
        <p:txBody>
          <a:bodyPr wrap="none">
            <a:spAutoFit/>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Алгоритм мониторинга</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Прямоугольник 4"/>
          <p:cNvSpPr/>
          <p:nvPr/>
        </p:nvSpPr>
        <p:spPr>
          <a:xfrm>
            <a:off x="755576" y="1772816"/>
            <a:ext cx="7128792" cy="307777"/>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ru-RU" sz="1400" dirty="0" smtClean="0"/>
              <a:t>Выявить критерии и показатели оценки объекта мониторинга.</a:t>
            </a:r>
            <a:endParaRPr lang="ru-RU" sz="1400" dirty="0"/>
          </a:p>
        </p:txBody>
      </p:sp>
      <p:sp>
        <p:nvSpPr>
          <p:cNvPr id="6" name="Прямоугольник 5"/>
          <p:cNvSpPr/>
          <p:nvPr/>
        </p:nvSpPr>
        <p:spPr>
          <a:xfrm>
            <a:off x="755576" y="2204864"/>
            <a:ext cx="7128792" cy="523220"/>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ru-RU" sz="1400" dirty="0" smtClean="0"/>
              <a:t>Подобрать индикаторы (диагностические методики) для измерения показателей оценки объекта мониторинга.</a:t>
            </a:r>
          </a:p>
        </p:txBody>
      </p:sp>
      <p:sp>
        <p:nvSpPr>
          <p:cNvPr id="7" name="Прямоугольник 6"/>
          <p:cNvSpPr/>
          <p:nvPr/>
        </p:nvSpPr>
        <p:spPr>
          <a:xfrm>
            <a:off x="899592" y="2780928"/>
            <a:ext cx="7128792" cy="523220"/>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ru-RU" sz="1400" dirty="0" smtClean="0"/>
              <a:t>Определить и включить в ВШК необходимые виды мониторинга для выявленных показателей.</a:t>
            </a:r>
          </a:p>
        </p:txBody>
      </p:sp>
      <p:sp>
        <p:nvSpPr>
          <p:cNvPr id="8" name="Прямоугольник 7"/>
          <p:cNvSpPr/>
          <p:nvPr/>
        </p:nvSpPr>
        <p:spPr>
          <a:xfrm>
            <a:off x="827584" y="3573016"/>
            <a:ext cx="7128792" cy="523220"/>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ru-RU" sz="1400" dirty="0" smtClean="0"/>
              <a:t>Определить частоту сбора информации, назначить ответственных за ее сбор, хранение, обработку и анализ.</a:t>
            </a:r>
          </a:p>
        </p:txBody>
      </p:sp>
      <p:sp>
        <p:nvSpPr>
          <p:cNvPr id="9" name="Прямоугольник 8"/>
          <p:cNvSpPr/>
          <p:nvPr/>
        </p:nvSpPr>
        <p:spPr>
          <a:xfrm>
            <a:off x="827584" y="4293096"/>
            <a:ext cx="7128792" cy="523220"/>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ru-RU" sz="1400" dirty="0" smtClean="0"/>
              <a:t>Определить субъекты мониторинга (потребителей информации) и возможные формы предоставления им информации.</a:t>
            </a:r>
          </a:p>
        </p:txBody>
      </p:sp>
      <p:sp>
        <p:nvSpPr>
          <p:cNvPr id="10" name="Прямоугольник 9"/>
          <p:cNvSpPr/>
          <p:nvPr/>
        </p:nvSpPr>
        <p:spPr>
          <a:xfrm>
            <a:off x="827584" y="4941168"/>
            <a:ext cx="7128792" cy="307777"/>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ru-RU" sz="1400" dirty="0" smtClean="0"/>
              <a:t>Провести необходимые диагностические процедуры.</a:t>
            </a:r>
          </a:p>
        </p:txBody>
      </p:sp>
      <p:sp>
        <p:nvSpPr>
          <p:cNvPr id="11" name="Прямоугольник 10"/>
          <p:cNvSpPr/>
          <p:nvPr/>
        </p:nvSpPr>
        <p:spPr>
          <a:xfrm>
            <a:off x="827584" y="5445224"/>
            <a:ext cx="7056784" cy="738664"/>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ru-RU" sz="1400" dirty="0" smtClean="0"/>
              <a:t>Обработать и проанализировать своевременно полученную информацию для принятия соответствующих управленческих решений и оформить результаты для предоставления субъектам мониторинга.</a:t>
            </a:r>
          </a:p>
        </p:txBody>
      </p:sp>
      <p:sp>
        <p:nvSpPr>
          <p:cNvPr id="12" name="Прямоугольник 11"/>
          <p:cNvSpPr/>
          <p:nvPr/>
        </p:nvSpPr>
        <p:spPr>
          <a:xfrm>
            <a:off x="827584" y="6309320"/>
            <a:ext cx="7056784" cy="307777"/>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ru-RU" sz="1400" dirty="0" smtClean="0"/>
              <a:t>Принять управленческие решения, направленные на повышение качества образования</a:t>
            </a:r>
          </a:p>
        </p:txBody>
      </p:sp>
      <p:pic>
        <p:nvPicPr>
          <p:cNvPr id="13" name="Picture 2"/>
          <p:cNvPicPr>
            <a:picLocks noChangeAspect="1" noChangeArrowheads="1"/>
          </p:cNvPicPr>
          <p:nvPr/>
        </p:nvPicPr>
        <p:blipFill>
          <a:blip r:embed="rId2" cstate="print"/>
          <a:srcRect/>
          <a:stretch>
            <a:fillRect/>
          </a:stretch>
        </p:blipFill>
        <p:spPr bwMode="auto">
          <a:xfrm flipH="1">
            <a:off x="395535" y="332656"/>
            <a:ext cx="2064016" cy="115212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t="1000" r="79000" b="80000"/>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2699792" y="188640"/>
            <a:ext cx="5832648" cy="1077218"/>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Оценка готовности ОУ к введению мониторинга.</a:t>
            </a:r>
            <a:endParaRPr lang="ru-RU"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3" name="Прямоугольник 2"/>
          <p:cNvSpPr/>
          <p:nvPr/>
        </p:nvSpPr>
        <p:spPr>
          <a:xfrm>
            <a:off x="323528" y="1412776"/>
            <a:ext cx="8568952" cy="523220"/>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ru-RU" sz="1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Цель: оценка готовности образовательного учреждения к преобразованию существующей системы управления в управление качеством образования и реализации мониторинга качества образования</a:t>
            </a:r>
            <a:endParaRPr lang="ru-RU" sz="1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aphicFrame>
        <p:nvGraphicFramePr>
          <p:cNvPr id="5" name="Таблица 4"/>
          <p:cNvGraphicFramePr>
            <a:graphicFrameLocks noGrp="1"/>
          </p:cNvGraphicFramePr>
          <p:nvPr/>
        </p:nvGraphicFramePr>
        <p:xfrm>
          <a:off x="251520" y="1973612"/>
          <a:ext cx="8568952" cy="4846320"/>
        </p:xfrm>
        <a:graphic>
          <a:graphicData uri="http://schemas.openxmlformats.org/drawingml/2006/table">
            <a:tbl>
              <a:tblPr firstRow="1" bandRow="1">
                <a:tableStyleId>{FABFCF23-3B69-468F-B69F-88F6DE6A72F2}</a:tableStyleId>
              </a:tblPr>
              <a:tblGrid>
                <a:gridCol w="4284476"/>
                <a:gridCol w="4284476"/>
              </a:tblGrid>
              <a:tr h="288032">
                <a:tc>
                  <a:txBody>
                    <a:bodyPr/>
                    <a:lstStyle/>
                    <a:p>
                      <a:r>
                        <a:rPr lang="ru-RU" sz="1400" dirty="0" smtClean="0">
                          <a:latin typeface="Times New Roman" pitchFamily="18" charset="0"/>
                          <a:cs typeface="Times New Roman" pitchFamily="18" charset="0"/>
                        </a:rPr>
                        <a:t>Риски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dirty="0" smtClean="0">
                          <a:latin typeface="Times New Roman" pitchFamily="18" charset="0"/>
                          <a:cs typeface="Times New Roman" pitchFamily="18" charset="0"/>
                        </a:rPr>
                        <a:t>Готовность их преодолевать</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r>
              <a:tr h="565777">
                <a:tc>
                  <a:txBody>
                    <a:bodyPr/>
                    <a:lstStyle/>
                    <a:p>
                      <a:r>
                        <a:rPr lang="ru-RU" sz="1400" dirty="0" smtClean="0">
                          <a:latin typeface="Times New Roman" pitchFamily="18" charset="0"/>
                          <a:cs typeface="Times New Roman" pitchFamily="18" charset="0"/>
                        </a:rPr>
                        <a:t>Построение внутреннего контроля как управления качеством образования предполагает переход из режима функционирования в режим инновационного развития</a:t>
                      </a:r>
                      <a:endParaRPr lang="ru-RU" sz="14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a:txBody>
                    <a:bodyPr/>
                    <a:lstStyle/>
                    <a:p>
                      <a:r>
                        <a:rPr lang="ru-RU" sz="1400" dirty="0" smtClean="0">
                          <a:latin typeface="Times New Roman" pitchFamily="18" charset="0"/>
                          <a:cs typeface="Times New Roman" pitchFamily="18" charset="0"/>
                        </a:rPr>
                        <a:t>Насколько готовы Вы и Ваши коллеги к работе в инновационном режиме?</a:t>
                      </a:r>
                      <a:endParaRPr lang="ru-RU" sz="14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r>
              <a:tr h="565777">
                <a:tc>
                  <a:txBody>
                    <a:bodyPr/>
                    <a:lstStyle/>
                    <a:p>
                      <a:r>
                        <a:rPr lang="ru-RU" sz="1400" dirty="0" smtClean="0">
                          <a:latin typeface="Times New Roman" pitchFamily="18" charset="0"/>
                          <a:cs typeface="Times New Roman" pitchFamily="18" charset="0"/>
                        </a:rPr>
                        <a:t>Управление качеством образования ориентировано на </a:t>
                      </a:r>
                      <a:r>
                        <a:rPr lang="ru-RU" sz="1400" dirty="0" err="1" smtClean="0">
                          <a:latin typeface="Times New Roman" pitchFamily="18" charset="0"/>
                          <a:cs typeface="Times New Roman" pitchFamily="18" charset="0"/>
                        </a:rPr>
                        <a:t>операциональное</a:t>
                      </a:r>
                      <a:r>
                        <a:rPr lang="ru-RU" sz="1400" dirty="0" smtClean="0">
                          <a:latin typeface="Times New Roman" pitchFamily="18" charset="0"/>
                          <a:cs typeface="Times New Roman" pitchFamily="18" charset="0"/>
                        </a:rPr>
                        <a:t> прогнозирование образовательных результатов в зоне потенциального развития ученика (воспитанника), т.е. речь идет всегда о наивысших, возможных для конкретного ребенка оптимальных результатах</a:t>
                      </a:r>
                      <a:endParaRPr lang="ru-RU" sz="14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a:txBody>
                    <a:bodyPr/>
                    <a:lstStyle/>
                    <a:p>
                      <a:r>
                        <a:rPr lang="ru-RU" sz="1400" dirty="0" smtClean="0">
                          <a:latin typeface="Times New Roman" pitchFamily="18" charset="0"/>
                          <a:cs typeface="Times New Roman" pitchFamily="18" charset="0"/>
                        </a:rPr>
                        <a:t>Имеется ли у Вас опыт реализации личностно ориентированного подхода, дифференцированного обучения, учета личностных достижений учащихся (воспитанников)?</a:t>
                      </a:r>
                      <a:endParaRPr lang="ru-RU" sz="14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r>
              <a:tr h="565777">
                <a:tc>
                  <a:txBody>
                    <a:bodyPr/>
                    <a:lstStyle/>
                    <a:p>
                      <a:r>
                        <a:rPr lang="ru-RU" sz="1400" dirty="0" smtClean="0">
                          <a:latin typeface="Times New Roman" pitchFamily="18" charset="0"/>
                          <a:cs typeface="Times New Roman" pitchFamily="18" charset="0"/>
                        </a:rPr>
                        <a:t>Управление качеством образования предполагает ориентацию управления на процесс и на результат. Соответственно, отчеты перед органами управления, родителями, учащимися и другими заинтересованными субъектами о деятельности ОУ предполагают отчеты не только о процессе, но и о результатах. </a:t>
                      </a:r>
                    </a:p>
                    <a:p>
                      <a:endParaRPr lang="ru-RU" sz="1400" dirty="0" smtClean="0">
                        <a:latin typeface="Times New Roman" pitchFamily="18" charset="0"/>
                        <a:cs typeface="Times New Roman" pitchFamily="18" charset="0"/>
                      </a:endParaRPr>
                    </a:p>
                    <a:p>
                      <a:r>
                        <a:rPr lang="ru-RU" sz="1400" dirty="0" smtClean="0">
                          <a:latin typeface="Times New Roman" pitchFamily="18" charset="0"/>
                          <a:cs typeface="Times New Roman" pitchFamily="18" charset="0"/>
                        </a:rPr>
                        <a:t>Причем основное внимание уделяется качеству процесса и качеству результатов.</a:t>
                      </a:r>
                      <a:endParaRPr lang="ru-RU" sz="14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a:txBody>
                    <a:bodyPr/>
                    <a:lstStyle/>
                    <a:p>
                      <a:r>
                        <a:rPr lang="ru-RU" sz="1400" dirty="0" smtClean="0">
                          <a:latin typeface="Times New Roman" pitchFamily="18" charset="0"/>
                          <a:cs typeface="Times New Roman" pitchFamily="18" charset="0"/>
                        </a:rPr>
                        <a:t>Готовы ли Вы представлять результаты деятельности ОУ (например, в рамках отчета перед органами управления) не только процессуальными характеристиками (сколько проведено открытых мероприятий, заседаний методических объединений, как повысились образовательные результаты и т.п.), но и характеристикой качества достигнутых результатов (даже не всегда позитивных)</a:t>
                      </a:r>
                      <a:endParaRPr lang="ru-RU" sz="14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323528" y="188640"/>
          <a:ext cx="8568952" cy="6065520"/>
        </p:xfrm>
        <a:graphic>
          <a:graphicData uri="http://schemas.openxmlformats.org/drawingml/2006/table">
            <a:tbl>
              <a:tblPr firstRow="1" bandRow="1">
                <a:tableStyleId>{FABFCF23-3B69-468F-B69F-88F6DE6A72F2}</a:tableStyleId>
              </a:tblPr>
              <a:tblGrid>
                <a:gridCol w="4284476"/>
                <a:gridCol w="4284476"/>
              </a:tblGrid>
              <a:tr h="288032">
                <a:tc>
                  <a:txBody>
                    <a:bodyPr/>
                    <a:lstStyle/>
                    <a:p>
                      <a:r>
                        <a:rPr lang="ru-RU" sz="1600" dirty="0" smtClean="0">
                          <a:latin typeface="Times New Roman" pitchFamily="18" charset="0"/>
                          <a:cs typeface="Times New Roman" pitchFamily="18" charset="0"/>
                        </a:rPr>
                        <a:t>Риски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dirty="0" smtClean="0">
                          <a:latin typeface="Times New Roman" pitchFamily="18" charset="0"/>
                          <a:cs typeface="Times New Roman" pitchFamily="18" charset="0"/>
                        </a:rPr>
                        <a:t>Готовность их преодолевать</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r>
              <a:tr h="565777">
                <a:tc>
                  <a:txBody>
                    <a:bodyPr/>
                    <a:lstStyle/>
                    <a:p>
                      <a:r>
                        <a:rPr lang="ru-RU" sz="1600" dirty="0" smtClean="0">
                          <a:latin typeface="Times New Roman" pitchFamily="18" charset="0"/>
                          <a:cs typeface="Times New Roman" pitchFamily="18" charset="0"/>
                        </a:rPr>
                        <a:t>Целостная система мониторинга качества образования разворачивается в ОУ примерно в течение трех лет, поэтому первый значимый результат может быть получен только по истечении этого времени</a:t>
                      </a:r>
                      <a:endParaRPr lang="ru-RU" sz="16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a:txBody>
                    <a:bodyPr/>
                    <a:lstStyle/>
                    <a:p>
                      <a:r>
                        <a:rPr lang="ru-RU" sz="1600" dirty="0" smtClean="0">
                          <a:latin typeface="Times New Roman" pitchFamily="18" charset="0"/>
                          <a:cs typeface="Times New Roman" pitchFamily="18" charset="0"/>
                        </a:rPr>
                        <a:t>Готовы ли вы ждать?</a:t>
                      </a:r>
                      <a:endParaRPr lang="ru-RU" sz="16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r>
              <a:tr h="565777">
                <a:tc>
                  <a:txBody>
                    <a:bodyPr/>
                    <a:lstStyle/>
                    <a:p>
                      <a:r>
                        <a:rPr lang="ru-RU" sz="1600" dirty="0" smtClean="0">
                          <a:latin typeface="Times New Roman" pitchFamily="18" charset="0"/>
                          <a:cs typeface="Times New Roman" pitchFamily="18" charset="0"/>
                        </a:rPr>
                        <a:t>Мониторинг – дело трудоемкое и достаточно дорогое. </a:t>
                      </a:r>
                    </a:p>
                    <a:p>
                      <a:endParaRPr lang="ru-RU" sz="1600" dirty="0" smtClean="0">
                        <a:latin typeface="Times New Roman" pitchFamily="18" charset="0"/>
                        <a:cs typeface="Times New Roman" pitchFamily="18" charset="0"/>
                      </a:endParaRPr>
                    </a:p>
                    <a:p>
                      <a:r>
                        <a:rPr lang="ru-RU" sz="1600" dirty="0" smtClean="0">
                          <a:latin typeface="Times New Roman" pitchFamily="18" charset="0"/>
                          <a:cs typeface="Times New Roman" pitchFamily="18" charset="0"/>
                        </a:rPr>
                        <a:t>Затраченные на проведение мониторинга ресурсы должны окупаться полученными результатами.</a:t>
                      </a:r>
                      <a:endParaRPr lang="ru-RU" sz="16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a:txBody>
                    <a:bodyPr/>
                    <a:lstStyle/>
                    <a:p>
                      <a:r>
                        <a:rPr lang="ru-RU" sz="1600" dirty="0" smtClean="0">
                          <a:latin typeface="Times New Roman" pitchFamily="18" charset="0"/>
                          <a:cs typeface="Times New Roman" pitchFamily="18" charset="0"/>
                        </a:rPr>
                        <a:t>Сможет ли мониторинг дать действительно нужную информацию о качестве образовательных результатов и процесса их достижения?</a:t>
                      </a:r>
                      <a:endParaRPr lang="ru-RU" sz="16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r>
              <a:tr h="565777">
                <a:tc>
                  <a:txBody>
                    <a:bodyPr/>
                    <a:lstStyle/>
                    <a:p>
                      <a:r>
                        <a:rPr lang="ru-RU" sz="1600" dirty="0" smtClean="0">
                          <a:latin typeface="Times New Roman" pitchFamily="18" charset="0"/>
                          <a:cs typeface="Times New Roman" pitchFamily="18" charset="0"/>
                        </a:rPr>
                        <a:t>Мониторинг должен давать информацию самому ОУ (для принятия управленческих решений, для оптимизации работы учителей) и позволять отправлять часть информации во внешнюю среду (в органы управления образованием, социальным партнерам, родителям и т.п.)</a:t>
                      </a:r>
                      <a:endParaRPr lang="ru-RU" sz="16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a:txBody>
                    <a:bodyPr/>
                    <a:lstStyle/>
                    <a:p>
                      <a:r>
                        <a:rPr lang="ru-RU" sz="1600" dirty="0" smtClean="0">
                          <a:latin typeface="Times New Roman" pitchFamily="18" charset="0"/>
                          <a:cs typeface="Times New Roman" pitchFamily="18" charset="0"/>
                        </a:rPr>
                        <a:t>Насколько, по Вашему мнению, внешняя среда (т.е. кто именно) заинтересована в такой информации</a:t>
                      </a:r>
                      <a:endParaRPr lang="ru-RU" sz="16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r>
              <a:tr h="565777">
                <a:tc>
                  <a:txBody>
                    <a:bodyPr/>
                    <a:lstStyle/>
                    <a:p>
                      <a:r>
                        <a:rPr lang="ru-RU" sz="1600" dirty="0" smtClean="0">
                          <a:latin typeface="Times New Roman" pitchFamily="18" charset="0"/>
                          <a:cs typeface="Times New Roman" pitchFamily="18" charset="0"/>
                        </a:rPr>
                        <a:t>Циркуляция всей информации, полученной в ходе мониторинга, должна существовать в рамках некоторой нормативной базы</a:t>
                      </a:r>
                      <a:endParaRPr lang="ru-RU" sz="16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a:txBody>
                    <a:bodyPr/>
                    <a:lstStyle/>
                    <a:p>
                      <a:r>
                        <a:rPr lang="ru-RU" sz="1600" dirty="0" smtClean="0">
                          <a:latin typeface="Times New Roman" pitchFamily="18" charset="0"/>
                          <a:cs typeface="Times New Roman" pitchFamily="18" charset="0"/>
                        </a:rPr>
                        <a:t>Готовы ли вы к изменениям нормативной </a:t>
                      </a:r>
                    </a:p>
                    <a:p>
                      <a:r>
                        <a:rPr lang="ru-RU" sz="1600" dirty="0" smtClean="0">
                          <a:latin typeface="Times New Roman" pitchFamily="18" charset="0"/>
                          <a:cs typeface="Times New Roman" pitchFamily="18" charset="0"/>
                        </a:rPr>
                        <a:t>базы, в частности </a:t>
                      </a:r>
                      <a:r>
                        <a:rPr lang="ru-RU" sz="1600" dirty="0" err="1" smtClean="0">
                          <a:latin typeface="Times New Roman" pitchFamily="18" charset="0"/>
                          <a:cs typeface="Times New Roman" pitchFamily="18" charset="0"/>
                        </a:rPr>
                        <a:t>фунциональных</a:t>
                      </a:r>
                      <a:r>
                        <a:rPr lang="ru-RU" sz="1600" dirty="0" smtClean="0">
                          <a:latin typeface="Times New Roman" pitchFamily="18" charset="0"/>
                          <a:cs typeface="Times New Roman" pitchFamily="18" charset="0"/>
                        </a:rPr>
                        <a:t> обязанностей администраторов и представителей педагогического коллектива?</a:t>
                      </a:r>
                      <a:endParaRPr lang="ru-RU" sz="16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r>
            </a:tbl>
          </a:graphicData>
        </a:graphic>
      </p:graphicFrame>
      <p:sp>
        <p:nvSpPr>
          <p:cNvPr id="3" name="Прямоугольник 2"/>
          <p:cNvSpPr/>
          <p:nvPr/>
        </p:nvSpPr>
        <p:spPr>
          <a:xfrm>
            <a:off x="323528" y="6211669"/>
            <a:ext cx="8640960" cy="646331"/>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Если на большинство вопросов Вы ответили утвердительно, то можете смело приступать к разработке программы мониторинга качества образования.</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t="1000" r="79000" b="80000"/>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2411760" y="620688"/>
            <a:ext cx="6336704" cy="646331"/>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Локальные акты, необходимые при разработке программы мониторинга</a:t>
            </a:r>
            <a:endParaRPr lang="ru-RU"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3" name="Прямоугольник 2"/>
          <p:cNvSpPr/>
          <p:nvPr/>
        </p:nvSpPr>
        <p:spPr>
          <a:xfrm>
            <a:off x="0" y="1484784"/>
            <a:ext cx="9144000" cy="369332"/>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pPr algn="ct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Цель: определение перечня необходимых локальных актов</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aphicFrame>
        <p:nvGraphicFramePr>
          <p:cNvPr id="4" name="Таблица 3"/>
          <p:cNvGraphicFramePr>
            <a:graphicFrameLocks noGrp="1"/>
          </p:cNvGraphicFramePr>
          <p:nvPr/>
        </p:nvGraphicFramePr>
        <p:xfrm>
          <a:off x="0" y="1988836"/>
          <a:ext cx="9144000" cy="4869163"/>
        </p:xfrm>
        <a:graphic>
          <a:graphicData uri="http://schemas.openxmlformats.org/drawingml/2006/table">
            <a:tbl>
              <a:tblPr firstRow="1" bandRow="1">
                <a:tableStyleId>{5C22544A-7EE6-4342-B048-85BDC9FD1C3A}</a:tableStyleId>
              </a:tblPr>
              <a:tblGrid>
                <a:gridCol w="4067944"/>
                <a:gridCol w="3888432"/>
                <a:gridCol w="1187624"/>
              </a:tblGrid>
              <a:tr h="1112963">
                <a:tc>
                  <a:txBody>
                    <a:bodyPr/>
                    <a:lstStyle/>
                    <a:p>
                      <a:pPr algn="ctr"/>
                      <a:r>
                        <a:rPr lang="ru-RU" dirty="0" smtClean="0"/>
                        <a:t>Управленческие </a:t>
                      </a:r>
                    </a:p>
                    <a:p>
                      <a:pPr algn="ctr"/>
                      <a:endParaRPr lang="ru-RU" dirty="0" smtClean="0"/>
                    </a:p>
                    <a:p>
                      <a:pPr algn="ctr"/>
                      <a:r>
                        <a:rPr lang="ru-RU" dirty="0" smtClean="0"/>
                        <a:t>действия</a:t>
                      </a:r>
                      <a:endParaRPr lang="ru-RU" dirty="0"/>
                    </a:p>
                  </a:txBody>
                  <a:tcPr>
                    <a:cell3D prstMaterial="dkEdge">
                      <a:bevel/>
                      <a:lightRig rig="flood" dir="t"/>
                    </a:cell3D>
                  </a:tcPr>
                </a:tc>
                <a:tc>
                  <a:txBody>
                    <a:bodyPr/>
                    <a:lstStyle/>
                    <a:p>
                      <a:pPr algn="ctr"/>
                      <a:r>
                        <a:rPr lang="ru-RU" dirty="0" smtClean="0"/>
                        <a:t>Управленческие решения</a:t>
                      </a:r>
                      <a:endParaRPr lang="ru-RU" dirty="0"/>
                    </a:p>
                  </a:txBody>
                  <a:tcPr>
                    <a:cell3D prstMaterial="dkEdge">
                      <a:bevel/>
                      <a:lightRig rig="flood" dir="t"/>
                    </a:cell3D>
                  </a:tcPr>
                </a:tc>
                <a:tc>
                  <a:txBody>
                    <a:bodyPr/>
                    <a:lstStyle/>
                    <a:p>
                      <a:pPr algn="ctr"/>
                      <a:r>
                        <a:rPr lang="ru-RU" dirty="0" smtClean="0"/>
                        <a:t>Локальные акты</a:t>
                      </a:r>
                      <a:endParaRPr lang="ru-RU" dirty="0"/>
                    </a:p>
                  </a:txBody>
                  <a:tcPr>
                    <a:cell3D prstMaterial="dkEdge">
                      <a:bevel/>
                      <a:lightRig rig="flood" dir="t"/>
                    </a:cell3D>
                  </a:tcPr>
                </a:tc>
              </a:tr>
              <a:tr h="751240">
                <a:tc>
                  <a:txBody>
                    <a:bodyPr/>
                    <a:lstStyle/>
                    <a:p>
                      <a:r>
                        <a:rPr lang="ru-RU" dirty="0" smtClean="0"/>
                        <a:t>Принятие решения о необходимости введения мониторинга</a:t>
                      </a:r>
                      <a:endParaRPr lang="ru-RU" dirty="0"/>
                    </a:p>
                  </a:txBody>
                  <a:tcPr>
                    <a:cell3D prstMaterial="dkEdge">
                      <a:bevel/>
                      <a:lightRig rig="flood" dir="t"/>
                    </a:cell3D>
                  </a:tcPr>
                </a:tc>
                <a:tc>
                  <a:txBody>
                    <a:bodyPr/>
                    <a:lstStyle/>
                    <a:p>
                      <a:r>
                        <a:rPr lang="ru-RU" dirty="0" smtClean="0"/>
                        <a:t>Что является основанием для этого решения?</a:t>
                      </a:r>
                      <a:endParaRPr lang="ru-RU" dirty="0"/>
                    </a:p>
                  </a:txBody>
                  <a:tcPr>
                    <a:cell3D prstMaterial="dkEdge">
                      <a:bevel/>
                      <a:lightRig rig="flood" dir="t"/>
                    </a:cell3D>
                  </a:tcPr>
                </a:tc>
                <a:tc>
                  <a:txBody>
                    <a:bodyPr/>
                    <a:lstStyle/>
                    <a:p>
                      <a:endParaRPr lang="ru-RU"/>
                    </a:p>
                  </a:txBody>
                  <a:tcPr>
                    <a:cell3D prstMaterial="dkEdge">
                      <a:bevel/>
                      <a:lightRig rig="flood" dir="t"/>
                    </a:cell3D>
                  </a:tcPr>
                </a:tc>
              </a:tr>
              <a:tr h="751240">
                <a:tc>
                  <a:txBody>
                    <a:bodyPr/>
                    <a:lstStyle/>
                    <a:p>
                      <a:r>
                        <a:rPr lang="ru-RU" dirty="0" smtClean="0"/>
                        <a:t>Определение круга разработчиков программы мониторинга</a:t>
                      </a:r>
                      <a:endParaRPr lang="ru-RU" dirty="0"/>
                    </a:p>
                  </a:txBody>
                  <a:tcPr>
                    <a:cell3D prstMaterial="dkEdge">
                      <a:bevel/>
                      <a:lightRig rig="flood" dir="t"/>
                    </a:cell3D>
                  </a:tcPr>
                </a:tc>
                <a:tc>
                  <a:txBody>
                    <a:bodyPr/>
                    <a:lstStyle/>
                    <a:p>
                      <a:r>
                        <a:rPr lang="ru-RU" dirty="0" smtClean="0"/>
                        <a:t>Кто это может быть? Каковы основания их выбора?</a:t>
                      </a:r>
                      <a:endParaRPr lang="ru-RU" dirty="0"/>
                    </a:p>
                  </a:txBody>
                  <a:tcPr>
                    <a:cell3D prstMaterial="dkEdge">
                      <a:bevel/>
                      <a:lightRig rig="flood" dir="t"/>
                    </a:cell3D>
                  </a:tcPr>
                </a:tc>
                <a:tc>
                  <a:txBody>
                    <a:bodyPr/>
                    <a:lstStyle/>
                    <a:p>
                      <a:endParaRPr lang="ru-RU"/>
                    </a:p>
                  </a:txBody>
                  <a:tcPr>
                    <a:cell3D prstMaterial="dkEdge">
                      <a:bevel/>
                      <a:lightRig rig="flood" dir="t"/>
                    </a:cell3D>
                  </a:tcPr>
                </a:tc>
              </a:tr>
              <a:tr h="751240">
                <a:tc>
                  <a:txBody>
                    <a:bodyPr/>
                    <a:lstStyle/>
                    <a:p>
                      <a:r>
                        <a:rPr lang="ru-RU" dirty="0" smtClean="0"/>
                        <a:t>Разработка и реализация программы мониторинга</a:t>
                      </a:r>
                      <a:endParaRPr lang="ru-RU" dirty="0"/>
                    </a:p>
                  </a:txBody>
                  <a:tcPr>
                    <a:cell3D prstMaterial="dkEdge">
                      <a:bevel/>
                      <a:lightRig rig="flood" dir="t"/>
                    </a:cell3D>
                  </a:tcPr>
                </a:tc>
                <a:tc>
                  <a:txBody>
                    <a:bodyPr/>
                    <a:lstStyle/>
                    <a:p>
                      <a:r>
                        <a:rPr lang="ru-RU" dirty="0" smtClean="0"/>
                        <a:t>Кто еще может быть подключен?</a:t>
                      </a:r>
                      <a:endParaRPr lang="ru-RU" dirty="0"/>
                    </a:p>
                  </a:txBody>
                  <a:tcPr>
                    <a:cell3D prstMaterial="dkEdge">
                      <a:bevel/>
                      <a:lightRig rig="flood" dir="t"/>
                    </a:cell3D>
                  </a:tcPr>
                </a:tc>
                <a:tc>
                  <a:txBody>
                    <a:bodyPr/>
                    <a:lstStyle/>
                    <a:p>
                      <a:endParaRPr lang="ru-RU"/>
                    </a:p>
                  </a:txBody>
                  <a:tcPr>
                    <a:cell3D prstMaterial="dkEdge">
                      <a:bevel/>
                      <a:lightRig rig="flood" dir="t"/>
                    </a:cell3D>
                  </a:tcPr>
                </a:tc>
              </a:tr>
              <a:tr h="751240">
                <a:tc>
                  <a:txBody>
                    <a:bodyPr/>
                    <a:lstStyle/>
                    <a:p>
                      <a:r>
                        <a:rPr lang="ru-RU" dirty="0" smtClean="0"/>
                        <a:t>Информирование о результатах мониторинга</a:t>
                      </a:r>
                      <a:endParaRPr lang="ru-RU" dirty="0"/>
                    </a:p>
                  </a:txBody>
                  <a:tcPr>
                    <a:cell3D prstMaterial="dkEdge">
                      <a:bevel/>
                      <a:lightRig rig="flood" dir="t"/>
                    </a:cell3D>
                  </a:tcPr>
                </a:tc>
                <a:tc>
                  <a:txBody>
                    <a:bodyPr/>
                    <a:lstStyle/>
                    <a:p>
                      <a:r>
                        <a:rPr lang="ru-RU" dirty="0" smtClean="0"/>
                        <a:t> Кто, кого и каким образом информирует?</a:t>
                      </a:r>
                      <a:endParaRPr lang="ru-RU" dirty="0"/>
                    </a:p>
                  </a:txBody>
                  <a:tcPr>
                    <a:cell3D prstMaterial="dkEdge">
                      <a:bevel/>
                      <a:lightRig rig="flood" dir="t"/>
                    </a:cell3D>
                  </a:tcPr>
                </a:tc>
                <a:tc>
                  <a:txBody>
                    <a:bodyPr/>
                    <a:lstStyle/>
                    <a:p>
                      <a:endParaRPr lang="ru-RU"/>
                    </a:p>
                  </a:txBody>
                  <a:tcPr>
                    <a:cell3D prstMaterial="dkEdge">
                      <a:bevel/>
                      <a:lightRig rig="flood" dir="t"/>
                    </a:cell3D>
                  </a:tcPr>
                </a:tc>
              </a:tr>
              <a:tr h="751240">
                <a:tc>
                  <a:txBody>
                    <a:bodyPr/>
                    <a:lstStyle/>
                    <a:p>
                      <a:r>
                        <a:rPr lang="ru-RU" dirty="0" smtClean="0"/>
                        <a:t>Построение прогнозов, выявление тенденций</a:t>
                      </a:r>
                      <a:endParaRPr lang="ru-RU" dirty="0"/>
                    </a:p>
                  </a:txBody>
                  <a:tcPr>
                    <a:cell3D prstMaterial="dkEdge">
                      <a:bevel/>
                      <a:lightRig rig="flood" dir="t"/>
                    </a:cell3D>
                  </a:tcPr>
                </a:tc>
                <a:tc>
                  <a:txBody>
                    <a:bodyPr/>
                    <a:lstStyle/>
                    <a:p>
                      <a:r>
                        <a:rPr lang="ru-RU" dirty="0" smtClean="0"/>
                        <a:t>Кто может выполнить эту задачу?</a:t>
                      </a:r>
                      <a:endParaRPr lang="ru-RU" dirty="0"/>
                    </a:p>
                  </a:txBody>
                  <a:tcPr>
                    <a:cell3D prstMaterial="dkEdge">
                      <a:bevel/>
                      <a:lightRig rig="flood" dir="t"/>
                    </a:cell3D>
                  </a:tcPr>
                </a:tc>
                <a:tc>
                  <a:txBody>
                    <a:bodyPr/>
                    <a:lstStyle/>
                    <a:p>
                      <a:endParaRPr lang="ru-RU" dirty="0"/>
                    </a:p>
                  </a:txBody>
                  <a:tcPr>
                    <a:cell3D prstMaterial="dkEdge">
                      <a:bevel/>
                      <a:lightRig rig="flood" dir="t"/>
                    </a:cell3D>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t="1000" r="79000" b="80000"/>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2411760" y="620688"/>
            <a:ext cx="6336704" cy="646331"/>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effectLst>
                  <a:reflection blurRad="12700" stA="50000" endPos="50000" dist="5000" dir="5400000" sy="-100000" rotWithShape="0"/>
                </a:effectLst>
              </a:rPr>
              <a:t>Локальные акты, необходимые при разработке программы мониторинга</a:t>
            </a:r>
            <a:endParaRPr lang="ru-RU"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effectLst>
                <a:reflection blurRad="12700" stA="50000" endPos="50000" dist="5000" dir="5400000" sy="-100000" rotWithShape="0"/>
              </a:effectLst>
            </a:endParaRPr>
          </a:p>
        </p:txBody>
      </p:sp>
      <p:sp>
        <p:nvSpPr>
          <p:cNvPr id="3" name="Прямоугольник 2"/>
          <p:cNvSpPr/>
          <p:nvPr/>
        </p:nvSpPr>
        <p:spPr>
          <a:xfrm>
            <a:off x="251520" y="1628800"/>
            <a:ext cx="8640960" cy="4832092"/>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marL="342900" indent="-342900">
              <a:buFont typeface="+mj-lt"/>
              <a:buAutoNum type="arabicPeriod"/>
            </a:pPr>
            <a:r>
              <a:rPr lang="ru-RU" sz="1400" dirty="0" smtClean="0"/>
              <a:t>План создания системы внутреннего мониторинга качества образования в общеобразовательном учреждении с приказом о его утверждении.</a:t>
            </a:r>
          </a:p>
          <a:p>
            <a:pPr marL="342900" indent="-342900">
              <a:buFont typeface="+mj-lt"/>
              <a:buAutoNum type="arabicPeriod"/>
            </a:pPr>
            <a:r>
              <a:rPr lang="ru-RU" sz="1400" dirty="0" smtClean="0"/>
              <a:t>Положение о Координационном совете общеобразовательного учреждения по внутреннему мониторингу качества образования.</a:t>
            </a:r>
          </a:p>
          <a:p>
            <a:pPr marL="342900" indent="-342900">
              <a:buFont typeface="+mj-lt"/>
              <a:buAutoNum type="arabicPeriod"/>
            </a:pPr>
            <a:r>
              <a:rPr lang="ru-RU" sz="1400" dirty="0" smtClean="0"/>
              <a:t>Положение о Представителе руководства общеобразовательного учреждения по качеству.</a:t>
            </a:r>
          </a:p>
          <a:p>
            <a:pPr marL="342900" indent="-342900">
              <a:buFont typeface="+mj-lt"/>
              <a:buAutoNum type="arabicPeriod"/>
            </a:pPr>
            <a:r>
              <a:rPr lang="ru-RU" sz="1400" dirty="0" smtClean="0"/>
              <a:t>Положение об уполномоченном по качеству в методическом объединении учителей.</a:t>
            </a:r>
          </a:p>
          <a:p>
            <a:pPr marL="342900" indent="-342900">
              <a:buFont typeface="+mj-lt"/>
              <a:buAutoNum type="arabicPeriod"/>
            </a:pPr>
            <a:r>
              <a:rPr lang="ru-RU" sz="1400" dirty="0" smtClean="0"/>
              <a:t>Руководство по внутреннему мониторингу качества образования в общеобразовательном учреждении (</a:t>
            </a:r>
            <a:r>
              <a:rPr lang="ru-RU" sz="1400" dirty="0" err="1" smtClean="0"/>
              <a:t>системообразующий</a:t>
            </a:r>
            <a:r>
              <a:rPr lang="ru-RU" sz="1400" dirty="0" smtClean="0"/>
              <a:t> документ по качеству, утверждается директором).</a:t>
            </a:r>
          </a:p>
          <a:p>
            <a:pPr marL="342900" indent="-342900">
              <a:buFont typeface="+mj-lt"/>
              <a:buAutoNum type="arabicPeriod"/>
            </a:pPr>
            <a:r>
              <a:rPr lang="ru-RU" sz="1400" dirty="0" smtClean="0"/>
              <a:t>Книга процессов системы внутреннего мониторинга качества образования общеобразовательного учреждения (обязательный документ прилагается к указанному в п. 5 Руководству, утверждается директором).</a:t>
            </a:r>
          </a:p>
          <a:p>
            <a:pPr marL="342900" indent="-342900">
              <a:buFont typeface="+mj-lt"/>
              <a:buAutoNum type="arabicPeriod"/>
            </a:pPr>
            <a:r>
              <a:rPr lang="ru-RU" sz="1400" dirty="0" smtClean="0"/>
              <a:t>Положение о Центре менеджмента качества общеобразовательного учреждения.</a:t>
            </a:r>
          </a:p>
          <a:p>
            <a:pPr marL="342900" indent="-342900">
              <a:buFont typeface="+mj-lt"/>
              <a:buAutoNum type="arabicPeriod"/>
            </a:pPr>
            <a:r>
              <a:rPr lang="ru-RU" sz="1400" dirty="0" smtClean="0"/>
              <a:t>Положение об управлении документацией в общеобразовательном учреждении.</a:t>
            </a:r>
          </a:p>
          <a:p>
            <a:pPr marL="342900" indent="-342900">
              <a:buFont typeface="+mj-lt"/>
              <a:buAutoNum type="arabicPeriod"/>
            </a:pPr>
            <a:r>
              <a:rPr lang="ru-RU" sz="1400" dirty="0" smtClean="0"/>
              <a:t>Положение об управлении записями в общеобразовательном учреждении.</a:t>
            </a:r>
          </a:p>
          <a:p>
            <a:pPr marL="342900" indent="-342900">
              <a:buFont typeface="+mj-lt"/>
              <a:buAutoNum type="arabicPeriod"/>
            </a:pPr>
            <a:r>
              <a:rPr lang="ru-RU" sz="1400" dirty="0" smtClean="0"/>
              <a:t>Положение о внутренних аудитах качества образования в общеобразовательном учреждении.</a:t>
            </a:r>
          </a:p>
          <a:p>
            <a:pPr marL="342900" indent="-342900">
              <a:buFont typeface="+mj-lt"/>
              <a:buAutoNum type="arabicPeriod"/>
            </a:pPr>
            <a:r>
              <a:rPr lang="ru-RU" sz="1400" dirty="0" smtClean="0"/>
              <a:t>Положение об управлении несоответствиями, возникающими в процессе образовательной деятельности.</a:t>
            </a:r>
          </a:p>
          <a:p>
            <a:pPr marL="342900" indent="-342900">
              <a:buFont typeface="+mj-lt"/>
              <a:buAutoNum type="arabicPeriod"/>
            </a:pPr>
            <a:r>
              <a:rPr lang="ru-RU" sz="1400" dirty="0" smtClean="0"/>
              <a:t>Положение о корректирующих и предупреждающих действиях в системе мониторинга качества образования в общеобразовательном учреждении .</a:t>
            </a:r>
          </a:p>
          <a:p>
            <a:pPr marL="342900" indent="-342900">
              <a:buFont typeface="+mj-lt"/>
              <a:buAutoNum type="arabicPeriod"/>
            </a:pPr>
            <a:r>
              <a:rPr lang="ru-RU" sz="1400" dirty="0" smtClean="0"/>
              <a:t>Приказ об утверждении миссии, политики и целей системы внутреннего мониторинга качества образования в общеобразовательном учреждении.</a:t>
            </a:r>
          </a:p>
          <a:p>
            <a:pPr marL="342900" indent="-342900">
              <a:buFont typeface="+mj-lt"/>
              <a:buAutoNum type="arabicPeriod"/>
            </a:pPr>
            <a:r>
              <a:rPr lang="ru-RU" sz="1400" dirty="0" smtClean="0"/>
              <a:t>Макеты плана, программы, перечня вопросов, отчёта о проведении внутреннего аудита компонентов системы внутреннего мониторинга качества образования в общеобразовательном учреждении.</a:t>
            </a:r>
            <a:endParaRPr lang="ru-RU"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t="1000" r="79000" b="80000"/>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2411760" y="620688"/>
            <a:ext cx="6336704" cy="646331"/>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effectLst>
                  <a:reflection blurRad="12700" stA="50000" endPos="50000" dist="5000" dir="5400000" sy="-100000" rotWithShape="0"/>
                </a:effectLst>
              </a:rPr>
              <a:t>Информационная база для определения социального заказа</a:t>
            </a:r>
            <a:endParaRPr lang="ru-RU"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effectLst>
                <a:reflection blurRad="12700" stA="50000" endPos="50000" dist="5000" dir="5400000" sy="-100000" rotWithShape="0"/>
              </a:effectLst>
            </a:endParaRPr>
          </a:p>
        </p:txBody>
      </p:sp>
      <p:sp>
        <p:nvSpPr>
          <p:cNvPr id="4" name="Прямоугольник 3"/>
          <p:cNvSpPr/>
          <p:nvPr/>
        </p:nvSpPr>
        <p:spPr>
          <a:xfrm>
            <a:off x="3923928" y="1268760"/>
            <a:ext cx="3294300" cy="307777"/>
          </a:xfrm>
          <a:prstGeom prst="rect">
            <a:avLst/>
          </a:prstGeom>
        </p:spPr>
        <p:txBody>
          <a:bodyPr wrap="none">
            <a:spAutoFit/>
          </a:bodyPr>
          <a:lstStyle/>
          <a:p>
            <a:r>
              <a:rPr lang="ru-RU" sz="1400" dirty="0" smtClean="0"/>
              <a:t>(методика предложена О.Е. Лебедевым)</a:t>
            </a:r>
            <a:endParaRPr lang="ru-RU" sz="1400" dirty="0"/>
          </a:p>
        </p:txBody>
      </p:sp>
      <p:graphicFrame>
        <p:nvGraphicFramePr>
          <p:cNvPr id="5" name="Таблица 4"/>
          <p:cNvGraphicFramePr>
            <a:graphicFrameLocks noGrp="1"/>
          </p:cNvGraphicFramePr>
          <p:nvPr/>
        </p:nvGraphicFramePr>
        <p:xfrm>
          <a:off x="0" y="1814987"/>
          <a:ext cx="9144001" cy="5043013"/>
        </p:xfrm>
        <a:graphic>
          <a:graphicData uri="http://schemas.openxmlformats.org/drawingml/2006/table">
            <a:tbl>
              <a:tblPr firstRow="1" bandRow="1">
                <a:tableStyleId>{5C22544A-7EE6-4342-B048-85BDC9FD1C3A}</a:tableStyleId>
              </a:tblPr>
              <a:tblGrid>
                <a:gridCol w="4139951"/>
                <a:gridCol w="936104"/>
                <a:gridCol w="864096"/>
                <a:gridCol w="1008112"/>
                <a:gridCol w="720080"/>
                <a:gridCol w="864096"/>
                <a:gridCol w="611562"/>
              </a:tblGrid>
              <a:tr h="528505">
                <a:tc rowSpan="2">
                  <a:txBody>
                    <a:bodyPr/>
                    <a:lstStyle/>
                    <a:p>
                      <a:r>
                        <a:rPr lang="ru-RU" dirty="0" smtClean="0"/>
                        <a:t>Элементы </a:t>
                      </a:r>
                    </a:p>
                    <a:p>
                      <a:r>
                        <a:rPr lang="ru-RU" dirty="0" smtClean="0"/>
                        <a:t>социального заказа</a:t>
                      </a:r>
                      <a:endParaRPr lang="ru-RU" dirty="0"/>
                    </a:p>
                  </a:txBody>
                  <a:tcPr/>
                </a:tc>
                <a:tc gridSpan="6">
                  <a:txBody>
                    <a:bodyPr/>
                    <a:lstStyle/>
                    <a:p>
                      <a:r>
                        <a:rPr lang="ru-RU" dirty="0" smtClean="0"/>
                        <a:t>Субъекты социального заказа</a:t>
                      </a:r>
                      <a:endParaRPr lang="ru-RU" dirty="0"/>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dirty="0"/>
                    </a:p>
                  </a:txBody>
                  <a:tcPr/>
                </a:tc>
              </a:tr>
              <a:tr h="863476">
                <a:tc vMerge="1">
                  <a:txBody>
                    <a:bodyPr/>
                    <a:lstStyle/>
                    <a:p>
                      <a:endParaRPr lang="ru-RU" dirty="0"/>
                    </a:p>
                  </a:txBody>
                  <a:tcPr/>
                </a:tc>
                <a:tc>
                  <a:txBody>
                    <a:bodyPr/>
                    <a:lstStyle/>
                    <a:p>
                      <a:r>
                        <a:rPr lang="ru-RU" dirty="0" smtClean="0"/>
                        <a:t>Государство</a:t>
                      </a:r>
                      <a:endParaRPr lang="ru-RU" dirty="0"/>
                    </a:p>
                  </a:txBody>
                  <a:tcPr/>
                </a:tc>
                <a:tc>
                  <a:txBody>
                    <a:bodyPr/>
                    <a:lstStyle/>
                    <a:p>
                      <a:r>
                        <a:rPr lang="ru-RU" dirty="0" smtClean="0"/>
                        <a:t>Учредители</a:t>
                      </a:r>
                      <a:endParaRPr lang="ru-RU" dirty="0"/>
                    </a:p>
                  </a:txBody>
                  <a:tcPr/>
                </a:tc>
                <a:tc>
                  <a:txBody>
                    <a:bodyPr/>
                    <a:lstStyle/>
                    <a:p>
                      <a:r>
                        <a:rPr lang="ru-RU" dirty="0" smtClean="0"/>
                        <a:t>Родители</a:t>
                      </a:r>
                      <a:endParaRPr lang="ru-RU" dirty="0"/>
                    </a:p>
                  </a:txBody>
                  <a:tcPr/>
                </a:tc>
                <a:tc>
                  <a:txBody>
                    <a:bodyPr/>
                    <a:lstStyle/>
                    <a:p>
                      <a:r>
                        <a:rPr lang="ru-RU" dirty="0" smtClean="0"/>
                        <a:t>Учащиеся</a:t>
                      </a:r>
                      <a:endParaRPr lang="ru-RU" dirty="0"/>
                    </a:p>
                  </a:txBody>
                  <a:tcPr/>
                </a:tc>
                <a:tc>
                  <a:txBody>
                    <a:bodyPr/>
                    <a:lstStyle/>
                    <a:p>
                      <a:r>
                        <a:rPr lang="ru-RU" dirty="0" smtClean="0"/>
                        <a:t>Учителя</a:t>
                      </a:r>
                      <a:endParaRPr lang="ru-RU" dirty="0"/>
                    </a:p>
                  </a:txBody>
                  <a:tcPr/>
                </a:tc>
                <a:tc>
                  <a:txBody>
                    <a:bodyPr/>
                    <a:lstStyle/>
                    <a:p>
                      <a:r>
                        <a:rPr lang="ru-RU" dirty="0" smtClean="0"/>
                        <a:t>Вуз </a:t>
                      </a:r>
                      <a:r>
                        <a:rPr lang="ru-RU" dirty="0" err="1" smtClean="0"/>
                        <a:t>ссуз</a:t>
                      </a:r>
                      <a:endParaRPr lang="ru-RU" dirty="0"/>
                    </a:p>
                  </a:txBody>
                  <a:tcPr/>
                </a:tc>
              </a:tr>
              <a:tr h="958756">
                <a:tc>
                  <a:txBody>
                    <a:bodyPr/>
                    <a:lstStyle/>
                    <a:p>
                      <a:r>
                        <a:rPr lang="ru-RU" dirty="0" smtClean="0"/>
                        <a:t>Какие значимые личностные качества должно формировать ОУ у учащихся (воспитанников)?</a:t>
                      </a:r>
                      <a:endParaRPr lang="ru-RU" dirty="0"/>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r>
              <a:tr h="863476">
                <a:tc>
                  <a:txBody>
                    <a:bodyPr/>
                    <a:lstStyle/>
                    <a:p>
                      <a:r>
                        <a:rPr lang="ru-RU" dirty="0" smtClean="0"/>
                        <a:t>К решению каких жизненных проблем ОУ должно подготовить учащихся (воспитанников)?</a:t>
                      </a:r>
                      <a:endParaRPr lang="ru-RU" dirty="0"/>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r>
              <a:tr h="863476">
                <a:tc>
                  <a:txBody>
                    <a:bodyPr/>
                    <a:lstStyle/>
                    <a:p>
                      <a:r>
                        <a:rPr lang="ru-RU" dirty="0" smtClean="0"/>
                        <a:t>В чем заключается подготовка ОУ своих учеников (воспитанников) к продолжению образования?</a:t>
                      </a:r>
                      <a:endParaRPr lang="ru-RU" dirty="0"/>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r>
              <a:tr h="863476">
                <a:tc>
                  <a:txBody>
                    <a:bodyPr/>
                    <a:lstStyle/>
                    <a:p>
                      <a:r>
                        <a:rPr lang="ru-RU" dirty="0" smtClean="0"/>
                        <a:t>Какими должны быть условия получения образования?</a:t>
                      </a:r>
                      <a:endParaRPr lang="ru-RU" dirty="0"/>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dirty="0"/>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t="1000" r="79000" b="80000"/>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2411760" y="620688"/>
            <a:ext cx="6336704" cy="369332"/>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endParaRPr lang="ru-RU"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effectLst>
                <a:reflection blurRad="12700" stA="50000" endPos="50000" dist="5000" dir="5400000" sy="-100000" rotWithShape="0"/>
              </a:effectLst>
            </a:endParaRPr>
          </a:p>
        </p:txBody>
      </p:sp>
      <p:sp>
        <p:nvSpPr>
          <p:cNvPr id="3" name="Прямоугольник 2"/>
          <p:cNvSpPr/>
          <p:nvPr/>
        </p:nvSpPr>
        <p:spPr>
          <a:xfrm>
            <a:off x="3131840" y="620688"/>
            <a:ext cx="4572000" cy="1015663"/>
          </a:xfrm>
          <a:prstGeom prst="rect">
            <a:avLst/>
          </a:prstGeom>
        </p:spPr>
        <p:txBody>
          <a:bodyPr>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На основании информационной базы выбираются объекты мониторинга, определяемые ОУ:</a:t>
            </a:r>
            <a:endParaRPr lang="ru-RU"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graphicFrame>
        <p:nvGraphicFramePr>
          <p:cNvPr id="4" name="Таблица 3"/>
          <p:cNvGraphicFramePr>
            <a:graphicFrameLocks noGrp="1"/>
          </p:cNvGraphicFramePr>
          <p:nvPr/>
        </p:nvGraphicFramePr>
        <p:xfrm>
          <a:off x="395536" y="2492896"/>
          <a:ext cx="8352927" cy="3888433"/>
        </p:xfrm>
        <a:graphic>
          <a:graphicData uri="http://schemas.openxmlformats.org/drawingml/2006/table">
            <a:tbl>
              <a:tblPr firstRow="1" bandRow="1">
                <a:tableStyleId>{5C22544A-7EE6-4342-B048-85BDC9FD1C3A}</a:tableStyleId>
              </a:tblPr>
              <a:tblGrid>
                <a:gridCol w="2784309"/>
                <a:gridCol w="2784309"/>
                <a:gridCol w="2784309"/>
              </a:tblGrid>
              <a:tr h="1141006">
                <a:tc>
                  <a:txBody>
                    <a:bodyPr/>
                    <a:lstStyle/>
                    <a:p>
                      <a:r>
                        <a:rPr lang="ru-RU" dirty="0" smtClean="0"/>
                        <a:t>Объекты мониторинга качества образования</a:t>
                      </a:r>
                      <a:endParaRPr lang="ru-RU" dirty="0"/>
                    </a:p>
                  </a:txBody>
                  <a:tcPr/>
                </a:tc>
                <a:tc>
                  <a:txBody>
                    <a:bodyPr/>
                    <a:lstStyle/>
                    <a:p>
                      <a:r>
                        <a:rPr lang="ru-RU" dirty="0" smtClean="0"/>
                        <a:t>Задаются требованиями </a:t>
                      </a:r>
                      <a:r>
                        <a:rPr lang="ru-RU" dirty="0" err="1" smtClean="0"/>
                        <a:t>ГОСа</a:t>
                      </a:r>
                      <a:endParaRPr lang="ru-RU" dirty="0"/>
                    </a:p>
                  </a:txBody>
                  <a:tcPr/>
                </a:tc>
                <a:tc>
                  <a:txBody>
                    <a:bodyPr/>
                    <a:lstStyle/>
                    <a:p>
                      <a:r>
                        <a:rPr lang="ru-RU" dirty="0" smtClean="0"/>
                        <a:t> Задаются требованиями социального заказа школе</a:t>
                      </a:r>
                      <a:endParaRPr lang="ru-RU" dirty="0"/>
                    </a:p>
                  </a:txBody>
                  <a:tcPr/>
                </a:tc>
              </a:tr>
              <a:tr h="915809">
                <a:tc>
                  <a:txBody>
                    <a:bodyPr/>
                    <a:lstStyle/>
                    <a:p>
                      <a:r>
                        <a:rPr lang="ru-RU" dirty="0" smtClean="0"/>
                        <a:t>Образовательные результаты</a:t>
                      </a:r>
                      <a:endParaRPr lang="ru-RU" dirty="0"/>
                    </a:p>
                  </a:txBody>
                  <a:tcPr/>
                </a:tc>
                <a:tc>
                  <a:txBody>
                    <a:bodyPr/>
                    <a:lstStyle/>
                    <a:p>
                      <a:endParaRPr lang="ru-RU"/>
                    </a:p>
                  </a:txBody>
                  <a:tcPr/>
                </a:tc>
                <a:tc>
                  <a:txBody>
                    <a:bodyPr/>
                    <a:lstStyle/>
                    <a:p>
                      <a:endParaRPr lang="ru-RU"/>
                    </a:p>
                  </a:txBody>
                  <a:tcPr/>
                </a:tc>
              </a:tr>
              <a:tr h="915809">
                <a:tc>
                  <a:txBody>
                    <a:bodyPr/>
                    <a:lstStyle/>
                    <a:p>
                      <a:r>
                        <a:rPr lang="ru-RU" dirty="0" smtClean="0"/>
                        <a:t>Условия образовательной деятельности</a:t>
                      </a:r>
                      <a:endParaRPr lang="ru-RU" dirty="0"/>
                    </a:p>
                  </a:txBody>
                  <a:tcPr/>
                </a:tc>
                <a:tc>
                  <a:txBody>
                    <a:bodyPr/>
                    <a:lstStyle/>
                    <a:p>
                      <a:endParaRPr lang="ru-RU"/>
                    </a:p>
                  </a:txBody>
                  <a:tcPr/>
                </a:tc>
                <a:tc>
                  <a:txBody>
                    <a:bodyPr/>
                    <a:lstStyle/>
                    <a:p>
                      <a:endParaRPr lang="ru-RU"/>
                    </a:p>
                  </a:txBody>
                  <a:tcPr/>
                </a:tc>
              </a:tr>
              <a:tr h="915809">
                <a:tc>
                  <a:txBody>
                    <a:bodyPr/>
                    <a:lstStyle/>
                    <a:p>
                      <a:r>
                        <a:rPr lang="ru-RU" dirty="0" smtClean="0"/>
                        <a:t>Цена достижения образовательных результатов</a:t>
                      </a:r>
                      <a:endParaRPr lang="ru-RU" dirty="0"/>
                    </a:p>
                  </a:txBody>
                  <a:tcPr/>
                </a:tc>
                <a:tc>
                  <a:txBody>
                    <a:bodyPr/>
                    <a:lstStyle/>
                    <a:p>
                      <a:endParaRPr lang="ru-RU"/>
                    </a:p>
                  </a:txBody>
                  <a:tcPr/>
                </a:tc>
                <a:tc>
                  <a:txBody>
                    <a:bodyPr/>
                    <a:lstStyle/>
                    <a:p>
                      <a:endParaRPr lang="ru-RU" dirty="0"/>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t="1000" r="79000" b="80000"/>
          </a:stretch>
        </a:blipFill>
        <a:effectLst/>
      </p:bgPr>
    </p:bg>
    <p:spTree>
      <p:nvGrpSpPr>
        <p:cNvPr id="1" name=""/>
        <p:cNvGrpSpPr/>
        <p:nvPr/>
      </p:nvGrpSpPr>
      <p:grpSpPr>
        <a:xfrm>
          <a:off x="0" y="0"/>
          <a:ext cx="0" cy="0"/>
          <a:chOff x="0" y="0"/>
          <a:chExt cx="0" cy="0"/>
        </a:xfrm>
      </p:grpSpPr>
      <p:sp>
        <p:nvSpPr>
          <p:cNvPr id="8" name="Прямоугольник 7"/>
          <p:cNvSpPr/>
          <p:nvPr/>
        </p:nvSpPr>
        <p:spPr>
          <a:xfrm>
            <a:off x="2843808" y="620688"/>
            <a:ext cx="4649093" cy="646331"/>
          </a:xfrm>
          <a:prstGeom prst="rect">
            <a:avLst/>
          </a:prstGeom>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ru-RU" sz="36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основные объекты:</a:t>
            </a:r>
            <a:endParaRPr lang="ru-RU" sz="36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9" name="Прямоугольник 8"/>
          <p:cNvSpPr/>
          <p:nvPr/>
        </p:nvSpPr>
        <p:spPr>
          <a:xfrm>
            <a:off x="323528" y="1772816"/>
            <a:ext cx="2160240" cy="92333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образовательные результаты</a:t>
            </a:r>
          </a:p>
          <a:p>
            <a:pPr algn="ct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0" name="Прямоугольник 9"/>
          <p:cNvSpPr/>
          <p:nvPr/>
        </p:nvSpPr>
        <p:spPr>
          <a:xfrm>
            <a:off x="2699792" y="1772816"/>
            <a:ext cx="3528392" cy="92333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условия достижения </a:t>
            </a:r>
          </a:p>
          <a:p>
            <a:pPr algn="ctr"/>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образовательных</a:t>
            </a:r>
          </a:p>
          <a:p>
            <a:pPr algn="ctr"/>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результатов</a:t>
            </a:r>
          </a:p>
        </p:txBody>
      </p:sp>
      <p:sp>
        <p:nvSpPr>
          <p:cNvPr id="11" name="Прямоугольник 10"/>
          <p:cNvSpPr/>
          <p:nvPr/>
        </p:nvSpPr>
        <p:spPr>
          <a:xfrm>
            <a:off x="6516216" y="1772816"/>
            <a:ext cx="2322512" cy="92333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цена достижения образовательных результатов</a:t>
            </a:r>
          </a:p>
        </p:txBody>
      </p:sp>
      <p:sp>
        <p:nvSpPr>
          <p:cNvPr id="15" name="Прямоугольник 14"/>
          <p:cNvSpPr/>
          <p:nvPr/>
        </p:nvSpPr>
        <p:spPr>
          <a:xfrm>
            <a:off x="395536" y="4581128"/>
            <a:ext cx="2016224" cy="400110"/>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000" dirty="0" smtClean="0">
                <a:latin typeface="Times New Roman" pitchFamily="18" charset="0"/>
                <a:cs typeface="Times New Roman" pitchFamily="18" charset="0"/>
              </a:rPr>
              <a:t>Мониторинг образовательных результатов учащихся … классов</a:t>
            </a:r>
            <a:endParaRPr lang="ru-RU" sz="1000" dirty="0">
              <a:latin typeface="Times New Roman" pitchFamily="18" charset="0"/>
              <a:cs typeface="Times New Roman" pitchFamily="18" charset="0"/>
            </a:endParaRPr>
          </a:p>
        </p:txBody>
      </p:sp>
      <p:sp>
        <p:nvSpPr>
          <p:cNvPr id="17" name="Прямоугольник 16"/>
          <p:cNvSpPr/>
          <p:nvPr/>
        </p:nvSpPr>
        <p:spPr>
          <a:xfrm>
            <a:off x="323528" y="3573016"/>
            <a:ext cx="2160240" cy="369332"/>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r>
              <a:rPr lang="ru-RU" dirty="0" err="1" smtClean="0"/>
              <a:t>обученность</a:t>
            </a:r>
            <a:r>
              <a:rPr lang="ru-RU" dirty="0" smtClean="0"/>
              <a:t> </a:t>
            </a:r>
          </a:p>
        </p:txBody>
      </p:sp>
      <p:sp>
        <p:nvSpPr>
          <p:cNvPr id="18" name="Прямоугольник 17"/>
          <p:cNvSpPr/>
          <p:nvPr/>
        </p:nvSpPr>
        <p:spPr>
          <a:xfrm>
            <a:off x="323528" y="3212976"/>
            <a:ext cx="2160240" cy="369332"/>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r>
              <a:rPr lang="ru-RU" dirty="0" err="1" smtClean="0"/>
              <a:t>обучаемость</a:t>
            </a:r>
            <a:endParaRPr lang="ru-RU" dirty="0"/>
          </a:p>
        </p:txBody>
      </p:sp>
      <p:sp>
        <p:nvSpPr>
          <p:cNvPr id="19" name="Прямоугольник 18"/>
          <p:cNvSpPr/>
          <p:nvPr/>
        </p:nvSpPr>
        <p:spPr>
          <a:xfrm>
            <a:off x="323528" y="3933056"/>
            <a:ext cx="2160240" cy="369332"/>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r>
              <a:rPr lang="ru-RU" dirty="0" smtClean="0"/>
              <a:t>творческие успехи </a:t>
            </a:r>
          </a:p>
        </p:txBody>
      </p:sp>
      <p:sp>
        <p:nvSpPr>
          <p:cNvPr id="20" name="Прямоугольник 19"/>
          <p:cNvSpPr/>
          <p:nvPr/>
        </p:nvSpPr>
        <p:spPr>
          <a:xfrm>
            <a:off x="323528" y="2852936"/>
            <a:ext cx="2160240" cy="369332"/>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r>
              <a:rPr lang="ru-RU" dirty="0" smtClean="0"/>
              <a:t>Критерии: </a:t>
            </a:r>
          </a:p>
        </p:txBody>
      </p:sp>
      <p:sp>
        <p:nvSpPr>
          <p:cNvPr id="21" name="Прямоугольник 20"/>
          <p:cNvSpPr/>
          <p:nvPr/>
        </p:nvSpPr>
        <p:spPr>
          <a:xfrm>
            <a:off x="395536" y="5157192"/>
            <a:ext cx="2016224" cy="400110"/>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000" dirty="0" smtClean="0">
                <a:latin typeface="Times New Roman" pitchFamily="18" charset="0"/>
                <a:cs typeface="Times New Roman" pitchFamily="18" charset="0"/>
              </a:rPr>
              <a:t>Мониторинг уровня обученности учащихся</a:t>
            </a:r>
          </a:p>
        </p:txBody>
      </p:sp>
      <p:sp>
        <p:nvSpPr>
          <p:cNvPr id="22" name="Прямоугольник 21"/>
          <p:cNvSpPr/>
          <p:nvPr/>
        </p:nvSpPr>
        <p:spPr>
          <a:xfrm>
            <a:off x="395536" y="5661248"/>
            <a:ext cx="2016224" cy="400110"/>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000" dirty="0" smtClean="0">
                <a:latin typeface="Times New Roman" pitchFamily="18" charset="0"/>
                <a:cs typeface="Times New Roman" pitchFamily="18" charset="0"/>
              </a:rPr>
              <a:t>Мониторинг </a:t>
            </a:r>
            <a:r>
              <a:rPr lang="ru-RU" sz="1000" dirty="0" err="1" smtClean="0">
                <a:latin typeface="Times New Roman" pitchFamily="18" charset="0"/>
                <a:cs typeface="Times New Roman" pitchFamily="18" charset="0"/>
              </a:rPr>
              <a:t>обучаемости</a:t>
            </a:r>
            <a:r>
              <a:rPr lang="ru-RU" sz="1000" dirty="0" smtClean="0">
                <a:latin typeface="Times New Roman" pitchFamily="18" charset="0"/>
                <a:cs typeface="Times New Roman" pitchFamily="18" charset="0"/>
              </a:rPr>
              <a:t> учащихся</a:t>
            </a:r>
          </a:p>
        </p:txBody>
      </p:sp>
      <p:sp>
        <p:nvSpPr>
          <p:cNvPr id="23" name="Прямоугольник 22"/>
          <p:cNvSpPr/>
          <p:nvPr/>
        </p:nvSpPr>
        <p:spPr>
          <a:xfrm>
            <a:off x="395536" y="6309320"/>
            <a:ext cx="2016224" cy="400110"/>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000" dirty="0" smtClean="0">
                <a:latin typeface="Times New Roman" pitchFamily="18" charset="0"/>
                <a:cs typeface="Times New Roman" pitchFamily="18" charset="0"/>
              </a:rPr>
              <a:t> Мониторинга творческих успехов учащихся</a:t>
            </a:r>
          </a:p>
        </p:txBody>
      </p:sp>
      <p:sp>
        <p:nvSpPr>
          <p:cNvPr id="24" name="Прямоугольник 23"/>
          <p:cNvSpPr/>
          <p:nvPr/>
        </p:nvSpPr>
        <p:spPr>
          <a:xfrm>
            <a:off x="2699792" y="2852936"/>
            <a:ext cx="3528392" cy="369332"/>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r>
              <a:rPr lang="ru-RU" dirty="0" smtClean="0"/>
              <a:t>Критерии: </a:t>
            </a:r>
          </a:p>
        </p:txBody>
      </p:sp>
      <p:sp>
        <p:nvSpPr>
          <p:cNvPr id="26" name="Прямоугольник 25"/>
          <p:cNvSpPr/>
          <p:nvPr/>
        </p:nvSpPr>
        <p:spPr>
          <a:xfrm>
            <a:off x="2699792" y="3212976"/>
            <a:ext cx="3528392" cy="1231106"/>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algn="ctr"/>
            <a:r>
              <a:rPr lang="ru-RU" sz="1400" b="1" dirty="0" smtClean="0">
                <a:latin typeface="Times New Roman" pitchFamily="18" charset="0"/>
                <a:cs typeface="Times New Roman" pitchFamily="18" charset="0"/>
              </a:rPr>
              <a:t>наличие ресурсов :</a:t>
            </a:r>
          </a:p>
          <a:p>
            <a:pPr algn="ctr"/>
            <a:r>
              <a:rPr lang="ru-RU" sz="1200" dirty="0" smtClean="0">
                <a:latin typeface="Times New Roman" pitchFamily="18" charset="0"/>
                <a:cs typeface="Times New Roman" pitchFamily="18" charset="0"/>
              </a:rPr>
              <a:t> </a:t>
            </a:r>
            <a:r>
              <a:rPr lang="ru-RU" sz="1200" dirty="0" smtClean="0"/>
              <a:t>методических;</a:t>
            </a:r>
          </a:p>
          <a:p>
            <a:pPr algn="ctr"/>
            <a:r>
              <a:rPr lang="ru-RU" sz="1200" dirty="0" err="1" smtClean="0"/>
              <a:t>валеологических</a:t>
            </a:r>
            <a:r>
              <a:rPr lang="ru-RU" sz="1200" dirty="0" smtClean="0"/>
              <a:t>;</a:t>
            </a:r>
          </a:p>
          <a:p>
            <a:pPr algn="ctr"/>
            <a:r>
              <a:rPr lang="ru-RU" sz="1200" dirty="0" smtClean="0"/>
              <a:t>ресурсов получения дополнительного образования;</a:t>
            </a:r>
          </a:p>
          <a:p>
            <a:pPr algn="ctr"/>
            <a:r>
              <a:rPr lang="ru-RU" sz="1200" dirty="0" smtClean="0"/>
              <a:t>ресурсов образовательной среды.</a:t>
            </a:r>
            <a:endParaRPr lang="ru-RU" sz="1200" dirty="0"/>
          </a:p>
        </p:txBody>
      </p:sp>
      <p:sp>
        <p:nvSpPr>
          <p:cNvPr id="27" name="Прямоугольник 26"/>
          <p:cNvSpPr/>
          <p:nvPr/>
        </p:nvSpPr>
        <p:spPr>
          <a:xfrm>
            <a:off x="2699792" y="4581128"/>
            <a:ext cx="3528392" cy="276999"/>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ru-RU" sz="1200" dirty="0" smtClean="0">
                <a:latin typeface="Times New Roman" pitchFamily="18" charset="0"/>
                <a:cs typeface="Times New Roman" pitchFamily="18" charset="0"/>
              </a:rPr>
              <a:t>Мониторинг методических ресурсов</a:t>
            </a:r>
          </a:p>
        </p:txBody>
      </p:sp>
      <p:sp>
        <p:nvSpPr>
          <p:cNvPr id="28" name="Прямоугольник 27"/>
          <p:cNvSpPr/>
          <p:nvPr/>
        </p:nvSpPr>
        <p:spPr>
          <a:xfrm>
            <a:off x="2699792" y="5013176"/>
            <a:ext cx="3528392" cy="461665"/>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ru-RU" sz="1200" dirty="0" smtClean="0">
                <a:latin typeface="Times New Roman" pitchFamily="18" charset="0"/>
                <a:cs typeface="Times New Roman" pitchFamily="18" charset="0"/>
              </a:rPr>
              <a:t>Мониторинг ресурсов получения </a:t>
            </a:r>
          </a:p>
          <a:p>
            <a:pPr algn="ctr"/>
            <a:r>
              <a:rPr lang="ru-RU" sz="1200" dirty="0" smtClean="0">
                <a:latin typeface="Times New Roman" pitchFamily="18" charset="0"/>
                <a:cs typeface="Times New Roman" pitchFamily="18" charset="0"/>
              </a:rPr>
              <a:t>дополнительного образования</a:t>
            </a:r>
          </a:p>
        </p:txBody>
      </p:sp>
      <p:sp>
        <p:nvSpPr>
          <p:cNvPr id="29" name="Прямоугольник 28"/>
          <p:cNvSpPr/>
          <p:nvPr/>
        </p:nvSpPr>
        <p:spPr>
          <a:xfrm>
            <a:off x="2699792" y="5589240"/>
            <a:ext cx="3600400" cy="461665"/>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ru-RU" sz="1200" dirty="0" smtClean="0">
                <a:latin typeface="Times New Roman" pitchFamily="18" charset="0"/>
                <a:cs typeface="Times New Roman" pitchFamily="18" charset="0"/>
              </a:rPr>
              <a:t>Мониторинг ресурсов </a:t>
            </a:r>
          </a:p>
          <a:p>
            <a:pPr algn="ctr"/>
            <a:r>
              <a:rPr lang="ru-RU" sz="1200" dirty="0" smtClean="0">
                <a:latin typeface="Times New Roman" pitchFamily="18" charset="0"/>
                <a:cs typeface="Times New Roman" pitchFamily="18" charset="0"/>
              </a:rPr>
              <a:t>образовательной среды</a:t>
            </a:r>
          </a:p>
        </p:txBody>
      </p:sp>
      <p:sp>
        <p:nvSpPr>
          <p:cNvPr id="30" name="Прямоугольник 29"/>
          <p:cNvSpPr/>
          <p:nvPr/>
        </p:nvSpPr>
        <p:spPr>
          <a:xfrm>
            <a:off x="2771800" y="6237312"/>
            <a:ext cx="3528392" cy="461665"/>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ru-RU" sz="1200" dirty="0" smtClean="0">
                <a:latin typeface="Times New Roman" pitchFamily="18" charset="0"/>
                <a:cs typeface="Times New Roman" pitchFamily="18" charset="0"/>
              </a:rPr>
              <a:t>Динамика уровня творческого потенциала педагогов</a:t>
            </a:r>
          </a:p>
        </p:txBody>
      </p:sp>
      <p:sp>
        <p:nvSpPr>
          <p:cNvPr id="31" name="Прямоугольник 30"/>
          <p:cNvSpPr/>
          <p:nvPr/>
        </p:nvSpPr>
        <p:spPr>
          <a:xfrm>
            <a:off x="6516216" y="3212976"/>
            <a:ext cx="2304256" cy="276999"/>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algn="ctr"/>
            <a:r>
              <a:rPr lang="ru-RU" sz="1200" dirty="0" smtClean="0"/>
              <a:t>нагрузка учащихся;</a:t>
            </a:r>
          </a:p>
        </p:txBody>
      </p:sp>
      <p:sp>
        <p:nvSpPr>
          <p:cNvPr id="32" name="Прямоугольник 31"/>
          <p:cNvSpPr/>
          <p:nvPr/>
        </p:nvSpPr>
        <p:spPr>
          <a:xfrm>
            <a:off x="6516216" y="2852936"/>
            <a:ext cx="2304256" cy="369332"/>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r>
              <a:rPr lang="ru-RU" dirty="0" smtClean="0"/>
              <a:t>Критерии: </a:t>
            </a:r>
          </a:p>
        </p:txBody>
      </p:sp>
      <p:sp>
        <p:nvSpPr>
          <p:cNvPr id="33" name="Прямоугольник 32"/>
          <p:cNvSpPr/>
          <p:nvPr/>
        </p:nvSpPr>
        <p:spPr>
          <a:xfrm>
            <a:off x="6516216" y="3501008"/>
            <a:ext cx="2304256" cy="276999"/>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algn="ctr"/>
            <a:r>
              <a:rPr lang="ru-RU" sz="1200" dirty="0" smtClean="0"/>
              <a:t>нагрузка учителей;</a:t>
            </a:r>
          </a:p>
        </p:txBody>
      </p:sp>
      <p:sp>
        <p:nvSpPr>
          <p:cNvPr id="34" name="Прямоугольник 33"/>
          <p:cNvSpPr/>
          <p:nvPr/>
        </p:nvSpPr>
        <p:spPr>
          <a:xfrm>
            <a:off x="6516216" y="3789040"/>
            <a:ext cx="2304256" cy="461665"/>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algn="ctr"/>
            <a:r>
              <a:rPr lang="ru-RU" sz="1200" dirty="0" smtClean="0"/>
              <a:t>состояние здоровья </a:t>
            </a:r>
          </a:p>
          <a:p>
            <a:pPr algn="ctr"/>
            <a:r>
              <a:rPr lang="ru-RU" sz="1200" dirty="0" smtClean="0"/>
              <a:t>учащихся </a:t>
            </a:r>
          </a:p>
        </p:txBody>
      </p:sp>
      <p:sp>
        <p:nvSpPr>
          <p:cNvPr id="35" name="Прямоугольник 34"/>
          <p:cNvSpPr/>
          <p:nvPr/>
        </p:nvSpPr>
        <p:spPr>
          <a:xfrm>
            <a:off x="6516216" y="4221088"/>
            <a:ext cx="2322512" cy="461665"/>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algn="ctr"/>
            <a:r>
              <a:rPr lang="ru-RU" sz="1200" dirty="0" smtClean="0"/>
              <a:t>состояние здоровья </a:t>
            </a:r>
          </a:p>
          <a:p>
            <a:pPr algn="ctr"/>
            <a:r>
              <a:rPr lang="ru-RU" sz="1200" dirty="0" smtClean="0"/>
              <a:t> учителей.</a:t>
            </a:r>
          </a:p>
        </p:txBody>
      </p:sp>
      <p:sp>
        <p:nvSpPr>
          <p:cNvPr id="36" name="Прямоугольник 35"/>
          <p:cNvSpPr/>
          <p:nvPr/>
        </p:nvSpPr>
        <p:spPr>
          <a:xfrm>
            <a:off x="6588224" y="6021288"/>
            <a:ext cx="2376264" cy="646331"/>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ru-RU" sz="1200" dirty="0" smtClean="0">
                <a:latin typeface="Times New Roman" pitchFamily="18" charset="0"/>
                <a:cs typeface="Times New Roman" pitchFamily="18" charset="0"/>
              </a:rPr>
              <a:t>Мониторинг состояния здоровья</a:t>
            </a:r>
          </a:p>
          <a:p>
            <a:pPr algn="ctr"/>
            <a:r>
              <a:rPr lang="ru-RU" sz="1200" dirty="0" smtClean="0">
                <a:latin typeface="Times New Roman" pitchFamily="18" charset="0"/>
                <a:cs typeface="Times New Roman" pitchFamily="18" charset="0"/>
              </a:rPr>
              <a:t> учащихся</a:t>
            </a:r>
            <a:r>
              <a:rPr lang="en-US"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и учителей.</a:t>
            </a:r>
          </a:p>
          <a:p>
            <a:pPr algn="ctr"/>
            <a:endParaRPr lang="ru-RU" sz="1200" dirty="0" smtClean="0">
              <a:latin typeface="Times New Roman" pitchFamily="18" charset="0"/>
              <a:cs typeface="Times New Roman" pitchFamily="18" charset="0"/>
            </a:endParaRPr>
          </a:p>
        </p:txBody>
      </p:sp>
      <p:sp>
        <p:nvSpPr>
          <p:cNvPr id="37" name="Прямоугольник 36"/>
          <p:cNvSpPr/>
          <p:nvPr/>
        </p:nvSpPr>
        <p:spPr>
          <a:xfrm>
            <a:off x="6588224" y="5445224"/>
            <a:ext cx="2376264" cy="461665"/>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ru-RU" sz="1200" dirty="0" smtClean="0">
                <a:latin typeface="Times New Roman" pitchFamily="18" charset="0"/>
                <a:cs typeface="Times New Roman" pitchFamily="18" charset="0"/>
              </a:rPr>
              <a:t>Мониторинг нагрузки учащихся.</a:t>
            </a:r>
          </a:p>
          <a:p>
            <a:pPr algn="ctr"/>
            <a:endParaRPr lang="ru-RU" sz="1200" dirty="0" smtClean="0">
              <a:latin typeface="Times New Roman" pitchFamily="18" charset="0"/>
              <a:cs typeface="Times New Roman" pitchFamily="18" charset="0"/>
            </a:endParaRPr>
          </a:p>
        </p:txBody>
      </p:sp>
      <p:sp>
        <p:nvSpPr>
          <p:cNvPr id="38" name="Прямоугольник 37"/>
          <p:cNvSpPr/>
          <p:nvPr/>
        </p:nvSpPr>
        <p:spPr>
          <a:xfrm>
            <a:off x="6588224" y="4869160"/>
            <a:ext cx="2376264" cy="461665"/>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ru-RU" sz="1200" dirty="0" smtClean="0">
                <a:latin typeface="Times New Roman" pitchFamily="18" charset="0"/>
                <a:cs typeface="Times New Roman" pitchFamily="18" charset="0"/>
              </a:rPr>
              <a:t>Мониторинг нагрузки учителей.</a:t>
            </a:r>
          </a:p>
          <a:p>
            <a:pPr algn="ctr"/>
            <a:endParaRPr lang="ru-RU" sz="1200" dirty="0" smtClea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3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0"/>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21"/>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22"/>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24"/>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26"/>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27"/>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28"/>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29"/>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0" nodeType="clickEffect">
                                  <p:stCondLst>
                                    <p:cond delay="0"/>
                                  </p:stCondLst>
                                  <p:childTnLst>
                                    <p:set>
                                      <p:cBhvr>
                                        <p:cTn id="71" dur="1" fill="hold">
                                          <p:stCondLst>
                                            <p:cond delay="0"/>
                                          </p:stCondLst>
                                        </p:cTn>
                                        <p:tgtEl>
                                          <p:spTgt spid="30"/>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11"/>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grpId="0" nodeType="clickEffect">
                                  <p:stCondLst>
                                    <p:cond delay="0"/>
                                  </p:stCondLst>
                                  <p:childTnLst>
                                    <p:set>
                                      <p:cBhvr>
                                        <p:cTn id="79" dur="1" fill="hold">
                                          <p:stCondLst>
                                            <p:cond delay="0"/>
                                          </p:stCondLst>
                                        </p:cTn>
                                        <p:tgtEl>
                                          <p:spTgt spid="32"/>
                                        </p:tgtEl>
                                        <p:attrNameLst>
                                          <p:attrName>style.visibility</p:attrName>
                                        </p:attrNameLst>
                                      </p:cBhvr>
                                      <p:to>
                                        <p:strVal val="visible"/>
                                      </p:to>
                                    </p:set>
                                  </p:childTnLst>
                                </p:cTn>
                              </p:par>
                            </p:childTnLst>
                          </p:cTn>
                        </p:par>
                      </p:childTnLst>
                    </p:cTn>
                  </p:par>
                  <p:par>
                    <p:cTn id="80" fill="hold">
                      <p:stCondLst>
                        <p:cond delay="indefinite"/>
                      </p:stCondLst>
                      <p:childTnLst>
                        <p:par>
                          <p:cTn id="81" fill="hold">
                            <p:stCondLst>
                              <p:cond delay="0"/>
                            </p:stCondLst>
                            <p:childTnLst>
                              <p:par>
                                <p:cTn id="82" presetID="1" presetClass="entr" presetSubtype="0" fill="hold" grpId="0" nodeType="clickEffect">
                                  <p:stCondLst>
                                    <p:cond delay="0"/>
                                  </p:stCondLst>
                                  <p:childTnLst>
                                    <p:set>
                                      <p:cBhvr>
                                        <p:cTn id="83" dur="1" fill="hold">
                                          <p:stCondLst>
                                            <p:cond delay="0"/>
                                          </p:stCondLst>
                                        </p:cTn>
                                        <p:tgtEl>
                                          <p:spTgt spid="31"/>
                                        </p:tgtEl>
                                        <p:attrNameLst>
                                          <p:attrName>style.visibility</p:attrName>
                                        </p:attrNameLst>
                                      </p:cBhvr>
                                      <p:to>
                                        <p:strVal val="visible"/>
                                      </p:to>
                                    </p:set>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0" nodeType="clickEffect">
                                  <p:stCondLst>
                                    <p:cond delay="0"/>
                                  </p:stCondLst>
                                  <p:childTnLst>
                                    <p:set>
                                      <p:cBhvr>
                                        <p:cTn id="87" dur="1" fill="hold">
                                          <p:stCondLst>
                                            <p:cond delay="0"/>
                                          </p:stCondLst>
                                        </p:cTn>
                                        <p:tgtEl>
                                          <p:spTgt spid="33"/>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grpId="0" nodeType="clickEffect">
                                  <p:stCondLst>
                                    <p:cond delay="0"/>
                                  </p:stCondLst>
                                  <p:childTnLst>
                                    <p:set>
                                      <p:cBhvr>
                                        <p:cTn id="91" dur="1" fill="hold">
                                          <p:stCondLst>
                                            <p:cond delay="0"/>
                                          </p:stCondLst>
                                        </p:cTn>
                                        <p:tgtEl>
                                          <p:spTgt spid="34"/>
                                        </p:tgtEl>
                                        <p:attrNameLst>
                                          <p:attrName>style.visibility</p:attrName>
                                        </p:attrNameLst>
                                      </p:cBhvr>
                                      <p:to>
                                        <p:strVal val="visible"/>
                                      </p:to>
                                    </p:set>
                                  </p:childTnLst>
                                </p:cTn>
                              </p:par>
                            </p:childTnLst>
                          </p:cTn>
                        </p:par>
                      </p:childTnLst>
                    </p:cTn>
                  </p:par>
                  <p:par>
                    <p:cTn id="92" fill="hold">
                      <p:stCondLst>
                        <p:cond delay="indefinite"/>
                      </p:stCondLst>
                      <p:childTnLst>
                        <p:par>
                          <p:cTn id="93" fill="hold">
                            <p:stCondLst>
                              <p:cond delay="0"/>
                            </p:stCondLst>
                            <p:childTnLst>
                              <p:par>
                                <p:cTn id="94" presetID="1" presetClass="entr" presetSubtype="0" fill="hold" grpId="0" nodeType="clickEffect">
                                  <p:stCondLst>
                                    <p:cond delay="0"/>
                                  </p:stCondLst>
                                  <p:childTnLst>
                                    <p:set>
                                      <p:cBhvr>
                                        <p:cTn id="95" dur="1" fill="hold">
                                          <p:stCondLst>
                                            <p:cond delay="0"/>
                                          </p:stCondLst>
                                        </p:cTn>
                                        <p:tgtEl>
                                          <p:spTgt spid="35"/>
                                        </p:tgtEl>
                                        <p:attrNameLst>
                                          <p:attrName>style.visibility</p:attrName>
                                        </p:attrNameLst>
                                      </p:cBhvr>
                                      <p:to>
                                        <p:strVal val="visible"/>
                                      </p:to>
                                    </p:set>
                                  </p:childTnLst>
                                </p:cTn>
                              </p:par>
                            </p:childTnLst>
                          </p:cTn>
                        </p:par>
                      </p:childTnLst>
                    </p:cTn>
                  </p:par>
                  <p:par>
                    <p:cTn id="96" fill="hold">
                      <p:stCondLst>
                        <p:cond delay="indefinite"/>
                      </p:stCondLst>
                      <p:childTnLst>
                        <p:par>
                          <p:cTn id="97" fill="hold">
                            <p:stCondLst>
                              <p:cond delay="0"/>
                            </p:stCondLst>
                            <p:childTnLst>
                              <p:par>
                                <p:cTn id="98" presetID="1" presetClass="entr" presetSubtype="0" fill="hold" grpId="0" nodeType="clickEffect">
                                  <p:stCondLst>
                                    <p:cond delay="0"/>
                                  </p:stCondLst>
                                  <p:childTnLst>
                                    <p:set>
                                      <p:cBhvr>
                                        <p:cTn id="99" dur="1" fill="hold">
                                          <p:stCondLst>
                                            <p:cond delay="0"/>
                                          </p:stCondLst>
                                        </p:cTn>
                                        <p:tgtEl>
                                          <p:spTgt spid="38"/>
                                        </p:tgtEl>
                                        <p:attrNameLst>
                                          <p:attrName>style.visibility</p:attrName>
                                        </p:attrNameLst>
                                      </p:cBhvr>
                                      <p:to>
                                        <p:strVal val="visible"/>
                                      </p:to>
                                    </p:set>
                                  </p:childTnLst>
                                </p:cTn>
                              </p:par>
                            </p:childTnLst>
                          </p:cTn>
                        </p:par>
                      </p:childTnLst>
                    </p:cTn>
                  </p:par>
                  <p:par>
                    <p:cTn id="100" fill="hold">
                      <p:stCondLst>
                        <p:cond delay="indefinite"/>
                      </p:stCondLst>
                      <p:childTnLst>
                        <p:par>
                          <p:cTn id="101" fill="hold">
                            <p:stCondLst>
                              <p:cond delay="0"/>
                            </p:stCondLst>
                            <p:childTnLst>
                              <p:par>
                                <p:cTn id="102" presetID="1" presetClass="entr" presetSubtype="0" fill="hold" grpId="0" nodeType="clickEffect">
                                  <p:stCondLst>
                                    <p:cond delay="0"/>
                                  </p:stCondLst>
                                  <p:childTnLst>
                                    <p:set>
                                      <p:cBhvr>
                                        <p:cTn id="103" dur="1" fill="hold">
                                          <p:stCondLst>
                                            <p:cond delay="0"/>
                                          </p:stCondLst>
                                        </p:cTn>
                                        <p:tgtEl>
                                          <p:spTgt spid="37"/>
                                        </p:tgtEl>
                                        <p:attrNameLst>
                                          <p:attrName>style.visibility</p:attrName>
                                        </p:attrNameLst>
                                      </p:cBhvr>
                                      <p:to>
                                        <p:strVal val="visible"/>
                                      </p:to>
                                    </p:set>
                                  </p:childTnLst>
                                </p:cTn>
                              </p:par>
                            </p:childTnLst>
                          </p:cTn>
                        </p:par>
                      </p:childTnLst>
                    </p:cTn>
                  </p:par>
                  <p:par>
                    <p:cTn id="104" fill="hold">
                      <p:stCondLst>
                        <p:cond delay="indefinite"/>
                      </p:stCondLst>
                      <p:childTnLst>
                        <p:par>
                          <p:cTn id="105" fill="hold">
                            <p:stCondLst>
                              <p:cond delay="0"/>
                            </p:stCondLst>
                            <p:childTnLst>
                              <p:par>
                                <p:cTn id="106" presetID="1" presetClass="entr" presetSubtype="0" fill="hold" grpId="0" nodeType="clickEffect">
                                  <p:stCondLst>
                                    <p:cond delay="0"/>
                                  </p:stCondLst>
                                  <p:childTnLst>
                                    <p:set>
                                      <p:cBhvr>
                                        <p:cTn id="107"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animBg="1"/>
      <p:bldP spid="11" grpId="0" animBg="1"/>
      <p:bldP spid="15" grpId="0" animBg="1"/>
      <p:bldP spid="17" grpId="0" animBg="1"/>
      <p:bldP spid="18" grpId="0" animBg="1"/>
      <p:bldP spid="19" grpId="0" animBg="1"/>
      <p:bldP spid="20" grpId="0" animBg="1"/>
      <p:bldP spid="21" grpId="0" animBg="1"/>
      <p:bldP spid="22" grpId="0" animBg="1"/>
      <p:bldP spid="23" grpId="0" animBg="1"/>
      <p:bldP spid="24"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t="1000" r="79000" b="80000"/>
          </a:stretch>
        </a:blipFill>
        <a:effectLst/>
      </p:bgPr>
    </p:bg>
    <p:spTree>
      <p:nvGrpSpPr>
        <p:cNvPr id="1" name=""/>
        <p:cNvGrpSpPr/>
        <p:nvPr/>
      </p:nvGrpSpPr>
      <p:grpSpPr>
        <a:xfrm>
          <a:off x="0" y="0"/>
          <a:ext cx="0" cy="0"/>
          <a:chOff x="0" y="0"/>
          <a:chExt cx="0" cy="0"/>
        </a:xfrm>
      </p:grpSpPr>
      <p:sp>
        <p:nvSpPr>
          <p:cNvPr id="3" name="Прямоугольник 2"/>
          <p:cNvSpPr/>
          <p:nvPr/>
        </p:nvSpPr>
        <p:spPr>
          <a:xfrm>
            <a:off x="539552" y="1340768"/>
            <a:ext cx="8208912" cy="5262979"/>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endParaRPr lang="ru-RU" sz="1600" dirty="0" smtClean="0"/>
          </a:p>
          <a:p>
            <a:r>
              <a:rPr lang="ru-RU" sz="1600" dirty="0" smtClean="0"/>
              <a:t>Необходимо сформулировать цель мониторинга исходя из определенных выше объектов мониторинга. Для этой цели вы можете воспользоваться схемой предлагаемой ниже: </a:t>
            </a:r>
          </a:p>
          <a:p>
            <a:endParaRPr lang="ru-RU" sz="1600" dirty="0" smtClean="0"/>
          </a:p>
          <a:p>
            <a:pPr>
              <a:buFont typeface="Arial" pitchFamily="34" charset="0"/>
              <a:buChar char="•"/>
            </a:pPr>
            <a:r>
              <a:rPr lang="ru-RU" sz="1600" dirty="0" smtClean="0"/>
              <a:t>Цель мониторинга качества образования в ОУ _______________________________</a:t>
            </a:r>
          </a:p>
          <a:p>
            <a:endParaRPr lang="ru-RU" sz="1600" dirty="0" smtClean="0"/>
          </a:p>
          <a:p>
            <a:r>
              <a:rPr lang="ru-RU" sz="1600" dirty="0" smtClean="0"/>
              <a:t>Сбор, обработка, хранение и распространение достоверной информации о качестве результатов _____________________________________________________________ </a:t>
            </a:r>
          </a:p>
          <a:p>
            <a:endParaRPr lang="ru-RU" sz="1600" dirty="0" smtClean="0"/>
          </a:p>
          <a:p>
            <a:endParaRPr lang="ru-RU" sz="1600" dirty="0" smtClean="0"/>
          </a:p>
          <a:p>
            <a:pPr>
              <a:buFont typeface="Arial" pitchFamily="34" charset="0"/>
              <a:buChar char="•"/>
            </a:pPr>
            <a:r>
              <a:rPr lang="ru-RU" sz="1600" dirty="0" smtClean="0"/>
              <a:t>впишите объекты мониторинга – образовательные результаты </a:t>
            </a:r>
          </a:p>
          <a:p>
            <a:endParaRPr lang="ru-RU" sz="1600" dirty="0" smtClean="0"/>
          </a:p>
          <a:p>
            <a:r>
              <a:rPr lang="ru-RU" sz="1600" b="1" dirty="0" smtClean="0"/>
              <a:t>о качестве условий </a:t>
            </a:r>
            <a:r>
              <a:rPr lang="ru-RU" sz="1600" dirty="0" smtClean="0"/>
              <a:t>______________________________________________________</a:t>
            </a:r>
          </a:p>
          <a:p>
            <a:endParaRPr lang="ru-RU" sz="1600" dirty="0" smtClean="0"/>
          </a:p>
          <a:p>
            <a:endParaRPr lang="ru-RU" sz="1600" dirty="0" smtClean="0"/>
          </a:p>
          <a:p>
            <a:r>
              <a:rPr lang="ru-RU" sz="1600" dirty="0" smtClean="0"/>
              <a:t>впишите объекты мониторинга – условия достижения образовательных результатов </a:t>
            </a:r>
          </a:p>
          <a:p>
            <a:endParaRPr lang="ru-RU" sz="1600" dirty="0" smtClean="0"/>
          </a:p>
          <a:p>
            <a:r>
              <a:rPr lang="ru-RU" sz="1600" b="1" dirty="0" smtClean="0"/>
              <a:t>о цене достижения результатов </a:t>
            </a:r>
            <a:r>
              <a:rPr lang="ru-RU" sz="1600" dirty="0" smtClean="0"/>
              <a:t>_________________________________________</a:t>
            </a:r>
          </a:p>
          <a:p>
            <a:endParaRPr lang="ru-RU" sz="1600" dirty="0" smtClean="0"/>
          </a:p>
          <a:p>
            <a:endParaRPr lang="ru-RU" sz="1600" dirty="0" smtClean="0"/>
          </a:p>
          <a:p>
            <a:r>
              <a:rPr lang="ru-RU" sz="1600" dirty="0" smtClean="0"/>
              <a:t>Впишите объекты мониторинга – </a:t>
            </a:r>
            <a:r>
              <a:rPr lang="ru-RU" sz="1600" b="1" dirty="0" smtClean="0"/>
              <a:t>цену достижения образовательных результатов</a:t>
            </a:r>
            <a:endParaRPr lang="ru-RU" sz="1600" b="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t="1000" r="79000" b="80000"/>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2195736" y="260648"/>
            <a:ext cx="6496650" cy="1077218"/>
          </a:xfrm>
          <a:prstGeom prst="rect">
            <a:avLst/>
          </a:prstGeom>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ru-RU" sz="32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Мониторинг образовательных </a:t>
            </a:r>
          </a:p>
          <a:p>
            <a:pPr algn="ctr"/>
            <a:r>
              <a:rPr lang="ru-RU" sz="32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результатов</a:t>
            </a:r>
            <a:endParaRPr lang="ru-RU" sz="32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Прямоугольник 2"/>
          <p:cNvSpPr/>
          <p:nvPr/>
        </p:nvSpPr>
        <p:spPr>
          <a:xfrm>
            <a:off x="2411760" y="1412776"/>
            <a:ext cx="6606480" cy="954107"/>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400" i="1" dirty="0" smtClean="0"/>
              <a:t>– сбор, хранение, обработка и анализ достоверной информации о качестве образования по русскому языку и математике учащихся 9-х классов, необходимой для принятия в школе управленческих решений, направленных на повышение качества образования</a:t>
            </a:r>
            <a:r>
              <a:rPr lang="ru-RU" sz="1400" dirty="0" smtClean="0"/>
              <a:t>.</a:t>
            </a:r>
            <a:endParaRPr lang="ru-RU" sz="1400" dirty="0"/>
          </a:p>
        </p:txBody>
      </p:sp>
      <p:sp>
        <p:nvSpPr>
          <p:cNvPr id="4" name="Прямоугольник 3"/>
          <p:cNvSpPr/>
          <p:nvPr/>
        </p:nvSpPr>
        <p:spPr>
          <a:xfrm>
            <a:off x="179512" y="1772816"/>
            <a:ext cx="2068836" cy="369332"/>
          </a:xfrm>
          <a:prstGeom prst="rect">
            <a:avLst/>
          </a:prstGeom>
        </p:spPr>
        <p:style>
          <a:lnRef idx="0">
            <a:schemeClr val="accent5"/>
          </a:lnRef>
          <a:fillRef idx="3">
            <a:schemeClr val="accent5"/>
          </a:fillRef>
          <a:effectRef idx="3">
            <a:schemeClr val="accent5"/>
          </a:effectRef>
          <a:fontRef idx="minor">
            <a:schemeClr val="lt1"/>
          </a:fontRef>
        </p:style>
        <p:txBody>
          <a:bodyPr wrap="none">
            <a:spAutoFit/>
          </a:bodyPr>
          <a:lstStyle/>
          <a:p>
            <a:r>
              <a:rPr lang="ru-RU" dirty="0" smtClean="0"/>
              <a:t>Цель мониторинга </a:t>
            </a:r>
            <a:endParaRPr lang="ru-RU" dirty="0"/>
          </a:p>
        </p:txBody>
      </p:sp>
      <p:sp>
        <p:nvSpPr>
          <p:cNvPr id="5" name="Прямоугольник 4"/>
          <p:cNvSpPr/>
          <p:nvPr/>
        </p:nvSpPr>
        <p:spPr>
          <a:xfrm>
            <a:off x="251520" y="4077072"/>
            <a:ext cx="1368152" cy="923330"/>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pPr algn="ctr"/>
            <a:r>
              <a:rPr lang="ru-RU" dirty="0" smtClean="0"/>
              <a:t>Критерии </a:t>
            </a:r>
          </a:p>
          <a:p>
            <a:pPr algn="ctr"/>
            <a:r>
              <a:rPr lang="ru-RU" dirty="0" smtClean="0"/>
              <a:t>и показатели:</a:t>
            </a:r>
            <a:endParaRPr lang="ru-RU" dirty="0"/>
          </a:p>
        </p:txBody>
      </p:sp>
      <p:sp>
        <p:nvSpPr>
          <p:cNvPr id="6" name="Прямоугольник 5"/>
          <p:cNvSpPr/>
          <p:nvPr/>
        </p:nvSpPr>
        <p:spPr>
          <a:xfrm>
            <a:off x="2267744" y="2780928"/>
            <a:ext cx="1484702" cy="369332"/>
          </a:xfrm>
          <a:prstGeom prst="rect">
            <a:avLst/>
          </a:prstGeom>
        </p:spPr>
        <p:style>
          <a:lnRef idx="0">
            <a:schemeClr val="accent4"/>
          </a:lnRef>
          <a:fillRef idx="3">
            <a:schemeClr val="accent4"/>
          </a:fillRef>
          <a:effectRef idx="3">
            <a:schemeClr val="accent4"/>
          </a:effectRef>
          <a:fontRef idx="minor">
            <a:schemeClr val="lt1"/>
          </a:fontRef>
        </p:style>
        <p:txBody>
          <a:bodyPr wrap="none">
            <a:spAutoFit/>
          </a:bodyPr>
          <a:lstStyle/>
          <a:p>
            <a:r>
              <a:rPr lang="ru-RU" dirty="0" err="1" smtClean="0"/>
              <a:t>обученность</a:t>
            </a:r>
            <a:r>
              <a:rPr lang="ru-RU" dirty="0" smtClean="0"/>
              <a:t>:</a:t>
            </a:r>
            <a:endParaRPr lang="ru-RU" dirty="0"/>
          </a:p>
        </p:txBody>
      </p:sp>
      <p:sp>
        <p:nvSpPr>
          <p:cNvPr id="7" name="Прямоугольник 6"/>
          <p:cNvSpPr/>
          <p:nvPr/>
        </p:nvSpPr>
        <p:spPr>
          <a:xfrm>
            <a:off x="2267744" y="4365104"/>
            <a:ext cx="1502591" cy="369332"/>
          </a:xfrm>
          <a:prstGeom prst="rect">
            <a:avLst/>
          </a:prstGeom>
        </p:spPr>
        <p:style>
          <a:lnRef idx="0">
            <a:schemeClr val="accent4"/>
          </a:lnRef>
          <a:fillRef idx="3">
            <a:schemeClr val="accent4"/>
          </a:fillRef>
          <a:effectRef idx="3">
            <a:schemeClr val="accent4"/>
          </a:effectRef>
          <a:fontRef idx="minor">
            <a:schemeClr val="lt1"/>
          </a:fontRef>
        </p:style>
        <p:txBody>
          <a:bodyPr wrap="none">
            <a:spAutoFit/>
          </a:bodyPr>
          <a:lstStyle/>
          <a:p>
            <a:r>
              <a:rPr lang="ru-RU" dirty="0" err="1" smtClean="0"/>
              <a:t>обучаемость</a:t>
            </a:r>
            <a:r>
              <a:rPr lang="ru-RU" dirty="0" smtClean="0"/>
              <a:t>:</a:t>
            </a:r>
            <a:endParaRPr lang="ru-RU" dirty="0"/>
          </a:p>
        </p:txBody>
      </p:sp>
      <p:sp>
        <p:nvSpPr>
          <p:cNvPr id="8" name="Прямоугольник 7"/>
          <p:cNvSpPr/>
          <p:nvPr/>
        </p:nvSpPr>
        <p:spPr>
          <a:xfrm>
            <a:off x="2339752" y="5517232"/>
            <a:ext cx="1512168" cy="646331"/>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algn="ctr"/>
            <a:r>
              <a:rPr lang="ru-RU" dirty="0" smtClean="0"/>
              <a:t>творческие </a:t>
            </a:r>
          </a:p>
          <a:p>
            <a:pPr algn="ctr"/>
            <a:r>
              <a:rPr lang="ru-RU" dirty="0" smtClean="0"/>
              <a:t>успехи:</a:t>
            </a:r>
            <a:endParaRPr lang="ru-RU" dirty="0"/>
          </a:p>
        </p:txBody>
      </p:sp>
      <p:sp>
        <p:nvSpPr>
          <p:cNvPr id="9" name="Прямоугольник 8"/>
          <p:cNvSpPr/>
          <p:nvPr/>
        </p:nvSpPr>
        <p:spPr>
          <a:xfrm>
            <a:off x="3923928" y="2780928"/>
            <a:ext cx="4968552" cy="738664"/>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400" dirty="0" smtClean="0"/>
              <a:t>– фактический уровень знаний по учебным предметам; </a:t>
            </a:r>
          </a:p>
          <a:p>
            <a:r>
              <a:rPr lang="ru-RU" sz="1400" dirty="0" smtClean="0"/>
              <a:t> – </a:t>
            </a:r>
            <a:r>
              <a:rPr lang="ru-RU" sz="1400" dirty="0" err="1" smtClean="0"/>
              <a:t>сформированность</a:t>
            </a:r>
            <a:r>
              <a:rPr lang="ru-RU" sz="1400" dirty="0" smtClean="0"/>
              <a:t> предметных умений; </a:t>
            </a:r>
          </a:p>
          <a:p>
            <a:r>
              <a:rPr lang="ru-RU" sz="1400" dirty="0" smtClean="0"/>
              <a:t> – </a:t>
            </a:r>
            <a:r>
              <a:rPr lang="ru-RU" sz="1400" dirty="0" err="1" smtClean="0"/>
              <a:t>сформированность</a:t>
            </a:r>
            <a:r>
              <a:rPr lang="ru-RU" sz="1400" dirty="0" smtClean="0"/>
              <a:t> </a:t>
            </a:r>
            <a:r>
              <a:rPr lang="ru-RU" sz="1400" dirty="0" err="1" smtClean="0"/>
              <a:t>общеучебных</a:t>
            </a:r>
            <a:r>
              <a:rPr lang="ru-RU" sz="1400" dirty="0" smtClean="0"/>
              <a:t> умений;</a:t>
            </a:r>
            <a:endParaRPr lang="ru-RU" sz="1400" dirty="0"/>
          </a:p>
        </p:txBody>
      </p:sp>
      <p:sp>
        <p:nvSpPr>
          <p:cNvPr id="10" name="Прямоугольник 9"/>
          <p:cNvSpPr/>
          <p:nvPr/>
        </p:nvSpPr>
        <p:spPr>
          <a:xfrm>
            <a:off x="3923928" y="4149080"/>
            <a:ext cx="4968552" cy="954107"/>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400" dirty="0" smtClean="0"/>
              <a:t>– темп и способность освоения учебного материала (скорость, глубина, отсутствие напряжения, утомления); </a:t>
            </a:r>
          </a:p>
          <a:p>
            <a:r>
              <a:rPr lang="ru-RU" sz="1400" dirty="0" smtClean="0"/>
              <a:t> – способность переключения на новые способы и приемы работы;</a:t>
            </a:r>
          </a:p>
        </p:txBody>
      </p:sp>
      <p:sp>
        <p:nvSpPr>
          <p:cNvPr id="11" name="Прямоугольник 10"/>
          <p:cNvSpPr/>
          <p:nvPr/>
        </p:nvSpPr>
        <p:spPr>
          <a:xfrm>
            <a:off x="4067944" y="5589240"/>
            <a:ext cx="4896544" cy="523220"/>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400" dirty="0" smtClean="0"/>
              <a:t>– уровень развития творческих способностей; </a:t>
            </a:r>
          </a:p>
          <a:p>
            <a:r>
              <a:rPr lang="ru-RU" sz="1400" dirty="0" smtClean="0"/>
              <a:t> – результаты участия в олимпиадах, конкурсах.</a:t>
            </a:r>
          </a:p>
        </p:txBody>
      </p:sp>
      <p:cxnSp>
        <p:nvCxnSpPr>
          <p:cNvPr id="13" name="Прямая со стрелкой 12"/>
          <p:cNvCxnSpPr/>
          <p:nvPr/>
        </p:nvCxnSpPr>
        <p:spPr>
          <a:xfrm rot="5400000" flipH="1" flipV="1">
            <a:off x="1403648" y="3356992"/>
            <a:ext cx="1080120" cy="64807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5" name="Прямая со стрелкой 14"/>
          <p:cNvCxnSpPr/>
          <p:nvPr/>
        </p:nvCxnSpPr>
        <p:spPr>
          <a:xfrm>
            <a:off x="1619672" y="5013176"/>
            <a:ext cx="720080" cy="504056"/>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8" name="Прямая со стрелкой 17"/>
          <p:cNvCxnSpPr>
            <a:stCxn id="5" idx="3"/>
            <a:endCxn id="7" idx="1"/>
          </p:cNvCxnSpPr>
          <p:nvPr/>
        </p:nvCxnSpPr>
        <p:spPr>
          <a:xfrm>
            <a:off x="1619672" y="4538737"/>
            <a:ext cx="648072" cy="11033"/>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amond(in)">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diamond(in)">
                                      <p:cBhvr>
                                        <p:cTn id="33" dur="20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8" presetClass="entr" presetSubtype="16" fill="hold" grpId="0"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diamond(in)">
                                      <p:cBhvr>
                                        <p:cTn id="52" dur="2000"/>
                                        <p:tgtEl>
                                          <p:spTgt spid="7"/>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1000"/>
                                        <p:tgtEl>
                                          <p:spTgt spid="10"/>
                                        </p:tgtEl>
                                      </p:cBhvr>
                                    </p:animEffect>
                                    <p:anim calcmode="lin" valueType="num">
                                      <p:cBhvr>
                                        <p:cTn id="58" dur="1000" fill="hold"/>
                                        <p:tgtEl>
                                          <p:spTgt spid="10"/>
                                        </p:tgtEl>
                                        <p:attrNameLst>
                                          <p:attrName>ppt_x</p:attrName>
                                        </p:attrNameLst>
                                      </p:cBhvr>
                                      <p:tavLst>
                                        <p:tav tm="0">
                                          <p:val>
                                            <p:strVal val="#ppt_x"/>
                                          </p:val>
                                        </p:tav>
                                        <p:tav tm="100000">
                                          <p:val>
                                            <p:strVal val="#ppt_x"/>
                                          </p:val>
                                        </p:tav>
                                      </p:tavLst>
                                    </p:anim>
                                    <p:anim calcmode="lin" valueType="num">
                                      <p:cBhvr>
                                        <p:cTn id="5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1000"/>
                                        <p:tgtEl>
                                          <p:spTgt spid="15"/>
                                        </p:tgtEl>
                                      </p:cBhvr>
                                    </p:animEffect>
                                    <p:anim calcmode="lin" valueType="num">
                                      <p:cBhvr>
                                        <p:cTn id="65" dur="1000" fill="hold"/>
                                        <p:tgtEl>
                                          <p:spTgt spid="15"/>
                                        </p:tgtEl>
                                        <p:attrNameLst>
                                          <p:attrName>ppt_x</p:attrName>
                                        </p:attrNameLst>
                                      </p:cBhvr>
                                      <p:tavLst>
                                        <p:tav tm="0">
                                          <p:val>
                                            <p:strVal val="#ppt_x"/>
                                          </p:val>
                                        </p:tav>
                                        <p:tav tm="100000">
                                          <p:val>
                                            <p:strVal val="#ppt_x"/>
                                          </p:val>
                                        </p:tav>
                                      </p:tavLst>
                                    </p:anim>
                                    <p:anim calcmode="lin" valueType="num">
                                      <p:cBhvr>
                                        <p:cTn id="6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8" presetClass="entr" presetSubtype="16" fill="hold" grpId="0" nodeType="click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diamond(in)">
                                      <p:cBhvr>
                                        <p:cTn id="71" dur="2000"/>
                                        <p:tgtEl>
                                          <p:spTgt spid="8"/>
                                        </p:tgtEl>
                                      </p:cBhvr>
                                    </p:animEffect>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grpId="0" nodeType="click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fade">
                                      <p:cBhvr>
                                        <p:cTn id="76" dur="1000"/>
                                        <p:tgtEl>
                                          <p:spTgt spid="11"/>
                                        </p:tgtEl>
                                      </p:cBhvr>
                                    </p:animEffect>
                                    <p:anim calcmode="lin" valueType="num">
                                      <p:cBhvr>
                                        <p:cTn id="77" dur="1000" fill="hold"/>
                                        <p:tgtEl>
                                          <p:spTgt spid="11"/>
                                        </p:tgtEl>
                                        <p:attrNameLst>
                                          <p:attrName>ppt_x</p:attrName>
                                        </p:attrNameLst>
                                      </p:cBhvr>
                                      <p:tavLst>
                                        <p:tav tm="0">
                                          <p:val>
                                            <p:strVal val="#ppt_x"/>
                                          </p:val>
                                        </p:tav>
                                        <p:tav tm="100000">
                                          <p:val>
                                            <p:strVal val="#ppt_x"/>
                                          </p:val>
                                        </p:tav>
                                      </p:tavLst>
                                    </p:anim>
                                    <p:anim calcmode="lin" valueType="num">
                                      <p:cBhvr>
                                        <p:cTn id="7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63688" y="1628800"/>
            <a:ext cx="6120680" cy="4247317"/>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dirty="0" smtClean="0">
                <a:latin typeface="Times New Roman" pitchFamily="18" charset="0"/>
                <a:cs typeface="Times New Roman" pitchFamily="18" charset="0"/>
              </a:rPr>
              <a:t>– Скажите, пожалуйста, куда мне отсюда идти?</a:t>
            </a:r>
          </a:p>
          <a:p>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 А куда ты хочешь попасть? – ответил Кот.</a:t>
            </a:r>
          </a:p>
          <a:p>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 Мне все равно… - сказала Алиса.</a:t>
            </a:r>
          </a:p>
          <a:p>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 Тогда все равно, куда идти, - заметил Кот.</a:t>
            </a:r>
          </a:p>
          <a:p>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 …только бы попасть КУДА-НИБУДЬ, - пояснила Алиса.</a:t>
            </a:r>
          </a:p>
          <a:p>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 Куда-нибудь ты обязательно попадешь, - сказал Кот.</a:t>
            </a:r>
          </a:p>
          <a:p>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 Нужно только достаточно долго идти.</a:t>
            </a:r>
          </a:p>
          <a:p>
            <a:endParaRPr lang="ru-RU" dirty="0" smtClean="0">
              <a:latin typeface="Times New Roman" pitchFamily="18" charset="0"/>
              <a:cs typeface="Times New Roman" pitchFamily="18" charset="0"/>
            </a:endParaRPr>
          </a:p>
          <a:p>
            <a:pPr algn="ctr"/>
            <a:r>
              <a:rPr lang="ru-RU" dirty="0" smtClean="0">
                <a:latin typeface="Times New Roman" pitchFamily="18" charset="0"/>
                <a:cs typeface="Times New Roman" pitchFamily="18" charset="0"/>
              </a:rPr>
              <a:t> </a:t>
            </a:r>
            <a:r>
              <a:rPr lang="ru-RU" b="1" i="1" dirty="0" smtClean="0">
                <a:latin typeface="Times New Roman" pitchFamily="18" charset="0"/>
                <a:cs typeface="Times New Roman" pitchFamily="18" charset="0"/>
              </a:rPr>
              <a:t>Л. Кэрролл. «Алиса в стране чудес»</a:t>
            </a:r>
            <a:endParaRPr lang="ru-RU" b="1" i="1" dirty="0">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2" cstate="print"/>
          <a:srcRect/>
          <a:stretch>
            <a:fillRect/>
          </a:stretch>
        </p:blipFill>
        <p:spPr bwMode="auto">
          <a:xfrm>
            <a:off x="-264719" y="-243408"/>
            <a:ext cx="3210805" cy="2952328"/>
          </a:xfrm>
          <a:prstGeom prst="ellipse">
            <a:avLst/>
          </a:prstGeom>
          <a:noFill/>
          <a:ln w="9525">
            <a:noFill/>
            <a:miter lim="800000"/>
            <a:headEnd/>
            <a:tailEnd/>
          </a:ln>
          <a:effectLst>
            <a:softEdge rad="635000"/>
          </a:effectLst>
        </p:spPr>
      </p:pic>
      <p:pic>
        <p:nvPicPr>
          <p:cNvPr id="2051" name="Picture 3"/>
          <p:cNvPicPr>
            <a:picLocks noChangeAspect="1" noChangeArrowheads="1"/>
          </p:cNvPicPr>
          <p:nvPr/>
        </p:nvPicPr>
        <p:blipFill>
          <a:blip r:embed="rId3" cstate="print"/>
          <a:srcRect/>
          <a:stretch>
            <a:fillRect/>
          </a:stretch>
        </p:blipFill>
        <p:spPr bwMode="auto">
          <a:xfrm>
            <a:off x="5940152" y="3789040"/>
            <a:ext cx="3744416" cy="3266882"/>
          </a:xfrm>
          <a:prstGeom prst="ellipse">
            <a:avLst/>
          </a:prstGeom>
          <a:noFill/>
          <a:ln w="9525">
            <a:noFill/>
            <a:miter lim="800000"/>
            <a:headEnd/>
            <a:tailEnd/>
          </a:ln>
          <a:effectLst>
            <a:softEdge rad="635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2000"/>
                                        <p:tgtEl>
                                          <p:spTgt spid="2050"/>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2051"/>
                                        </p:tgtEl>
                                        <p:attrNameLst>
                                          <p:attrName>style.visibility</p:attrName>
                                        </p:attrNameLst>
                                      </p:cBhvr>
                                      <p:to>
                                        <p:strVal val="visible"/>
                                      </p:to>
                                    </p:set>
                                    <p:animEffect transition="in" filter="fade">
                                      <p:cBhvr>
                                        <p:cTn id="11" dur="2000"/>
                                        <p:tgtEl>
                                          <p:spTgt spid="2051"/>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diamond(in)">
                                      <p:cBhvr>
                                        <p:cTn id="1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t="1000" r="79000" b="80000"/>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2195736" y="548680"/>
            <a:ext cx="6336704" cy="830997"/>
          </a:xfrm>
          <a:prstGeom prst="rect">
            <a:avLst/>
          </a:prstGeom>
        </p:spPr>
        <p:txBody>
          <a:bodyPr wrap="squar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2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Мониторинг образовательных результатов учащихся 9-х классов</a:t>
            </a:r>
            <a:endParaRPr lang="ru-RU" sz="2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graphicFrame>
        <p:nvGraphicFramePr>
          <p:cNvPr id="4" name="Таблица 3"/>
          <p:cNvGraphicFramePr>
            <a:graphicFrameLocks noGrp="1"/>
          </p:cNvGraphicFramePr>
          <p:nvPr/>
        </p:nvGraphicFramePr>
        <p:xfrm>
          <a:off x="323526" y="1605446"/>
          <a:ext cx="8605470" cy="4581994"/>
        </p:xfrm>
        <a:graphic>
          <a:graphicData uri="http://schemas.openxmlformats.org/drawingml/2006/table">
            <a:tbl>
              <a:tblPr firstRow="1" bandRow="1">
                <a:tableStyleId>{5C22544A-7EE6-4342-B048-85BDC9FD1C3A}</a:tableStyleId>
              </a:tblPr>
              <a:tblGrid>
                <a:gridCol w="1434245"/>
                <a:gridCol w="1434245"/>
                <a:gridCol w="1434245"/>
                <a:gridCol w="1434245"/>
                <a:gridCol w="1434245"/>
                <a:gridCol w="1434245"/>
              </a:tblGrid>
              <a:tr h="864097">
                <a:tc>
                  <a:txBody>
                    <a:bodyPr/>
                    <a:lstStyle/>
                    <a:p>
                      <a:r>
                        <a:rPr lang="ru-RU" sz="1600" dirty="0" smtClean="0"/>
                        <a:t>Показатели</a:t>
                      </a:r>
                      <a:endParaRPr lang="ru-RU" sz="1600" dirty="0"/>
                    </a:p>
                  </a:txBody>
                  <a:tcPr/>
                </a:tc>
                <a:tc>
                  <a:txBody>
                    <a:bodyPr/>
                    <a:lstStyle/>
                    <a:p>
                      <a:r>
                        <a:rPr lang="ru-RU" sz="1600" dirty="0" smtClean="0"/>
                        <a:t>Индикаторы</a:t>
                      </a:r>
                      <a:endParaRPr lang="ru-RU" sz="1600" dirty="0"/>
                    </a:p>
                  </a:txBody>
                  <a:tcPr/>
                </a:tc>
                <a:tc>
                  <a:txBody>
                    <a:bodyPr/>
                    <a:lstStyle/>
                    <a:p>
                      <a:r>
                        <a:rPr lang="ru-RU" sz="1600" dirty="0" smtClean="0"/>
                        <a:t>Вид мониторинга</a:t>
                      </a:r>
                      <a:endParaRPr lang="ru-RU" sz="1600" dirty="0"/>
                    </a:p>
                  </a:txBody>
                  <a:tcPr/>
                </a:tc>
                <a:tc>
                  <a:txBody>
                    <a:bodyPr/>
                    <a:lstStyle/>
                    <a:p>
                      <a:r>
                        <a:rPr lang="ru-RU" sz="1600" dirty="0" smtClean="0"/>
                        <a:t>Частота сбора информации</a:t>
                      </a:r>
                      <a:endParaRPr lang="ru-RU" sz="1600" dirty="0"/>
                    </a:p>
                  </a:txBody>
                  <a:tcPr/>
                </a:tc>
                <a:tc>
                  <a:txBody>
                    <a:bodyPr/>
                    <a:lstStyle/>
                    <a:p>
                      <a:r>
                        <a:rPr lang="ru-RU" sz="1600" dirty="0" smtClean="0"/>
                        <a:t>Ответственные за сбор </a:t>
                      </a:r>
                    </a:p>
                    <a:p>
                      <a:r>
                        <a:rPr lang="ru-RU" sz="1600" dirty="0" smtClean="0"/>
                        <a:t> информации</a:t>
                      </a:r>
                      <a:endParaRPr lang="ru-RU" sz="1600" dirty="0"/>
                    </a:p>
                  </a:txBody>
                  <a:tcPr/>
                </a:tc>
                <a:tc>
                  <a:txBody>
                    <a:bodyPr/>
                    <a:lstStyle/>
                    <a:p>
                      <a:r>
                        <a:rPr lang="ru-RU" sz="1600" dirty="0" smtClean="0"/>
                        <a:t>Потребители информации</a:t>
                      </a:r>
                      <a:endParaRPr lang="ru-RU" sz="1600" dirty="0"/>
                    </a:p>
                  </a:txBody>
                  <a:tcPr/>
                </a:tc>
              </a:tr>
              <a:tr h="395577">
                <a:tc gridSpan="6">
                  <a:txBody>
                    <a:bodyPr/>
                    <a:lstStyle/>
                    <a:p>
                      <a:pPr algn="ctr"/>
                      <a:r>
                        <a:rPr lang="ru-RU"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Критерий: </a:t>
                      </a:r>
                      <a:r>
                        <a:rPr lang="ru-RU"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обученность</a:t>
                      </a:r>
                      <a:endParaRPr lang="ru-RU"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dirty="0"/>
                    </a:p>
                  </a:txBody>
                  <a:tcPr/>
                </a:tc>
              </a:tr>
              <a:tr h="1463093">
                <a:tc>
                  <a:txBody>
                    <a:bodyPr/>
                    <a:lstStyle/>
                    <a:p>
                      <a:r>
                        <a:rPr lang="ru-RU" sz="1400" dirty="0" smtClean="0">
                          <a:latin typeface="Times New Roman" pitchFamily="18" charset="0"/>
                          <a:cs typeface="Times New Roman" pitchFamily="18" charset="0"/>
                        </a:rPr>
                        <a:t>1.Фактический уровень знаний по учебным предметам (математика, русский язык).</a:t>
                      </a:r>
                    </a:p>
                    <a:p>
                      <a:r>
                        <a:rPr lang="ru-RU" sz="1400" dirty="0" smtClean="0">
                          <a:latin typeface="Times New Roman" pitchFamily="18" charset="0"/>
                          <a:cs typeface="Times New Roman" pitchFamily="18" charset="0"/>
                        </a:rPr>
                        <a:t>2.Сформированность предметных умений.</a:t>
                      </a:r>
                    </a:p>
                    <a:p>
                      <a:r>
                        <a:rPr lang="ru-RU" sz="1400" dirty="0" smtClean="0">
                          <a:latin typeface="Times New Roman" pitchFamily="18" charset="0"/>
                          <a:cs typeface="Times New Roman" pitchFamily="18" charset="0"/>
                        </a:rPr>
                        <a:t>3.Сформированность </a:t>
                      </a:r>
                      <a:r>
                        <a:rPr lang="ru-RU" sz="1400" dirty="0" err="1" smtClean="0">
                          <a:latin typeface="Times New Roman" pitchFamily="18" charset="0"/>
                          <a:cs typeface="Times New Roman" pitchFamily="18" charset="0"/>
                        </a:rPr>
                        <a:t>общеучебных</a:t>
                      </a:r>
                      <a:r>
                        <a:rPr lang="ru-RU" sz="1400" dirty="0" smtClean="0">
                          <a:latin typeface="Times New Roman" pitchFamily="18" charset="0"/>
                          <a:cs typeface="Times New Roman" pitchFamily="18" charset="0"/>
                        </a:rPr>
                        <a:t> умений</a:t>
                      </a:r>
                    </a:p>
                    <a:p>
                      <a:endParaRPr lang="ru-RU" sz="1600"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Контрольно-измерительные материалы (</a:t>
                      </a:r>
                      <a:r>
                        <a:rPr lang="ru-RU" sz="1600" dirty="0" err="1" smtClean="0">
                          <a:latin typeface="Times New Roman" pitchFamily="18" charset="0"/>
                          <a:cs typeface="Times New Roman" pitchFamily="18" charset="0"/>
                        </a:rPr>
                        <a:t>КИМы</a:t>
                      </a:r>
                      <a:r>
                        <a:rPr lang="ru-RU" sz="1600" dirty="0" smtClean="0">
                          <a:latin typeface="Times New Roman" pitchFamily="18" charset="0"/>
                          <a:cs typeface="Times New Roman" pitchFamily="18" charset="0"/>
                        </a:rPr>
                        <a:t>) ГИА по русскому языку и математике</a:t>
                      </a:r>
                      <a:endParaRPr lang="ru-RU" sz="1600"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Проблемный, управленческий</a:t>
                      </a:r>
                      <a:endParaRPr lang="ru-RU" sz="1600"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2 раза в год: октябрь, февраль</a:t>
                      </a:r>
                      <a:endParaRPr lang="ru-RU" sz="1600"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Председатели МО, зам. директора по УВР</a:t>
                      </a:r>
                      <a:endParaRPr lang="ru-RU" sz="1600"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Учителя, родители, учащиеся, органы управления образованием</a:t>
                      </a:r>
                      <a:endParaRPr lang="ru-RU" sz="1600" dirty="0">
                        <a:latin typeface="Times New Roman" pitchFamily="18" charset="0"/>
                        <a:cs typeface="Times New Roman" pitchFamily="18" charset="0"/>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0" y="-2"/>
          <a:ext cx="9144000" cy="6858001"/>
        </p:xfrm>
        <a:graphic>
          <a:graphicData uri="http://schemas.openxmlformats.org/drawingml/2006/table">
            <a:tbl>
              <a:tblPr firstRow="1" bandRow="1">
                <a:tableStyleId>{5C22544A-7EE6-4342-B048-85BDC9FD1C3A}</a:tableStyleId>
              </a:tblPr>
              <a:tblGrid>
                <a:gridCol w="1524000"/>
                <a:gridCol w="1524000"/>
                <a:gridCol w="1524000"/>
                <a:gridCol w="1524000"/>
                <a:gridCol w="1524000"/>
                <a:gridCol w="1524000"/>
              </a:tblGrid>
              <a:tr h="929247">
                <a:tc>
                  <a:txBody>
                    <a:bodyPr/>
                    <a:lstStyle/>
                    <a:p>
                      <a:r>
                        <a:rPr lang="ru-RU" sz="1600" dirty="0" smtClean="0"/>
                        <a:t>Показатели</a:t>
                      </a:r>
                      <a:endParaRPr lang="ru-RU" sz="1600" dirty="0"/>
                    </a:p>
                  </a:txBody>
                  <a:tcPr/>
                </a:tc>
                <a:tc>
                  <a:txBody>
                    <a:bodyPr/>
                    <a:lstStyle/>
                    <a:p>
                      <a:r>
                        <a:rPr lang="ru-RU" sz="1600" dirty="0" smtClean="0"/>
                        <a:t>Индикаторы</a:t>
                      </a:r>
                      <a:endParaRPr lang="ru-RU" sz="1600" dirty="0"/>
                    </a:p>
                  </a:txBody>
                  <a:tcPr/>
                </a:tc>
                <a:tc>
                  <a:txBody>
                    <a:bodyPr/>
                    <a:lstStyle/>
                    <a:p>
                      <a:r>
                        <a:rPr lang="ru-RU" sz="1600" dirty="0" smtClean="0"/>
                        <a:t>Вид мониторинга</a:t>
                      </a:r>
                      <a:endParaRPr lang="ru-RU" sz="1600" dirty="0"/>
                    </a:p>
                  </a:txBody>
                  <a:tcPr/>
                </a:tc>
                <a:tc>
                  <a:txBody>
                    <a:bodyPr/>
                    <a:lstStyle/>
                    <a:p>
                      <a:r>
                        <a:rPr lang="ru-RU" sz="1600" dirty="0" smtClean="0"/>
                        <a:t>Частота сбора информации</a:t>
                      </a:r>
                      <a:endParaRPr lang="ru-RU" sz="1600" dirty="0"/>
                    </a:p>
                  </a:txBody>
                  <a:tcPr/>
                </a:tc>
                <a:tc>
                  <a:txBody>
                    <a:bodyPr/>
                    <a:lstStyle/>
                    <a:p>
                      <a:r>
                        <a:rPr lang="ru-RU" sz="1600" dirty="0" smtClean="0"/>
                        <a:t>Ответственные за сбор </a:t>
                      </a:r>
                    </a:p>
                    <a:p>
                      <a:r>
                        <a:rPr lang="ru-RU" sz="1600" dirty="0" smtClean="0"/>
                        <a:t> информации</a:t>
                      </a:r>
                      <a:endParaRPr lang="ru-RU" sz="1600" dirty="0"/>
                    </a:p>
                  </a:txBody>
                  <a:tcPr/>
                </a:tc>
                <a:tc>
                  <a:txBody>
                    <a:bodyPr/>
                    <a:lstStyle/>
                    <a:p>
                      <a:r>
                        <a:rPr lang="ru-RU" sz="1600" dirty="0" smtClean="0"/>
                        <a:t>Потребители информации</a:t>
                      </a:r>
                      <a:endParaRPr lang="ru-RU" sz="1600" dirty="0"/>
                    </a:p>
                  </a:txBody>
                  <a:tcPr/>
                </a:tc>
              </a:tr>
              <a:tr h="406210">
                <a:tc gridSpan="6">
                  <a:txBody>
                    <a:bodyPr/>
                    <a:lstStyle/>
                    <a:p>
                      <a:pPr algn="ctr"/>
                      <a:r>
                        <a:rPr lang="ru-RU" sz="1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Критерий: </a:t>
                      </a:r>
                      <a:r>
                        <a:rPr lang="ru-RU" sz="1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обучаемость</a:t>
                      </a:r>
                      <a:endParaRPr lang="ru-RU" sz="1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dirty="0"/>
                    </a:p>
                  </a:txBody>
                  <a:tcPr/>
                </a:tc>
              </a:tr>
              <a:tr h="5522544">
                <a:tc>
                  <a:txBody>
                    <a:bodyPr/>
                    <a:lstStyle/>
                    <a:p>
                      <a:r>
                        <a:rPr lang="ru-RU" sz="1600" dirty="0" smtClean="0">
                          <a:latin typeface="Times New Roman" pitchFamily="18" charset="0"/>
                          <a:cs typeface="Times New Roman" pitchFamily="18" charset="0"/>
                        </a:rPr>
                        <a:t>1.Темп и способность освоения учебного материала (скорость, глубина, отсутствие напряжения, утомления).</a:t>
                      </a:r>
                    </a:p>
                    <a:p>
                      <a:r>
                        <a:rPr lang="ru-RU" sz="1600" dirty="0" smtClean="0">
                          <a:latin typeface="Times New Roman" pitchFamily="18" charset="0"/>
                          <a:cs typeface="Times New Roman" pitchFamily="18" charset="0"/>
                        </a:rPr>
                        <a:t>2. Способность переключения на новые способы и приемы работы.</a:t>
                      </a:r>
                    </a:p>
                    <a:p>
                      <a:r>
                        <a:rPr lang="ru-RU" sz="1600" dirty="0" smtClean="0">
                          <a:latin typeface="Times New Roman" pitchFamily="18" charset="0"/>
                          <a:cs typeface="Times New Roman" pitchFamily="18" charset="0"/>
                        </a:rPr>
                        <a:t>3. Прочность усвоения учебного материала</a:t>
                      </a:r>
                      <a:endParaRPr lang="ru-RU" sz="1600" dirty="0">
                        <a:latin typeface="Times New Roman" pitchFamily="18" charset="0"/>
                        <a:cs typeface="Times New Roman" pitchFamily="18" charset="0"/>
                      </a:endParaRPr>
                    </a:p>
                  </a:txBody>
                  <a:tcPr/>
                </a:tc>
                <a:tc>
                  <a:txBody>
                    <a:bodyPr/>
                    <a:lstStyle/>
                    <a:p>
                      <a:r>
                        <a:rPr lang="ru-RU" sz="1400" dirty="0" smtClean="0">
                          <a:latin typeface="Times New Roman" pitchFamily="18" charset="0"/>
                          <a:cs typeface="Times New Roman" pitchFamily="18" charset="0"/>
                        </a:rPr>
                        <a:t>1. Методика "Заучивание 10 слов" А.Р. </a:t>
                      </a:r>
                      <a:r>
                        <a:rPr lang="ru-RU" sz="1400" dirty="0" err="1" smtClean="0">
                          <a:latin typeface="Times New Roman" pitchFamily="18" charset="0"/>
                          <a:cs typeface="Times New Roman" pitchFamily="18" charset="0"/>
                        </a:rPr>
                        <a:t>Лурия</a:t>
                      </a:r>
                      <a:r>
                        <a:rPr lang="ru-RU" sz="1400" dirty="0" smtClean="0">
                          <a:latin typeface="Times New Roman" pitchFamily="18" charset="0"/>
                          <a:cs typeface="Times New Roman" pitchFamily="18" charset="0"/>
                        </a:rPr>
                        <a:t> (оценка состояния памяти, утомляемости, устойчивости внимания).</a:t>
                      </a:r>
                    </a:p>
                    <a:p>
                      <a:r>
                        <a:rPr lang="ru-RU" sz="1400" dirty="0" smtClean="0">
                          <a:latin typeface="Times New Roman" pitchFamily="18" charset="0"/>
                          <a:cs typeface="Times New Roman" pitchFamily="18" charset="0"/>
                        </a:rPr>
                        <a:t> 2. Тест "Распределение и переключение внимания". </a:t>
                      </a:r>
                    </a:p>
                    <a:p>
                      <a:r>
                        <a:rPr lang="ru-RU" sz="1400" dirty="0" smtClean="0">
                          <a:latin typeface="Times New Roman" pitchFamily="18" charset="0"/>
                          <a:cs typeface="Times New Roman" pitchFamily="18" charset="0"/>
                        </a:rPr>
                        <a:t>3. Методика "Расстановка чисел" (оценка произвольного внимания).</a:t>
                      </a:r>
                    </a:p>
                    <a:p>
                      <a:r>
                        <a:rPr lang="ru-RU" sz="1400" dirty="0" smtClean="0">
                          <a:latin typeface="Times New Roman" pitchFamily="18" charset="0"/>
                          <a:cs typeface="Times New Roman" pitchFamily="18" charset="0"/>
                        </a:rPr>
                        <a:t>4. Методика "Оперативная память".</a:t>
                      </a:r>
                    </a:p>
                    <a:p>
                      <a:r>
                        <a:rPr lang="ru-RU" sz="1400" dirty="0" smtClean="0">
                          <a:latin typeface="Times New Roman" pitchFamily="18" charset="0"/>
                          <a:cs typeface="Times New Roman" pitchFamily="18" charset="0"/>
                        </a:rPr>
                        <a:t>5. Тест </a:t>
                      </a:r>
                      <a:r>
                        <a:rPr lang="ru-RU" sz="1400" dirty="0" err="1" smtClean="0">
                          <a:latin typeface="Times New Roman" pitchFamily="18" charset="0"/>
                          <a:cs typeface="Times New Roman" pitchFamily="18" charset="0"/>
                        </a:rPr>
                        <a:t>Липпмана</a:t>
                      </a:r>
                      <a:r>
                        <a:rPr lang="ru-RU" sz="1400" dirty="0" smtClean="0">
                          <a:latin typeface="Times New Roman" pitchFamily="18" charset="0"/>
                          <a:cs typeface="Times New Roman" pitchFamily="18" charset="0"/>
                        </a:rPr>
                        <a:t> "Логические закономерности"</a:t>
                      </a:r>
                      <a:endParaRPr lang="ru-RU" sz="1400"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Базовый</a:t>
                      </a:r>
                      <a:endParaRPr lang="ru-RU" sz="1600"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2 раза в год: октябрь, февраль</a:t>
                      </a:r>
                      <a:endParaRPr lang="ru-RU" sz="1600"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Психолог</a:t>
                      </a:r>
                      <a:endParaRPr lang="ru-RU" sz="1600"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Учителя, родители</a:t>
                      </a:r>
                      <a:endParaRPr lang="ru-RU" sz="1600" dirty="0">
                        <a:latin typeface="Times New Roman" pitchFamily="18" charset="0"/>
                        <a:cs typeface="Times New Roman" pitchFamily="18" charset="0"/>
                      </a:endParaRPr>
                    </a:p>
                  </a:txBody>
                  <a:tcPr/>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0" y="0"/>
          <a:ext cx="9144000" cy="6858001"/>
        </p:xfrm>
        <a:graphic>
          <a:graphicData uri="http://schemas.openxmlformats.org/drawingml/2006/table">
            <a:tbl>
              <a:tblPr firstRow="1" bandRow="1">
                <a:tableStyleId>{5C22544A-7EE6-4342-B048-85BDC9FD1C3A}</a:tableStyleId>
              </a:tblPr>
              <a:tblGrid>
                <a:gridCol w="1524000"/>
                <a:gridCol w="1524000"/>
                <a:gridCol w="1524000"/>
                <a:gridCol w="1524000"/>
                <a:gridCol w="1524000"/>
                <a:gridCol w="1524000"/>
              </a:tblGrid>
              <a:tr h="1089998">
                <a:tc>
                  <a:txBody>
                    <a:bodyPr/>
                    <a:lstStyle/>
                    <a:p>
                      <a:r>
                        <a:rPr lang="ru-RU" sz="1600" dirty="0" smtClean="0"/>
                        <a:t>Показатели</a:t>
                      </a:r>
                      <a:endParaRPr lang="ru-RU" sz="1600" dirty="0"/>
                    </a:p>
                  </a:txBody>
                  <a:tcPr/>
                </a:tc>
                <a:tc>
                  <a:txBody>
                    <a:bodyPr/>
                    <a:lstStyle/>
                    <a:p>
                      <a:r>
                        <a:rPr lang="ru-RU" sz="1600" dirty="0" smtClean="0"/>
                        <a:t>Индикаторы</a:t>
                      </a:r>
                      <a:endParaRPr lang="ru-RU" sz="1600" dirty="0"/>
                    </a:p>
                  </a:txBody>
                  <a:tcPr/>
                </a:tc>
                <a:tc>
                  <a:txBody>
                    <a:bodyPr/>
                    <a:lstStyle/>
                    <a:p>
                      <a:r>
                        <a:rPr lang="ru-RU" sz="1600" dirty="0" smtClean="0"/>
                        <a:t>Вид мониторинга</a:t>
                      </a:r>
                      <a:endParaRPr lang="ru-RU" sz="1600" dirty="0"/>
                    </a:p>
                  </a:txBody>
                  <a:tcPr/>
                </a:tc>
                <a:tc>
                  <a:txBody>
                    <a:bodyPr/>
                    <a:lstStyle/>
                    <a:p>
                      <a:r>
                        <a:rPr lang="ru-RU" sz="1600" dirty="0" smtClean="0"/>
                        <a:t>Частота сбора информации</a:t>
                      </a:r>
                      <a:endParaRPr lang="ru-RU" sz="1600" dirty="0"/>
                    </a:p>
                  </a:txBody>
                  <a:tcPr/>
                </a:tc>
                <a:tc>
                  <a:txBody>
                    <a:bodyPr/>
                    <a:lstStyle/>
                    <a:p>
                      <a:r>
                        <a:rPr lang="ru-RU" sz="1600" dirty="0" smtClean="0"/>
                        <a:t>Ответственные за сбор </a:t>
                      </a:r>
                    </a:p>
                    <a:p>
                      <a:r>
                        <a:rPr lang="ru-RU" sz="1600" dirty="0" smtClean="0"/>
                        <a:t> информации</a:t>
                      </a:r>
                      <a:endParaRPr lang="ru-RU" sz="1600" dirty="0"/>
                    </a:p>
                  </a:txBody>
                  <a:tcPr/>
                </a:tc>
                <a:tc>
                  <a:txBody>
                    <a:bodyPr/>
                    <a:lstStyle/>
                    <a:p>
                      <a:r>
                        <a:rPr lang="ru-RU" sz="1600" dirty="0" smtClean="0"/>
                        <a:t>Потребители информации</a:t>
                      </a:r>
                      <a:endParaRPr lang="ru-RU" sz="1600" dirty="0"/>
                    </a:p>
                  </a:txBody>
                  <a:tcPr/>
                </a:tc>
              </a:tr>
              <a:tr h="605555">
                <a:tc gridSpan="6">
                  <a:txBody>
                    <a:bodyPr/>
                    <a:lstStyle/>
                    <a:p>
                      <a:pPr algn="ctr"/>
                      <a:r>
                        <a:rPr lang="ru-RU" sz="2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Критерий: творческие успехи</a:t>
                      </a:r>
                      <a:endParaRPr lang="ru-RU" sz="2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dirty="0"/>
                    </a:p>
                  </a:txBody>
                  <a:tcPr/>
                </a:tc>
              </a:tr>
              <a:tr h="2189297">
                <a:tc>
                  <a:txBody>
                    <a:bodyPr/>
                    <a:lstStyle/>
                    <a:p>
                      <a:r>
                        <a:rPr lang="ru-RU" sz="1600" dirty="0" smtClean="0">
                          <a:latin typeface="Times New Roman" pitchFamily="18" charset="0"/>
                          <a:cs typeface="Times New Roman" pitchFamily="18" charset="0"/>
                        </a:rPr>
                        <a:t>Уровень развития творческих способностей</a:t>
                      </a:r>
                      <a:endParaRPr lang="ru-RU" sz="1600" dirty="0">
                        <a:latin typeface="Times New Roman" pitchFamily="18" charset="0"/>
                        <a:cs typeface="Times New Roman" pitchFamily="18" charset="0"/>
                      </a:endParaRPr>
                    </a:p>
                  </a:txBody>
                  <a:tcPr/>
                </a:tc>
                <a:tc>
                  <a:txBody>
                    <a:bodyPr/>
                    <a:lstStyle/>
                    <a:p>
                      <a:r>
                        <a:rPr lang="ru-RU" sz="1400" dirty="0" smtClean="0">
                          <a:latin typeface="Times New Roman" pitchFamily="18" charset="0"/>
                          <a:cs typeface="Times New Roman" pitchFamily="18" charset="0"/>
                        </a:rPr>
                        <a:t>Тесты П. </a:t>
                      </a:r>
                      <a:r>
                        <a:rPr lang="ru-RU" sz="1400" dirty="0" err="1" smtClean="0">
                          <a:latin typeface="Times New Roman" pitchFamily="18" charset="0"/>
                          <a:cs typeface="Times New Roman" pitchFamily="18" charset="0"/>
                        </a:rPr>
                        <a:t>Торренса</a:t>
                      </a:r>
                      <a:endParaRPr lang="ru-RU" sz="1400"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Базовый</a:t>
                      </a:r>
                      <a:endParaRPr lang="ru-RU" sz="1600"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2 раза в год: октябрь, март</a:t>
                      </a:r>
                      <a:endParaRPr lang="ru-RU" sz="1600"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Психолог</a:t>
                      </a:r>
                      <a:endParaRPr lang="ru-RU" sz="1600"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Учителя, родители</a:t>
                      </a:r>
                      <a:endParaRPr lang="ru-RU" sz="1600" dirty="0">
                        <a:latin typeface="Times New Roman" pitchFamily="18" charset="0"/>
                        <a:cs typeface="Times New Roman" pitchFamily="18" charset="0"/>
                      </a:endParaRPr>
                    </a:p>
                  </a:txBody>
                  <a:tcPr/>
                </a:tc>
              </a:tr>
              <a:tr h="2973151">
                <a:tc>
                  <a:txBody>
                    <a:bodyPr/>
                    <a:lstStyle/>
                    <a:p>
                      <a:r>
                        <a:rPr lang="ru-RU" sz="1600" dirty="0" smtClean="0">
                          <a:latin typeface="Times New Roman" pitchFamily="18" charset="0"/>
                          <a:cs typeface="Times New Roman" pitchFamily="18" charset="0"/>
                        </a:rPr>
                        <a:t>Результаты участия в олимпиадах, конкурсах</a:t>
                      </a:r>
                      <a:endParaRPr lang="ru-RU" sz="1600" dirty="0">
                        <a:latin typeface="Times New Roman" pitchFamily="18" charset="0"/>
                        <a:cs typeface="Times New Roman" pitchFamily="18" charset="0"/>
                      </a:endParaRPr>
                    </a:p>
                  </a:txBody>
                  <a:tcPr/>
                </a:tc>
                <a:tc>
                  <a:txBody>
                    <a:bodyPr/>
                    <a:lstStyle/>
                    <a:p>
                      <a:r>
                        <a:rPr lang="ru-RU" sz="1400" dirty="0" smtClean="0">
                          <a:latin typeface="Times New Roman" pitchFamily="18" charset="0"/>
                          <a:cs typeface="Times New Roman" pitchFamily="18" charset="0"/>
                        </a:rPr>
                        <a:t>Анализ статистических данных</a:t>
                      </a:r>
                      <a:endParaRPr lang="ru-RU" sz="1400"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Информационный, управленческий</a:t>
                      </a:r>
                      <a:endParaRPr lang="ru-RU" sz="1600"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По мере поступления данных</a:t>
                      </a:r>
                      <a:endParaRPr lang="ru-RU" sz="1600"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Зам. директора по</a:t>
                      </a:r>
                      <a:endParaRPr lang="ru-RU" sz="1600"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Учителя, родители, учащиеся, органы управления образованием</a:t>
                      </a:r>
                      <a:endParaRPr lang="ru-RU" sz="1600" dirty="0">
                        <a:latin typeface="Times New Roman" pitchFamily="18" charset="0"/>
                        <a:cs typeface="Times New Roman" pitchFamily="18" charset="0"/>
                      </a:endParaRPr>
                    </a:p>
                  </a:txBody>
                  <a:tcP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t="1000" r="79000" b="80000"/>
          </a:stretch>
        </a:blipFill>
        <a:effectLst/>
      </p:bgPr>
    </p:bg>
    <p:spTree>
      <p:nvGrpSpPr>
        <p:cNvPr id="1" name=""/>
        <p:cNvGrpSpPr/>
        <p:nvPr/>
      </p:nvGrpSpPr>
      <p:grpSpPr>
        <a:xfrm>
          <a:off x="0" y="0"/>
          <a:ext cx="0" cy="0"/>
          <a:chOff x="0" y="0"/>
          <a:chExt cx="0" cy="0"/>
        </a:xfrm>
      </p:grpSpPr>
      <p:sp>
        <p:nvSpPr>
          <p:cNvPr id="5" name="Прямоугольник 4"/>
          <p:cNvSpPr/>
          <p:nvPr/>
        </p:nvSpPr>
        <p:spPr>
          <a:xfrm>
            <a:off x="2699792" y="332656"/>
            <a:ext cx="6157135" cy="954107"/>
          </a:xfrm>
          <a:prstGeom prst="rect">
            <a:avLst/>
          </a:prstGeom>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ru-RU" sz="2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Мониторинг уровня обученности</a:t>
            </a:r>
          </a:p>
          <a:p>
            <a:pPr algn="ctr"/>
            <a:r>
              <a:rPr lang="ru-RU" sz="2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учащихся</a:t>
            </a:r>
            <a:endParaRPr lang="ru-RU" sz="28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6" name="Прямоугольник 5"/>
          <p:cNvSpPr/>
          <p:nvPr/>
        </p:nvSpPr>
        <p:spPr>
          <a:xfrm>
            <a:off x="323528" y="1484784"/>
            <a:ext cx="8568952" cy="830997"/>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600" dirty="0" smtClean="0"/>
              <a:t>Для оценки уровня обученности учащихся 9-х классов русскому языку и математике проводятся диагностические работы в формате ГИА.</a:t>
            </a:r>
          </a:p>
          <a:p>
            <a:r>
              <a:rPr lang="ru-RU" sz="1600" dirty="0" smtClean="0"/>
              <a:t>Результаты работ оформляются в виде таблицы  и/или графически.</a:t>
            </a:r>
            <a:endParaRPr lang="ru-RU" sz="1600" dirty="0"/>
          </a:p>
        </p:txBody>
      </p:sp>
      <p:sp>
        <p:nvSpPr>
          <p:cNvPr id="8" name="Прямоугольник 7"/>
          <p:cNvSpPr/>
          <p:nvPr/>
        </p:nvSpPr>
        <p:spPr>
          <a:xfrm>
            <a:off x="395536" y="2564904"/>
            <a:ext cx="8496944" cy="646331"/>
          </a:xfrm>
          <a:prstGeom prst="rect">
            <a:avLst/>
          </a:prstGeom>
        </p:spPr>
        <p:txBody>
          <a:bodyPr wrap="squar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Результаты диагностических работ по русскому языку и математике учащихся 9-х классов</a:t>
            </a:r>
            <a:endParaRPr lang="ru-RU"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graphicFrame>
        <p:nvGraphicFramePr>
          <p:cNvPr id="9" name="Таблица 8"/>
          <p:cNvGraphicFramePr>
            <a:graphicFrameLocks noGrp="1"/>
          </p:cNvGraphicFramePr>
          <p:nvPr/>
        </p:nvGraphicFramePr>
        <p:xfrm>
          <a:off x="107504" y="3284984"/>
          <a:ext cx="8712972" cy="3256004"/>
        </p:xfrm>
        <a:graphic>
          <a:graphicData uri="http://schemas.openxmlformats.org/drawingml/2006/table">
            <a:tbl>
              <a:tblPr firstRow="1" bandRow="1">
                <a:tableStyleId>{5C22544A-7EE6-4342-B048-85BDC9FD1C3A}</a:tableStyleId>
              </a:tblPr>
              <a:tblGrid>
                <a:gridCol w="1742594"/>
                <a:gridCol w="871297"/>
                <a:gridCol w="871297"/>
                <a:gridCol w="435649"/>
                <a:gridCol w="435649"/>
                <a:gridCol w="435649"/>
                <a:gridCol w="435649"/>
                <a:gridCol w="1742594"/>
                <a:gridCol w="1742594"/>
              </a:tblGrid>
              <a:tr h="372041">
                <a:tc rowSpan="2">
                  <a:txBody>
                    <a:bodyPr/>
                    <a:lstStyle/>
                    <a:p>
                      <a:r>
                        <a:rPr lang="ru-RU" sz="1400" dirty="0" smtClean="0"/>
                        <a:t>Дата</a:t>
                      </a:r>
                      <a:endParaRPr lang="ru-RU" sz="1400" dirty="0"/>
                    </a:p>
                  </a:txBody>
                  <a:tcPr/>
                </a:tc>
                <a:tc gridSpan="2">
                  <a:txBody>
                    <a:bodyPr/>
                    <a:lstStyle/>
                    <a:p>
                      <a:r>
                        <a:rPr lang="ru-RU" sz="1400" dirty="0" smtClean="0"/>
                        <a:t>Кол-во учащихся</a:t>
                      </a:r>
                      <a:endParaRPr lang="ru-RU" sz="1400" dirty="0"/>
                    </a:p>
                  </a:txBody>
                  <a:tcPr/>
                </a:tc>
                <a:tc hMerge="1">
                  <a:txBody>
                    <a:bodyPr/>
                    <a:lstStyle/>
                    <a:p>
                      <a:endParaRPr lang="ru-RU"/>
                    </a:p>
                  </a:txBody>
                  <a:tcPr/>
                </a:tc>
                <a:tc gridSpan="4">
                  <a:txBody>
                    <a:bodyPr/>
                    <a:lstStyle/>
                    <a:p>
                      <a:r>
                        <a:rPr lang="ru-RU" sz="1400" dirty="0" smtClean="0"/>
                        <a:t>Кол-во учащихся (доля), получивших отметку</a:t>
                      </a:r>
                      <a:endParaRPr lang="ru-RU" sz="1400" dirty="0"/>
                    </a:p>
                  </a:txBody>
                  <a:tcPr/>
                </a:tc>
                <a:tc hMerge="1">
                  <a:txBody>
                    <a:bodyPr/>
                    <a:lstStyle/>
                    <a:p>
                      <a:endParaRPr lang="ru-RU"/>
                    </a:p>
                  </a:txBody>
                  <a:tcPr/>
                </a:tc>
                <a:tc hMerge="1">
                  <a:txBody>
                    <a:bodyPr/>
                    <a:lstStyle/>
                    <a:p>
                      <a:endParaRPr lang="ru-RU"/>
                    </a:p>
                  </a:txBody>
                  <a:tcPr/>
                </a:tc>
                <a:tc hMerge="1">
                  <a:txBody>
                    <a:bodyPr/>
                    <a:lstStyle/>
                    <a:p>
                      <a:endParaRPr lang="ru-RU"/>
                    </a:p>
                  </a:txBody>
                  <a:tcPr/>
                </a:tc>
                <a:tc rowSpan="2">
                  <a:txBody>
                    <a:bodyPr/>
                    <a:lstStyle/>
                    <a:p>
                      <a:r>
                        <a:rPr lang="ru-RU" sz="1400" dirty="0" smtClean="0"/>
                        <a:t>Уровень обученности (%</a:t>
                      </a:r>
                      <a:endParaRPr lang="ru-RU" sz="1400" dirty="0"/>
                    </a:p>
                  </a:txBody>
                  <a:tcPr/>
                </a:tc>
                <a:tc rowSpan="2">
                  <a:txBody>
                    <a:bodyPr/>
                    <a:lstStyle/>
                    <a:p>
                      <a:r>
                        <a:rPr lang="ru-RU" sz="1400" dirty="0" smtClean="0"/>
                        <a:t>Качество обученности (%)</a:t>
                      </a:r>
                      <a:endParaRPr lang="ru-RU" sz="1400" dirty="0"/>
                    </a:p>
                  </a:txBody>
                  <a:tcPr/>
                </a:tc>
              </a:tr>
              <a:tr h="372041">
                <a:tc vMerge="1">
                  <a:txBody>
                    <a:bodyPr/>
                    <a:lstStyle/>
                    <a:p>
                      <a:endParaRPr lang="ru-RU" dirty="0"/>
                    </a:p>
                  </a:txBody>
                  <a:tcPr/>
                </a:tc>
                <a:tc>
                  <a:txBody>
                    <a:bodyPr/>
                    <a:lstStyle/>
                    <a:p>
                      <a:r>
                        <a:rPr lang="ru-RU" sz="1000" dirty="0" smtClean="0"/>
                        <a:t>всего</a:t>
                      </a:r>
                      <a:endParaRPr lang="ru-RU" sz="1000" dirty="0"/>
                    </a:p>
                  </a:txBody>
                  <a:tcPr/>
                </a:tc>
                <a:tc>
                  <a:txBody>
                    <a:bodyPr/>
                    <a:lstStyle/>
                    <a:p>
                      <a:r>
                        <a:rPr lang="ru-RU" sz="1000" dirty="0" smtClean="0"/>
                        <a:t>Выполнивших работу</a:t>
                      </a:r>
                      <a:endParaRPr lang="ru-RU" sz="1000" dirty="0"/>
                    </a:p>
                  </a:txBody>
                  <a:tcPr/>
                </a:tc>
                <a:tc>
                  <a:txBody>
                    <a:bodyPr/>
                    <a:lstStyle/>
                    <a:p>
                      <a:r>
                        <a:rPr lang="ru-RU" dirty="0" smtClean="0"/>
                        <a:t>2</a:t>
                      </a:r>
                      <a:endParaRPr lang="ru-RU" dirty="0"/>
                    </a:p>
                  </a:txBody>
                  <a:tcPr/>
                </a:tc>
                <a:tc>
                  <a:txBody>
                    <a:bodyPr/>
                    <a:lstStyle/>
                    <a:p>
                      <a:r>
                        <a:rPr lang="ru-RU" dirty="0" smtClean="0"/>
                        <a:t>3</a:t>
                      </a:r>
                      <a:endParaRPr lang="ru-RU" dirty="0"/>
                    </a:p>
                  </a:txBody>
                  <a:tcPr/>
                </a:tc>
                <a:tc>
                  <a:txBody>
                    <a:bodyPr/>
                    <a:lstStyle/>
                    <a:p>
                      <a:r>
                        <a:rPr lang="ru-RU" dirty="0" smtClean="0"/>
                        <a:t>4</a:t>
                      </a:r>
                      <a:endParaRPr lang="ru-RU" dirty="0"/>
                    </a:p>
                  </a:txBody>
                  <a:tcPr/>
                </a:tc>
                <a:tc>
                  <a:txBody>
                    <a:bodyPr/>
                    <a:lstStyle/>
                    <a:p>
                      <a:r>
                        <a:rPr lang="ru-RU" dirty="0" smtClean="0"/>
                        <a:t>5</a:t>
                      </a:r>
                      <a:endParaRPr lang="ru-RU" dirty="0"/>
                    </a:p>
                  </a:txBody>
                  <a:tcPr/>
                </a:tc>
                <a:tc vMerge="1">
                  <a:txBody>
                    <a:bodyPr/>
                    <a:lstStyle/>
                    <a:p>
                      <a:endParaRPr lang="ru-RU" dirty="0"/>
                    </a:p>
                  </a:txBody>
                  <a:tcPr/>
                </a:tc>
                <a:tc vMerge="1">
                  <a:txBody>
                    <a:bodyPr/>
                    <a:lstStyle/>
                    <a:p>
                      <a:endParaRPr lang="ru-RU" dirty="0"/>
                    </a:p>
                  </a:txBody>
                  <a:tcPr/>
                </a:tc>
              </a:tr>
              <a:tr h="372041">
                <a:tc gridSpan="9">
                  <a:txBody>
                    <a:bodyPr/>
                    <a:lstStyle/>
                    <a:p>
                      <a:pPr algn="ctr"/>
                      <a:r>
                        <a:rPr lang="ru-RU"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Учебный предмет: русский язык</a:t>
                      </a:r>
                      <a:endParaRPr lang="ru-RU"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r>
              <a:tr h="372041">
                <a:tc>
                  <a:txBody>
                    <a:bodyPr/>
                    <a:lstStyle/>
                    <a:p>
                      <a:r>
                        <a:rPr lang="ru-RU" dirty="0" smtClean="0"/>
                        <a:t>Октябрь 2011</a:t>
                      </a:r>
                      <a:endParaRPr lang="ru-RU" dirty="0"/>
                    </a:p>
                  </a:txBody>
                  <a:tcPr/>
                </a:tc>
                <a:tc>
                  <a:txBody>
                    <a:bodyPr/>
                    <a:lstStyle/>
                    <a:p>
                      <a:r>
                        <a:rPr lang="ru-RU" dirty="0" smtClean="0"/>
                        <a:t>50</a:t>
                      </a:r>
                      <a:endParaRPr lang="ru-RU" dirty="0"/>
                    </a:p>
                  </a:txBody>
                  <a:tcPr/>
                </a:tc>
                <a:tc>
                  <a:txBody>
                    <a:bodyPr/>
                    <a:lstStyle/>
                    <a:p>
                      <a:r>
                        <a:rPr lang="ru-RU" dirty="0" smtClean="0"/>
                        <a:t>48</a:t>
                      </a:r>
                      <a:endParaRPr lang="ru-RU" dirty="0"/>
                    </a:p>
                  </a:txBody>
                  <a:tcPr/>
                </a:tc>
                <a:tc>
                  <a:txBody>
                    <a:bodyPr/>
                    <a:lstStyle/>
                    <a:p>
                      <a:r>
                        <a:rPr lang="ru-RU" dirty="0" smtClean="0"/>
                        <a:t>0</a:t>
                      </a:r>
                      <a:endParaRPr lang="ru-RU" dirty="0"/>
                    </a:p>
                  </a:txBody>
                  <a:tcPr/>
                </a:tc>
                <a:tc>
                  <a:txBody>
                    <a:bodyPr/>
                    <a:lstStyle/>
                    <a:p>
                      <a:r>
                        <a:rPr lang="ru-RU" dirty="0" smtClean="0"/>
                        <a:t>8</a:t>
                      </a:r>
                      <a:endParaRPr lang="ru-RU" dirty="0"/>
                    </a:p>
                  </a:txBody>
                  <a:tcPr/>
                </a:tc>
                <a:tc>
                  <a:txBody>
                    <a:bodyPr/>
                    <a:lstStyle/>
                    <a:p>
                      <a:r>
                        <a:rPr lang="ru-RU" dirty="0" smtClean="0"/>
                        <a:t>20</a:t>
                      </a:r>
                      <a:endParaRPr lang="ru-RU" dirty="0"/>
                    </a:p>
                  </a:txBody>
                  <a:tcPr/>
                </a:tc>
                <a:tc>
                  <a:txBody>
                    <a:bodyPr/>
                    <a:lstStyle/>
                    <a:p>
                      <a:r>
                        <a:rPr lang="ru-RU" dirty="0" smtClean="0"/>
                        <a:t>20</a:t>
                      </a:r>
                      <a:endParaRPr lang="ru-RU" dirty="0"/>
                    </a:p>
                  </a:txBody>
                  <a:tcPr/>
                </a:tc>
                <a:tc>
                  <a:txBody>
                    <a:bodyPr/>
                    <a:lstStyle/>
                    <a:p>
                      <a:r>
                        <a:rPr lang="ru-RU" dirty="0" smtClean="0"/>
                        <a:t>100%</a:t>
                      </a:r>
                      <a:endParaRPr lang="ru-RU" dirty="0"/>
                    </a:p>
                  </a:txBody>
                  <a:tcPr/>
                </a:tc>
                <a:tc>
                  <a:txBody>
                    <a:bodyPr/>
                    <a:lstStyle/>
                    <a:p>
                      <a:r>
                        <a:rPr lang="ru-RU" dirty="0" smtClean="0"/>
                        <a:t>83%</a:t>
                      </a:r>
                      <a:endParaRPr lang="ru-RU" dirty="0"/>
                    </a:p>
                  </a:txBody>
                  <a:tcPr/>
                </a:tc>
              </a:tr>
              <a:tr h="372041">
                <a:tc>
                  <a:txBody>
                    <a:bodyPr/>
                    <a:lstStyle/>
                    <a:p>
                      <a:r>
                        <a:rPr lang="ru-RU" dirty="0" smtClean="0"/>
                        <a:t>Февраль</a:t>
                      </a:r>
                      <a:r>
                        <a:rPr lang="ru-RU" baseline="0" dirty="0" smtClean="0"/>
                        <a:t> 2011</a:t>
                      </a:r>
                      <a:endParaRPr lang="ru-RU" dirty="0"/>
                    </a:p>
                  </a:txBody>
                  <a:tcPr/>
                </a:tc>
                <a:tc>
                  <a:txBody>
                    <a:bodyPr/>
                    <a:lstStyle/>
                    <a:p>
                      <a:r>
                        <a:rPr lang="ru-RU" dirty="0" smtClean="0"/>
                        <a:t>50</a:t>
                      </a:r>
                      <a:endParaRPr lang="ru-RU" dirty="0"/>
                    </a:p>
                  </a:txBody>
                  <a:tcPr/>
                </a:tc>
                <a:tc>
                  <a:txBody>
                    <a:bodyPr/>
                    <a:lstStyle/>
                    <a:p>
                      <a:r>
                        <a:rPr lang="ru-RU" dirty="0" smtClean="0"/>
                        <a:t>50</a:t>
                      </a:r>
                      <a:endParaRPr lang="ru-RU" dirty="0"/>
                    </a:p>
                  </a:txBody>
                  <a:tcPr/>
                </a:tc>
                <a:tc>
                  <a:txBody>
                    <a:bodyPr/>
                    <a:lstStyle/>
                    <a:p>
                      <a:r>
                        <a:rPr lang="ru-RU" dirty="0" smtClean="0"/>
                        <a:t>0</a:t>
                      </a:r>
                      <a:endParaRPr lang="ru-RU" dirty="0"/>
                    </a:p>
                  </a:txBody>
                  <a:tcPr/>
                </a:tc>
                <a:tc>
                  <a:txBody>
                    <a:bodyPr/>
                    <a:lstStyle/>
                    <a:p>
                      <a:r>
                        <a:rPr lang="ru-RU" dirty="0" smtClean="0"/>
                        <a:t>10</a:t>
                      </a:r>
                      <a:endParaRPr lang="ru-RU" dirty="0"/>
                    </a:p>
                  </a:txBody>
                  <a:tcPr/>
                </a:tc>
                <a:tc>
                  <a:txBody>
                    <a:bodyPr/>
                    <a:lstStyle/>
                    <a:p>
                      <a:r>
                        <a:rPr lang="ru-RU" dirty="0" smtClean="0"/>
                        <a:t>20</a:t>
                      </a:r>
                      <a:endParaRPr lang="ru-RU" dirty="0"/>
                    </a:p>
                  </a:txBody>
                  <a:tcPr/>
                </a:tc>
                <a:tc>
                  <a:txBody>
                    <a:bodyPr/>
                    <a:lstStyle/>
                    <a:p>
                      <a:r>
                        <a:rPr lang="ru-RU" dirty="0" smtClean="0"/>
                        <a:t>20</a:t>
                      </a:r>
                      <a:endParaRPr lang="ru-RU" dirty="0"/>
                    </a:p>
                  </a:txBody>
                  <a:tcPr/>
                </a:tc>
                <a:tc>
                  <a:txBody>
                    <a:bodyPr/>
                    <a:lstStyle/>
                    <a:p>
                      <a:r>
                        <a:rPr lang="ru-RU" dirty="0" smtClean="0"/>
                        <a:t>100%</a:t>
                      </a:r>
                      <a:endParaRPr lang="ru-RU" dirty="0"/>
                    </a:p>
                  </a:txBody>
                  <a:tcPr/>
                </a:tc>
                <a:tc>
                  <a:txBody>
                    <a:bodyPr/>
                    <a:lstStyle/>
                    <a:p>
                      <a:r>
                        <a:rPr lang="ru-RU" dirty="0" smtClean="0"/>
                        <a:t>80%</a:t>
                      </a:r>
                      <a:endParaRPr lang="ru-RU" dirty="0"/>
                    </a:p>
                  </a:txBody>
                  <a:tcPr/>
                </a:tc>
              </a:tr>
              <a:tr h="372041">
                <a:tc gridSpan="9">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Учебный предмет: математика</a:t>
                      </a:r>
                    </a:p>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a:p>
                  </a:txBody>
                  <a:tcPr/>
                </a:tc>
                <a:tc hMerge="1">
                  <a:txBody>
                    <a:bodyPr/>
                    <a:lstStyle/>
                    <a:p>
                      <a:endParaRPr lang="ru-RU"/>
                    </a:p>
                  </a:txBody>
                  <a:tcPr/>
                </a:tc>
                <a:tc hMerge="1">
                  <a:txBody>
                    <a:bodyPr/>
                    <a:lstStyle/>
                    <a:p>
                      <a:endParaRPr lang="ru-RU" dirty="0"/>
                    </a:p>
                  </a:txBody>
                  <a:tcPr/>
                </a:tc>
                <a:tc hMerge="1">
                  <a:txBody>
                    <a:bodyPr/>
                    <a:lstStyle/>
                    <a:p>
                      <a:endParaRPr lang="ru-RU"/>
                    </a:p>
                  </a:txBody>
                  <a:tcPr/>
                </a:tc>
                <a:tc hMerge="1">
                  <a:txBody>
                    <a:bodyPr/>
                    <a:lstStyle/>
                    <a:p>
                      <a:endParaRPr lang="ru-RU" dirty="0"/>
                    </a:p>
                  </a:txBody>
                  <a:tcPr/>
                </a:tc>
              </a:tr>
              <a:tr h="372041">
                <a:tc>
                  <a:txBody>
                    <a:bodyPr/>
                    <a:lstStyle/>
                    <a:p>
                      <a:r>
                        <a:rPr lang="ru-RU" dirty="0" smtClean="0"/>
                        <a:t>Ноябрь 2011</a:t>
                      </a:r>
                      <a:endParaRPr lang="ru-RU" dirty="0"/>
                    </a:p>
                  </a:txBody>
                  <a:tcPr/>
                </a:tc>
                <a:tc>
                  <a:txBody>
                    <a:bodyPr/>
                    <a:lstStyle/>
                    <a:p>
                      <a:r>
                        <a:rPr lang="ru-RU" dirty="0" smtClean="0"/>
                        <a:t>50</a:t>
                      </a:r>
                      <a:endParaRPr lang="ru-RU" dirty="0"/>
                    </a:p>
                  </a:txBody>
                  <a:tcPr/>
                </a:tc>
                <a:tc>
                  <a:txBody>
                    <a:bodyPr/>
                    <a:lstStyle/>
                    <a:p>
                      <a:r>
                        <a:rPr lang="ru-RU" dirty="0" smtClean="0"/>
                        <a:t>48</a:t>
                      </a:r>
                      <a:endParaRPr lang="ru-RU" dirty="0"/>
                    </a:p>
                  </a:txBody>
                  <a:tcPr/>
                </a:tc>
                <a:tc>
                  <a:txBody>
                    <a:bodyPr/>
                    <a:lstStyle/>
                    <a:p>
                      <a:r>
                        <a:rPr lang="ru-RU" dirty="0" smtClean="0"/>
                        <a:t>0</a:t>
                      </a:r>
                      <a:endParaRPr lang="ru-RU" dirty="0"/>
                    </a:p>
                  </a:txBody>
                  <a:tcPr/>
                </a:tc>
                <a:tc>
                  <a:txBody>
                    <a:bodyPr/>
                    <a:lstStyle/>
                    <a:p>
                      <a:r>
                        <a:rPr lang="ru-RU" dirty="0" smtClean="0"/>
                        <a:t>15</a:t>
                      </a:r>
                      <a:endParaRPr lang="ru-RU" dirty="0"/>
                    </a:p>
                  </a:txBody>
                  <a:tcPr/>
                </a:tc>
                <a:tc>
                  <a:txBody>
                    <a:bodyPr/>
                    <a:lstStyle/>
                    <a:p>
                      <a:r>
                        <a:rPr lang="ru-RU" dirty="0" smtClean="0"/>
                        <a:t>15</a:t>
                      </a:r>
                      <a:endParaRPr lang="ru-RU" dirty="0"/>
                    </a:p>
                  </a:txBody>
                  <a:tcPr/>
                </a:tc>
                <a:tc>
                  <a:txBody>
                    <a:bodyPr/>
                    <a:lstStyle/>
                    <a:p>
                      <a:r>
                        <a:rPr lang="ru-RU" dirty="0" smtClean="0"/>
                        <a:t>18</a:t>
                      </a:r>
                      <a:endParaRPr lang="ru-RU" dirty="0"/>
                    </a:p>
                  </a:txBody>
                  <a:tcPr/>
                </a:tc>
                <a:tc>
                  <a:txBody>
                    <a:bodyPr/>
                    <a:lstStyle/>
                    <a:p>
                      <a:r>
                        <a:rPr lang="ru-RU" dirty="0" smtClean="0"/>
                        <a:t>100%</a:t>
                      </a:r>
                      <a:endParaRPr lang="ru-RU" dirty="0"/>
                    </a:p>
                  </a:txBody>
                  <a:tcPr/>
                </a:tc>
                <a:tc>
                  <a:txBody>
                    <a:bodyPr/>
                    <a:lstStyle/>
                    <a:p>
                      <a:r>
                        <a:rPr lang="ru-RU" dirty="0" smtClean="0"/>
                        <a:t>64%</a:t>
                      </a:r>
                      <a:endParaRPr lang="ru-RU" dirty="0"/>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amond(in)">
                                      <p:cBhvr>
                                        <p:cTn id="2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nvGraphicFramePr>
        <p:xfrm>
          <a:off x="467546" y="116633"/>
          <a:ext cx="8280920" cy="6264695"/>
        </p:xfrm>
        <a:graphic>
          <a:graphicData uri="http://schemas.openxmlformats.org/drawingml/2006/table">
            <a:tbl>
              <a:tblPr/>
              <a:tblGrid>
                <a:gridCol w="885660"/>
                <a:gridCol w="885660"/>
                <a:gridCol w="885660"/>
                <a:gridCol w="1195640"/>
                <a:gridCol w="885660"/>
                <a:gridCol w="885660"/>
                <a:gridCol w="885660"/>
                <a:gridCol w="885660"/>
                <a:gridCol w="885660"/>
              </a:tblGrid>
              <a:tr h="316610">
                <a:tc gridSpan="9">
                  <a:txBody>
                    <a:bodyPr/>
                    <a:lstStyle/>
                    <a:p>
                      <a:pPr algn="ctr" fontAlgn="ctr"/>
                      <a:r>
                        <a:rPr lang="ru-RU" sz="1000" b="1" i="0" u="none" strike="noStrike" dirty="0">
                          <a:solidFill>
                            <a:srgbClr val="000000"/>
                          </a:solidFill>
                          <a:latin typeface="Arial"/>
                        </a:rPr>
                        <a:t>СПРАВКА</a:t>
                      </a:r>
                    </a:p>
                  </a:txBody>
                  <a:tcPr marL="0" marR="0" marT="0" marB="0" anchor="ctr">
                    <a:lnL>
                      <a:noFill/>
                    </a:lnL>
                    <a:lnR>
                      <a:noFill/>
                    </a:lnR>
                    <a:lnT>
                      <a:noFill/>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212939">
                <a:tc gridSpan="9">
                  <a:txBody>
                    <a:bodyPr/>
                    <a:lstStyle/>
                    <a:p>
                      <a:pPr algn="ctr" fontAlgn="ctr"/>
                      <a:r>
                        <a:rPr lang="ru-RU" sz="1000" b="1" i="0" u="none" strike="noStrike">
                          <a:solidFill>
                            <a:srgbClr val="000000"/>
                          </a:solidFill>
                          <a:latin typeface="Arial"/>
                        </a:rPr>
                        <a:t>по итогам административных контрольных работ</a:t>
                      </a:r>
                    </a:p>
                  </a:txBody>
                  <a:tcPr marL="0" marR="0" marT="0" marB="0" anchor="ctr">
                    <a:lnL>
                      <a:noFill/>
                    </a:lnL>
                    <a:lnR>
                      <a:noFill/>
                    </a:lnR>
                    <a:lnT>
                      <a:noFill/>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212939">
                <a:tc>
                  <a:txBody>
                    <a:bodyPr/>
                    <a:lstStyle/>
                    <a:p>
                      <a:pPr algn="r" fontAlgn="ctr"/>
                      <a:r>
                        <a:rPr lang="ru-RU" sz="1000" b="1" i="0" u="none" strike="noStrike">
                          <a:solidFill>
                            <a:srgbClr val="000000"/>
                          </a:solidFill>
                          <a:latin typeface="Arial"/>
                        </a:rPr>
                        <a:t>по </a:t>
                      </a:r>
                    </a:p>
                  </a:txBody>
                  <a:tcPr marL="0" marR="0" marT="0" marB="0" anchor="ctr">
                    <a:lnL>
                      <a:noFill/>
                    </a:lnL>
                    <a:lnR>
                      <a:noFill/>
                    </a:lnR>
                    <a:lnT>
                      <a:noFill/>
                    </a:lnT>
                    <a:lnB>
                      <a:noFill/>
                    </a:lnB>
                  </a:tcPr>
                </a:tc>
                <a:tc gridSpan="8">
                  <a:txBody>
                    <a:bodyPr/>
                    <a:lstStyle/>
                    <a:p>
                      <a:pPr algn="ctr" fontAlgn="ctr"/>
                      <a:r>
                        <a:rPr lang="ru-RU" sz="1000" b="0" i="0" u="none" strike="noStrike">
                          <a:solidFill>
                            <a:srgbClr val="000000"/>
                          </a:solidFill>
                          <a:latin typeface="Arial"/>
                        </a:rPr>
                        <a:t>английскому языку (пробный ГИА  18.03.2011)</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212939">
                <a:tc>
                  <a:txBody>
                    <a:bodyPr/>
                    <a:lstStyle/>
                    <a:p>
                      <a:pPr algn="l" fontAlgn="ctr"/>
                      <a:endParaRPr lang="ru-RU" sz="1000" b="0" i="0" u="none" strike="noStrike">
                        <a:solidFill>
                          <a:srgbClr val="000000"/>
                        </a:solidFill>
                        <a:latin typeface="Arial"/>
                      </a:endParaRPr>
                    </a:p>
                  </a:txBody>
                  <a:tcPr marL="0" marR="0" marT="0" marB="0" anchor="ctr">
                    <a:lnL>
                      <a:noFill/>
                    </a:lnL>
                    <a:lnR>
                      <a:noFill/>
                    </a:lnR>
                    <a:lnT>
                      <a:noFill/>
                    </a:lnT>
                    <a:lnB>
                      <a:noFill/>
                    </a:lnB>
                  </a:tcPr>
                </a:tc>
                <a:tc gridSpan="8">
                  <a:txBody>
                    <a:bodyPr/>
                    <a:lstStyle/>
                    <a:p>
                      <a:pPr algn="ctr" fontAlgn="ctr"/>
                      <a:r>
                        <a:rPr lang="ru-RU" sz="1000" b="1" i="0" u="none" strike="noStrike">
                          <a:solidFill>
                            <a:srgbClr val="000000"/>
                          </a:solidFill>
                          <a:latin typeface="Arial"/>
                        </a:rPr>
                        <a:t>предмет</a:t>
                      </a: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425879">
                <a:tc>
                  <a:txBody>
                    <a:bodyPr/>
                    <a:lstStyle/>
                    <a:p>
                      <a:pPr algn="l" fontAlgn="ctr"/>
                      <a:r>
                        <a:rPr lang="ru-RU" sz="1000" b="1" i="0" u="none" strike="noStrike">
                          <a:solidFill>
                            <a:srgbClr val="000000"/>
                          </a:solidFill>
                          <a:latin typeface="Arial"/>
                        </a:rPr>
                        <a:t>Класс</a:t>
                      </a:r>
                    </a:p>
                  </a:txBody>
                  <a:tcPr marL="0" marR="0" marT="0" marB="0" anchor="ctr">
                    <a:lnL>
                      <a:noFill/>
                    </a:lnL>
                    <a:lnR>
                      <a:noFill/>
                    </a:lnR>
                    <a:lnT>
                      <a:noFill/>
                    </a:lnT>
                    <a:lnB>
                      <a:noFill/>
                    </a:lnB>
                  </a:tcPr>
                </a:tc>
                <a:tc>
                  <a:txBody>
                    <a:bodyPr/>
                    <a:lstStyle/>
                    <a:p>
                      <a:pPr algn="l" fontAlgn="ctr"/>
                      <a:r>
                        <a:rPr lang="ru-RU" sz="1000" b="0" i="0" u="none" strike="noStrike">
                          <a:solidFill>
                            <a:srgbClr val="000000"/>
                          </a:solidFill>
                          <a:latin typeface="Arial"/>
                        </a:rPr>
                        <a:t>9а</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r>
                        <a:rPr lang="ru-RU" sz="1000" b="1" i="0" u="none" strike="noStrike">
                          <a:solidFill>
                            <a:srgbClr val="000000"/>
                          </a:solidFill>
                          <a:latin typeface="Arial"/>
                        </a:rPr>
                        <a:t>Дата</a:t>
                      </a:r>
                    </a:p>
                  </a:txBody>
                  <a:tcPr marL="0" marR="0" marT="0" marB="0" anchor="ctr">
                    <a:lnL>
                      <a:noFill/>
                    </a:lnL>
                    <a:lnR>
                      <a:noFill/>
                    </a:lnR>
                    <a:lnT>
                      <a:noFill/>
                    </a:lnT>
                    <a:lnB>
                      <a:noFill/>
                    </a:lnB>
                  </a:tcPr>
                </a:tc>
                <a:tc>
                  <a:txBody>
                    <a:bodyPr/>
                    <a:lstStyle/>
                    <a:p>
                      <a:pPr algn="r" fontAlgn="ctr"/>
                      <a:r>
                        <a:rPr lang="ru-RU" sz="1000" b="0" i="0" u="none" strike="noStrike">
                          <a:solidFill>
                            <a:srgbClr val="000000"/>
                          </a:solidFill>
                          <a:latin typeface="Arial"/>
                        </a:rPr>
                        <a:t>18.03.2011</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r>
                        <a:rPr lang="ru-RU" sz="1000" b="1" i="0" u="none" strike="noStrike">
                          <a:solidFill>
                            <a:srgbClr val="000000"/>
                          </a:solidFill>
                          <a:latin typeface="Arial"/>
                        </a:rPr>
                        <a:t>№ урока</a:t>
                      </a:r>
                    </a:p>
                  </a:txBody>
                  <a:tcPr marL="0" marR="0" marT="0" marB="0" anchor="ctr">
                    <a:lnL>
                      <a:noFill/>
                    </a:lnL>
                    <a:lnR>
                      <a:noFill/>
                    </a:lnR>
                    <a:lnT>
                      <a:noFill/>
                    </a:lnT>
                    <a:lnB>
                      <a:noFill/>
                    </a:lnB>
                  </a:tcPr>
                </a:tc>
                <a:tc>
                  <a:txBody>
                    <a:bodyPr/>
                    <a:lstStyle/>
                    <a:p>
                      <a:pPr algn="l" fontAlgn="ctr"/>
                      <a:r>
                        <a:rPr lang="ru-RU" sz="1000" b="0" i="0" u="none" strike="noStrike">
                          <a:solidFill>
                            <a:srgbClr val="000000"/>
                          </a:solidFill>
                          <a:latin typeface="Arial"/>
                        </a:rPr>
                        <a:t>2,3,4</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r>
                        <a:rPr lang="ru-RU" sz="1000" b="1" i="0" u="none" strike="noStrike">
                          <a:solidFill>
                            <a:srgbClr val="000000"/>
                          </a:solidFill>
                          <a:latin typeface="Arial"/>
                        </a:rPr>
                        <a:t>Учитель</a:t>
                      </a:r>
                    </a:p>
                  </a:txBody>
                  <a:tcPr marL="0" marR="0" marT="0" marB="0" anchor="ctr">
                    <a:lnL>
                      <a:noFill/>
                    </a:lnL>
                    <a:lnR>
                      <a:noFill/>
                    </a:lnR>
                    <a:lnT>
                      <a:noFill/>
                    </a:lnT>
                    <a:lnB>
                      <a:noFill/>
                    </a:lnB>
                  </a:tcPr>
                </a:tc>
                <a:tc gridSpan="2">
                  <a:txBody>
                    <a:bodyPr/>
                    <a:lstStyle/>
                    <a:p>
                      <a:pPr algn="ctr" fontAlgn="ctr"/>
                      <a:r>
                        <a:rPr lang="ru-RU" sz="1000" b="0" i="0" u="none" strike="noStrike">
                          <a:solidFill>
                            <a:srgbClr val="000000"/>
                          </a:solidFill>
                          <a:latin typeface="Arial"/>
                        </a:rPr>
                        <a:t>Мелихова Е.В., Сажаев В.И</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ru-RU"/>
                    </a:p>
                  </a:txBody>
                  <a:tcPr/>
                </a:tc>
              </a:tr>
              <a:tr h="212939">
                <a:tc>
                  <a:txBody>
                    <a:bodyPr/>
                    <a:lstStyle/>
                    <a:p>
                      <a:pPr algn="l" fontAlgn="ctr"/>
                      <a:endParaRPr lang="ru-RU" sz="1000" b="1" i="0" u="none" strike="noStrike">
                        <a:solidFill>
                          <a:srgbClr val="000000"/>
                        </a:solidFill>
                        <a:latin typeface="Arial"/>
                      </a:endParaRPr>
                    </a:p>
                  </a:txBody>
                  <a:tcPr marL="0" marR="0" marT="0" marB="0" anchor="ctr">
                    <a:lnL>
                      <a:noFill/>
                    </a:lnL>
                    <a:lnR>
                      <a:noFill/>
                    </a:lnR>
                    <a:lnT>
                      <a:noFill/>
                    </a:lnT>
                    <a:lnB>
                      <a:noFill/>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ctr"/>
                      <a:endParaRPr lang="ru-RU" sz="1000" b="1" i="0" u="none" strike="noStrike">
                        <a:solidFill>
                          <a:srgbClr val="000000"/>
                        </a:solidFill>
                        <a:latin typeface="Arial"/>
                      </a:endParaRPr>
                    </a:p>
                  </a:txBody>
                  <a:tcPr marL="0" marR="0" marT="0" marB="0" anchor="ctr">
                    <a:lnL>
                      <a:noFill/>
                    </a:lnL>
                    <a:lnR>
                      <a:noFill/>
                    </a:lnR>
                    <a:lnT>
                      <a:noFill/>
                    </a:lnT>
                    <a:lnB>
                      <a:noFill/>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ctr"/>
                      <a:endParaRPr lang="ru-RU" sz="1000" b="1" i="0" u="none" strike="noStrike">
                        <a:solidFill>
                          <a:srgbClr val="000000"/>
                        </a:solidFill>
                        <a:latin typeface="Arial"/>
                      </a:endParaRPr>
                    </a:p>
                  </a:txBody>
                  <a:tcPr marL="0" marR="0" marT="0" marB="0" anchor="ctr">
                    <a:lnL>
                      <a:noFill/>
                    </a:lnL>
                    <a:lnR>
                      <a:noFill/>
                    </a:lnR>
                    <a:lnT>
                      <a:noFill/>
                    </a:lnT>
                    <a:lnB>
                      <a:noFill/>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ctr"/>
                      <a:endParaRPr lang="ru-RU" sz="1000" b="1" i="0" u="none" strike="noStrike">
                        <a:solidFill>
                          <a:srgbClr val="000000"/>
                        </a:solidFill>
                        <a:latin typeface="Arial"/>
                      </a:endParaRPr>
                    </a:p>
                  </a:txBody>
                  <a:tcPr marL="0" marR="0" marT="0" marB="0" anchor="ctr">
                    <a:lnL>
                      <a:noFill/>
                    </a:lnL>
                    <a:lnR>
                      <a:noFill/>
                    </a:lnR>
                    <a:lnT>
                      <a:noFill/>
                    </a:lnT>
                    <a:lnB>
                      <a:noFill/>
                    </a:lnB>
                  </a:tcPr>
                </a:tc>
                <a:tc>
                  <a:txBody>
                    <a:bodyPr/>
                    <a:lstStyle/>
                    <a:p>
                      <a:pPr algn="ctr" fontAlgn="ctr"/>
                      <a:endParaRPr lang="ru-RU" sz="1000" b="0" i="0" u="none" strike="noStrike">
                        <a:solidFill>
                          <a:srgbClr val="000000"/>
                        </a:solidFill>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ru-RU" sz="1000" b="0" i="0" u="none" strike="noStrike">
                        <a:solidFill>
                          <a:srgbClr val="000000"/>
                        </a:solidFill>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r>
              <a:tr h="425879">
                <a:tc>
                  <a:txBody>
                    <a:bodyPr/>
                    <a:lstStyle/>
                    <a:p>
                      <a:pPr algn="l" fontAlgn="ctr"/>
                      <a:r>
                        <a:rPr lang="ru-RU" sz="1000" b="1" i="0" u="none" strike="noStrike">
                          <a:solidFill>
                            <a:srgbClr val="000000"/>
                          </a:solidFill>
                          <a:latin typeface="Arial"/>
                        </a:rPr>
                        <a:t>Класс</a:t>
                      </a:r>
                    </a:p>
                  </a:txBody>
                  <a:tcPr marL="0" marR="0" marT="0" marB="0" anchor="ctr">
                    <a:lnL>
                      <a:noFill/>
                    </a:lnL>
                    <a:lnR>
                      <a:noFill/>
                    </a:lnR>
                    <a:lnT>
                      <a:noFill/>
                    </a:lnT>
                    <a:lnB>
                      <a:noFill/>
                    </a:lnB>
                  </a:tcPr>
                </a:tc>
                <a:tc>
                  <a:txBody>
                    <a:bodyPr/>
                    <a:lstStyle/>
                    <a:p>
                      <a:pPr algn="l" fontAlgn="ctr"/>
                      <a:r>
                        <a:rPr lang="ru-RU" sz="1000" b="0" i="0" u="none" strike="noStrike">
                          <a:solidFill>
                            <a:srgbClr val="000000"/>
                          </a:solidFill>
                          <a:latin typeface="Arial"/>
                        </a:rPr>
                        <a:t>9б</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r>
                        <a:rPr lang="ru-RU" sz="1000" b="1" i="0" u="none" strike="noStrike">
                          <a:solidFill>
                            <a:srgbClr val="000000"/>
                          </a:solidFill>
                          <a:latin typeface="Arial"/>
                        </a:rPr>
                        <a:t>Дата</a:t>
                      </a:r>
                    </a:p>
                  </a:txBody>
                  <a:tcPr marL="0" marR="0" marT="0" marB="0" anchor="ctr">
                    <a:lnL>
                      <a:noFill/>
                    </a:lnL>
                    <a:lnR>
                      <a:noFill/>
                    </a:lnR>
                    <a:lnT>
                      <a:noFill/>
                    </a:lnT>
                    <a:lnB>
                      <a:noFill/>
                    </a:lnB>
                  </a:tcPr>
                </a:tc>
                <a:tc>
                  <a:txBody>
                    <a:bodyPr/>
                    <a:lstStyle/>
                    <a:p>
                      <a:pPr algn="r" fontAlgn="ctr"/>
                      <a:r>
                        <a:rPr lang="ru-RU" sz="1000" b="0" i="0" u="none" strike="noStrike">
                          <a:solidFill>
                            <a:srgbClr val="000000"/>
                          </a:solidFill>
                          <a:latin typeface="Arial"/>
                        </a:rPr>
                        <a:t>18.03.2011</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r>
                        <a:rPr lang="ru-RU" sz="1000" b="1" i="0" u="none" strike="noStrike">
                          <a:solidFill>
                            <a:srgbClr val="000000"/>
                          </a:solidFill>
                          <a:latin typeface="Arial"/>
                        </a:rPr>
                        <a:t>№ урока</a:t>
                      </a:r>
                    </a:p>
                  </a:txBody>
                  <a:tcPr marL="0" marR="0" marT="0" marB="0" anchor="ctr">
                    <a:lnL>
                      <a:noFill/>
                    </a:lnL>
                    <a:lnR>
                      <a:noFill/>
                    </a:lnR>
                    <a:lnT>
                      <a:noFill/>
                    </a:lnT>
                    <a:lnB>
                      <a:noFill/>
                    </a:lnB>
                  </a:tcPr>
                </a:tc>
                <a:tc>
                  <a:txBody>
                    <a:bodyPr/>
                    <a:lstStyle/>
                    <a:p>
                      <a:pPr algn="r" fontAlgn="ctr"/>
                      <a:r>
                        <a:rPr lang="ru-RU" sz="1000" b="0" i="0" u="none" strike="noStrike">
                          <a:solidFill>
                            <a:srgbClr val="000000"/>
                          </a:solidFill>
                          <a:latin typeface="Arial"/>
                        </a:rPr>
                        <a:t>2,34</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r>
                        <a:rPr lang="ru-RU" sz="1000" b="1" i="0" u="none" strike="noStrike">
                          <a:solidFill>
                            <a:srgbClr val="000000"/>
                          </a:solidFill>
                          <a:latin typeface="Arial"/>
                        </a:rPr>
                        <a:t>Учитель</a:t>
                      </a:r>
                    </a:p>
                  </a:txBody>
                  <a:tcPr marL="0" marR="0" marT="0" marB="0" anchor="ctr">
                    <a:lnL>
                      <a:noFill/>
                    </a:lnL>
                    <a:lnR>
                      <a:noFill/>
                    </a:lnR>
                    <a:lnT>
                      <a:noFill/>
                    </a:lnT>
                    <a:lnB>
                      <a:noFill/>
                    </a:lnB>
                  </a:tcPr>
                </a:tc>
                <a:tc gridSpan="2">
                  <a:txBody>
                    <a:bodyPr/>
                    <a:lstStyle/>
                    <a:p>
                      <a:pPr algn="ctr" fontAlgn="ctr"/>
                      <a:r>
                        <a:rPr lang="ru-RU" sz="1000" b="0" i="0" u="none" strike="noStrike">
                          <a:solidFill>
                            <a:srgbClr val="000000"/>
                          </a:solidFill>
                          <a:latin typeface="Arial"/>
                        </a:rPr>
                        <a:t>Мелихова Е.В. , Павлова С.Г.</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ru-RU"/>
                    </a:p>
                  </a:txBody>
                  <a:tcPr/>
                </a:tc>
              </a:tr>
              <a:tr h="212939">
                <a:tc>
                  <a:txBody>
                    <a:bodyPr/>
                    <a:lstStyle/>
                    <a:p>
                      <a:pPr algn="l" fontAlgn="ctr"/>
                      <a:endParaRPr lang="ru-RU" sz="1000" b="0" i="0" u="none" strike="noStrike">
                        <a:solidFill>
                          <a:srgbClr val="000000"/>
                        </a:solidFill>
                        <a:latin typeface="Arial"/>
                      </a:endParaRPr>
                    </a:p>
                  </a:txBody>
                  <a:tcPr marL="0" marR="0" marT="0" marB="0" anchor="ctr">
                    <a:lnL>
                      <a:noFill/>
                    </a:lnL>
                    <a:lnR>
                      <a:noFill/>
                    </a:lnR>
                    <a:lnT>
                      <a:noFill/>
                    </a:lnT>
                    <a:lnB>
                      <a:noFill/>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a:noFill/>
                    </a:lnT>
                    <a:lnB>
                      <a:noFill/>
                    </a:lnB>
                  </a:tcPr>
                </a:tc>
                <a:tc>
                  <a:txBody>
                    <a:bodyPr/>
                    <a:lstStyle/>
                    <a:p>
                      <a:pPr algn="l" fontAlgn="ctr"/>
                      <a:endParaRPr lang="ru-RU" sz="1000" b="0" i="0" u="none" strike="noStrike" dirty="0">
                        <a:solidFill>
                          <a:srgbClr val="000000"/>
                        </a:solidFill>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a:noFill/>
                    </a:lnT>
                    <a:lnB>
                      <a:noFill/>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a:noFill/>
                    </a:lnT>
                    <a:lnB>
                      <a:noFill/>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r>
              <a:tr h="212939">
                <a:tc>
                  <a:txBody>
                    <a:bodyPr/>
                    <a:lstStyle/>
                    <a:p>
                      <a:pPr algn="l" fontAlgn="ctr"/>
                      <a:r>
                        <a:rPr lang="ru-RU" sz="1000" b="1" i="0" u="none" strike="noStrike">
                          <a:solidFill>
                            <a:srgbClr val="000000"/>
                          </a:solidFill>
                          <a:latin typeface="Arial"/>
                        </a:rPr>
                        <a:t>Класс</a:t>
                      </a:r>
                    </a:p>
                  </a:txBody>
                  <a:tcPr marL="0" marR="0" marT="0" marB="0" anchor="ctr">
                    <a:lnL>
                      <a:noFill/>
                    </a:lnL>
                    <a:lnR>
                      <a:noFill/>
                    </a:lnR>
                    <a:lnT>
                      <a:noFill/>
                    </a:lnT>
                    <a:lnB>
                      <a:noFill/>
                    </a:lnB>
                  </a:tcPr>
                </a:tc>
                <a:tc>
                  <a:txBody>
                    <a:bodyPr/>
                    <a:lstStyle/>
                    <a:p>
                      <a:pPr algn="l" fontAlgn="ctr"/>
                      <a:r>
                        <a:rPr lang="ru-RU" sz="1000" b="0" i="0" u="none" strike="noStrike">
                          <a:solidFill>
                            <a:srgbClr val="000000"/>
                          </a:solidFill>
                          <a:latin typeface="Arial"/>
                        </a:rPr>
                        <a:t> </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r>
                        <a:rPr lang="ru-RU" sz="1000" b="1" i="0" u="none" strike="noStrike">
                          <a:solidFill>
                            <a:srgbClr val="000000"/>
                          </a:solidFill>
                          <a:latin typeface="Arial"/>
                        </a:rPr>
                        <a:t>Дата</a:t>
                      </a:r>
                    </a:p>
                  </a:txBody>
                  <a:tcPr marL="0" marR="0" marT="0" marB="0" anchor="ctr">
                    <a:lnL>
                      <a:noFill/>
                    </a:lnL>
                    <a:lnR>
                      <a:noFill/>
                    </a:lnR>
                    <a:lnT>
                      <a:noFill/>
                    </a:lnT>
                    <a:lnB>
                      <a:noFill/>
                    </a:lnB>
                  </a:tcPr>
                </a:tc>
                <a:tc>
                  <a:txBody>
                    <a:bodyPr/>
                    <a:lstStyle/>
                    <a:p>
                      <a:pPr algn="l" fontAlgn="ctr"/>
                      <a:r>
                        <a:rPr lang="ru-RU" sz="1000" b="0" i="0" u="none" strike="noStrike">
                          <a:solidFill>
                            <a:srgbClr val="000000"/>
                          </a:solidFill>
                          <a:latin typeface="Arial"/>
                        </a:rPr>
                        <a:t> </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r>
                        <a:rPr lang="ru-RU" sz="1000" b="1" i="0" u="none" strike="noStrike">
                          <a:solidFill>
                            <a:srgbClr val="000000"/>
                          </a:solidFill>
                          <a:latin typeface="Arial"/>
                        </a:rPr>
                        <a:t>№ урока</a:t>
                      </a:r>
                    </a:p>
                  </a:txBody>
                  <a:tcPr marL="0" marR="0" marT="0" marB="0" anchor="ctr">
                    <a:lnL>
                      <a:noFill/>
                    </a:lnL>
                    <a:lnR>
                      <a:noFill/>
                    </a:lnR>
                    <a:lnT>
                      <a:noFill/>
                    </a:lnT>
                    <a:lnB>
                      <a:noFill/>
                    </a:lnB>
                  </a:tcPr>
                </a:tc>
                <a:tc>
                  <a:txBody>
                    <a:bodyPr/>
                    <a:lstStyle/>
                    <a:p>
                      <a:pPr algn="l" fontAlgn="ctr"/>
                      <a:r>
                        <a:rPr lang="ru-RU" sz="1000" b="0" i="0" u="none" strike="noStrike">
                          <a:solidFill>
                            <a:srgbClr val="000000"/>
                          </a:solidFill>
                          <a:latin typeface="Arial"/>
                        </a:rPr>
                        <a:t> </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r>
                        <a:rPr lang="ru-RU" sz="1000" b="1" i="0" u="none" strike="noStrike">
                          <a:solidFill>
                            <a:srgbClr val="000000"/>
                          </a:solidFill>
                          <a:latin typeface="Arial"/>
                        </a:rPr>
                        <a:t>Учитель</a:t>
                      </a:r>
                    </a:p>
                  </a:txBody>
                  <a:tcPr marL="0" marR="0" marT="0" marB="0" anchor="ctr">
                    <a:lnL>
                      <a:noFill/>
                    </a:lnL>
                    <a:lnR>
                      <a:noFill/>
                    </a:lnR>
                    <a:lnT>
                      <a:noFill/>
                    </a:lnT>
                    <a:lnB>
                      <a:noFill/>
                    </a:lnB>
                  </a:tcPr>
                </a:tc>
                <a:tc gridSpan="2">
                  <a:txBody>
                    <a:bodyPr/>
                    <a:lstStyle/>
                    <a:p>
                      <a:pPr algn="ctr" fontAlgn="ctr"/>
                      <a:r>
                        <a:rPr lang="ru-RU" sz="1000" b="0" i="0" u="none" strike="noStrike">
                          <a:solidFill>
                            <a:srgbClr val="000000"/>
                          </a:solidFill>
                          <a:latin typeface="Arial"/>
                        </a:rPr>
                        <a:t> </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ru-RU"/>
                    </a:p>
                  </a:txBody>
                  <a:tcPr/>
                </a:tc>
              </a:tr>
              <a:tr h="212939">
                <a:tc>
                  <a:txBody>
                    <a:bodyPr/>
                    <a:lstStyle/>
                    <a:p>
                      <a:pPr algn="l" fontAlgn="ctr"/>
                      <a:endParaRPr lang="ru-RU" sz="1000" b="0" i="0" u="none" strike="noStrike">
                        <a:solidFill>
                          <a:srgbClr val="000000"/>
                        </a:solidFill>
                        <a:latin typeface="Arial"/>
                      </a:endParaRPr>
                    </a:p>
                  </a:txBody>
                  <a:tcPr marL="0" marR="0" marT="0" marB="0" anchor="ctr">
                    <a:lnL>
                      <a:noFill/>
                    </a:lnL>
                    <a:lnR>
                      <a:noFill/>
                    </a:lnR>
                    <a:lnT>
                      <a:noFill/>
                    </a:lnT>
                    <a:lnB>
                      <a:noFill/>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a:noFill/>
                    </a:lnT>
                    <a:lnB>
                      <a:noFill/>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a:noFill/>
                    </a:lnT>
                    <a:lnB>
                      <a:noFill/>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a:noFill/>
                    </a:lnT>
                    <a:lnB>
                      <a:noFill/>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r>
              <a:tr h="227134">
                <a:tc>
                  <a:txBody>
                    <a:bodyPr/>
                    <a:lstStyle/>
                    <a:p>
                      <a:pPr algn="l" fontAlgn="ctr"/>
                      <a:r>
                        <a:rPr lang="ru-RU" sz="1000" b="1" i="0" u="none" strike="noStrike">
                          <a:solidFill>
                            <a:srgbClr val="000000"/>
                          </a:solidFill>
                          <a:latin typeface="Arial"/>
                        </a:rPr>
                        <a:t>Цель:</a:t>
                      </a:r>
                    </a:p>
                  </a:txBody>
                  <a:tcPr marL="0" marR="0" marT="0" marB="0" anchor="ctr">
                    <a:lnL>
                      <a:noFill/>
                    </a:lnL>
                    <a:lnR>
                      <a:noFill/>
                    </a:lnR>
                    <a:lnT>
                      <a:noFill/>
                    </a:lnT>
                    <a:lnB>
                      <a:noFill/>
                    </a:lnB>
                  </a:tcPr>
                </a:tc>
                <a:tc gridSpan="8">
                  <a:txBody>
                    <a:bodyPr/>
                    <a:lstStyle/>
                    <a:p>
                      <a:pPr algn="ctr" fontAlgn="ctr"/>
                      <a:r>
                        <a:rPr lang="ru-RU" sz="1000" b="0" i="0" u="none" strike="noStrike">
                          <a:solidFill>
                            <a:srgbClr val="000000"/>
                          </a:solidFill>
                          <a:latin typeface="Arial"/>
                        </a:rPr>
                        <a:t>пробный ГИА </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295962">
                <a:tc gridSpan="9">
                  <a:txBody>
                    <a:bodyPr/>
                    <a:lstStyle/>
                    <a:p>
                      <a:pPr algn="ctr" fontAlgn="ctr"/>
                      <a:r>
                        <a:rPr lang="ru-RU" sz="1000" b="1" i="0" u="none" strike="noStrike" dirty="0">
                          <a:solidFill>
                            <a:srgbClr val="000000"/>
                          </a:solidFill>
                          <a:latin typeface="Arial"/>
                        </a:rPr>
                        <a:t>ВХОДЕ ПРОВЕРКИ УСТАНОВЛЕНО:</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212939">
                <a:tc rowSpan="2">
                  <a:txBody>
                    <a:bodyPr/>
                    <a:lstStyle/>
                    <a:p>
                      <a:pPr algn="ctr" fontAlgn="ctr"/>
                      <a:r>
                        <a:rPr lang="ru-RU" sz="1000" b="1" i="0" u="none" strike="noStrike">
                          <a:solidFill>
                            <a:srgbClr val="000000"/>
                          </a:solidFill>
                          <a:latin typeface="Arial"/>
                        </a:rPr>
                        <a:t>Класс</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ru-RU" sz="1000" b="1" i="0" u="none" strike="noStrike">
                          <a:solidFill>
                            <a:srgbClr val="000000"/>
                          </a:solidFill>
                          <a:latin typeface="Arial"/>
                        </a:rPr>
                        <a:t>По списку</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ru-RU" sz="1000" b="1" i="0" u="none" strike="noStrike">
                          <a:solidFill>
                            <a:srgbClr val="000000"/>
                          </a:solidFill>
                          <a:latin typeface="Arial"/>
                        </a:rPr>
                        <a:t>Писали работу</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ctr" fontAlgn="ctr"/>
                      <a:r>
                        <a:rPr lang="ru-RU" sz="1000" b="1" i="0" u="none" strike="noStrike">
                          <a:solidFill>
                            <a:srgbClr val="000000"/>
                          </a:solidFill>
                          <a:latin typeface="Arial"/>
                        </a:rPr>
                        <a:t>Число учащихся, получивших отметку:</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a:txBody>
                    <a:bodyPr/>
                    <a:lstStyle/>
                    <a:p>
                      <a:pPr algn="l" fontAlgn="ctr"/>
                      <a:r>
                        <a:rPr lang="ru-RU" sz="1000" b="0" i="0" u="none" strike="noStrike">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2939">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1000" b="1" i="0" u="none" strike="noStrike">
                          <a:solidFill>
                            <a:srgbClr val="000000"/>
                          </a:solidFill>
                          <a:latin typeface="Arial"/>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1" i="0" u="none" strike="noStrike">
                          <a:solidFill>
                            <a:srgbClr val="000000"/>
                          </a:solidFill>
                          <a:latin typeface="Arial"/>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1" i="0" u="none" strike="noStrike">
                          <a:solidFill>
                            <a:srgbClr val="000000"/>
                          </a:solidFill>
                          <a:latin typeface="Arial"/>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1" i="0" u="none" strike="noStrike">
                          <a:solidFill>
                            <a:srgbClr val="000000"/>
                          </a:solidFill>
                          <a:latin typeface="Arial"/>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1" i="0" u="none" strike="noStrike">
                          <a:solidFill>
                            <a:srgbClr val="000000"/>
                          </a:solidFill>
                          <a:latin typeface="Arial"/>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1" i="0" u="none" strike="noStrike">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7134">
                <a:tc rowSpan="2">
                  <a:txBody>
                    <a:bodyPr/>
                    <a:lstStyle/>
                    <a:p>
                      <a:pPr algn="ctr" fontAlgn="ctr"/>
                      <a:r>
                        <a:rPr lang="ru-RU" sz="1000" b="0" i="0" u="none" strike="noStrike">
                          <a:solidFill>
                            <a:srgbClr val="000000"/>
                          </a:solidFill>
                          <a:latin typeface="Arial"/>
                        </a:rPr>
                        <a:t>9а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ru-RU" sz="1000" b="0" i="0" u="none" strike="noStrike">
                          <a:solidFill>
                            <a:srgbClr val="000000"/>
                          </a:solidFill>
                          <a:latin typeface="Arial"/>
                        </a:rPr>
                        <a:t>16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ru-RU" sz="1000" b="0" i="0" u="none" strike="noStrike">
                          <a:solidFill>
                            <a:srgbClr val="000000"/>
                          </a:solidFill>
                          <a:latin typeface="Arial"/>
                        </a:rPr>
                        <a:t>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1" i="0" u="none" strike="noStrike">
                          <a:solidFill>
                            <a:srgbClr val="000000"/>
                          </a:solidFill>
                          <a:latin typeface="Arial"/>
                        </a:rPr>
                        <a:t>чел.</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7134">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1000" b="0" i="0" u="none" strike="noStrike">
                          <a:solidFill>
                            <a:srgbClr val="000000"/>
                          </a:solidFill>
                          <a:latin typeface="Arial"/>
                        </a:rPr>
                        <a:t>43%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21%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1" i="0" u="none" strike="noStrike">
                          <a:solidFill>
                            <a:srgbClr val="000000"/>
                          </a:solidFill>
                          <a:latin typeface="Arial"/>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7134">
                <a:tc rowSpan="2">
                  <a:txBody>
                    <a:bodyPr/>
                    <a:lstStyle/>
                    <a:p>
                      <a:pPr algn="ctr" fontAlgn="ctr"/>
                      <a:r>
                        <a:rPr lang="ru-RU" sz="1000" b="0" i="0" u="none" strike="noStrike">
                          <a:solidFill>
                            <a:srgbClr val="000000"/>
                          </a:solidFill>
                          <a:latin typeface="Arial"/>
                        </a:rPr>
                        <a:t>9б</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ru-RU" sz="1000" b="0" i="0" u="none" strike="noStrike">
                          <a:solidFill>
                            <a:srgbClr val="000000"/>
                          </a:solidFill>
                          <a:latin typeface="Arial"/>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ru-RU" sz="1000" b="0" i="0" u="none" strike="noStrike">
                          <a:solidFill>
                            <a:srgbClr val="000000"/>
                          </a:solidFill>
                          <a:latin typeface="Arial"/>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1" i="0" u="none" strike="noStrike">
                          <a:solidFill>
                            <a:srgbClr val="000000"/>
                          </a:solidFill>
                          <a:latin typeface="Arial"/>
                        </a:rPr>
                        <a:t>чел.</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7134">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1000" b="0" i="0" u="none" strike="noStrike">
                          <a:solidFill>
                            <a:srgbClr val="000000"/>
                          </a:solidFill>
                          <a:latin typeface="Arial"/>
                        </a:rPr>
                        <a:t>45%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1" i="0" u="none" strike="noStrike">
                          <a:solidFill>
                            <a:srgbClr val="000000"/>
                          </a:solidFill>
                          <a:latin typeface="Arial"/>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7134">
                <a:tc rowSpan="2">
                  <a:txBody>
                    <a:bodyPr/>
                    <a:lstStyle/>
                    <a:p>
                      <a:pPr algn="ctr" fontAlgn="ctr"/>
                      <a:r>
                        <a:rPr lang="ru-RU" sz="1000" b="0" i="0" u="none" strike="noStrike">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ru-RU" sz="1000" b="0" i="0" u="none" strike="noStrike">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ru-RU" sz="1000" b="0" i="0" u="none" strike="noStrike">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1" i="0" u="none" strike="noStrike">
                          <a:solidFill>
                            <a:srgbClr val="000000"/>
                          </a:solidFill>
                          <a:latin typeface="Arial"/>
                        </a:rPr>
                        <a:t>чел.</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7134">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1000" b="0" i="0" u="none" strike="noStrike">
                          <a:solidFill>
                            <a:srgbClr val="000000"/>
                          </a:solidFill>
                          <a:latin typeface="Arial"/>
                        </a:rPr>
                        <a:t>#ДЕЛ/0!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#ДЕЛ/0!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#ДЕЛ/0!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#ДЕЛ/0!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#ДЕЛ/0!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1" i="0" u="none" strike="noStrike">
                          <a:solidFill>
                            <a:srgbClr val="000000"/>
                          </a:solidFill>
                          <a:latin typeface="Arial"/>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7134">
                <a:tc rowSpan="2">
                  <a:txBody>
                    <a:bodyPr/>
                    <a:lstStyle/>
                    <a:p>
                      <a:pPr algn="ctr" fontAlgn="ctr"/>
                      <a:r>
                        <a:rPr lang="ru-RU" sz="1000" b="1" i="0" u="none" strike="noStrike">
                          <a:solidFill>
                            <a:srgbClr val="000000"/>
                          </a:solidFill>
                          <a:latin typeface="Arial"/>
                        </a:rPr>
                        <a:t>ИТОГО:</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ru-RU" sz="1000" b="1" i="0" u="none" strike="noStrike">
                          <a:solidFill>
                            <a:srgbClr val="000000"/>
                          </a:solidFill>
                          <a:latin typeface="Arial"/>
                        </a:rPr>
                        <a:t>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ru-RU" sz="1000" b="1" i="0" u="none" strike="noStrike">
                          <a:solidFill>
                            <a:srgbClr val="000000"/>
                          </a:solidFill>
                          <a:latin typeface="Arial"/>
                        </a:rPr>
                        <a:t>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1" i="0" u="none" strike="noStrike">
                          <a:solidFill>
                            <a:srgbClr val="000000"/>
                          </a:solidFill>
                          <a:latin typeface="Arial"/>
                        </a:rPr>
                        <a:t>чел.</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7134">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1000" b="0" i="0" u="none" strike="noStrike">
                          <a:solidFill>
                            <a:srgbClr val="000000"/>
                          </a:solidFill>
                          <a:latin typeface="Arial"/>
                        </a:rPr>
                        <a:t>44%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32%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a:solidFill>
                            <a:srgbClr val="000000"/>
                          </a:solidFill>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1" i="0" u="none" strike="noStrike">
                          <a:solidFill>
                            <a:srgbClr val="000000"/>
                          </a:solidFill>
                          <a:latin typeface="Arial"/>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7134">
                <a:tc gridSpan="9">
                  <a:txBody>
                    <a:bodyPr/>
                    <a:lstStyle/>
                    <a:p>
                      <a:pPr algn="l" fontAlgn="ctr"/>
                      <a:r>
                        <a:rPr lang="ru-RU" sz="1000" b="1" i="0" u="none" strike="noStrike">
                          <a:solidFill>
                            <a:srgbClr val="000000"/>
                          </a:solidFill>
                          <a:latin typeface="Arial"/>
                        </a:rPr>
                        <a:t>Фамилии учащихся, получивших неудовлетворительные отметки:</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227134">
                <a:tc>
                  <a:txBody>
                    <a:bodyPr/>
                    <a:lstStyle/>
                    <a:p>
                      <a:pPr algn="l" fontAlgn="ctr"/>
                      <a:r>
                        <a:rPr lang="ru-RU" sz="1000" b="1" i="0" u="none" strike="noStrike">
                          <a:solidFill>
                            <a:srgbClr val="000000"/>
                          </a:solidFill>
                          <a:latin typeface="Arial"/>
                        </a:rPr>
                        <a:t>Класс:</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ru-RU" sz="1000" b="0" i="0" u="none" strike="noStrike">
                        <a:solidFill>
                          <a:srgbClr val="000000"/>
                        </a:solidFill>
                        <a:latin typeface="Arial"/>
                      </a:endParaRP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r>
              <a:tr h="385440">
                <a:tc>
                  <a:txBody>
                    <a:bodyPr/>
                    <a:lstStyle/>
                    <a:p>
                      <a:pPr algn="l" fontAlgn="ctr"/>
                      <a:r>
                        <a:rPr lang="ru-RU" sz="1000" b="0" i="0" u="none" strike="noStrike">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8">
                  <a:txBody>
                    <a:bodyPr/>
                    <a:lstStyle/>
                    <a:p>
                      <a:pPr algn="l" fontAlgn="ctr"/>
                      <a:r>
                        <a:rPr lang="ru-RU" sz="1000" b="0" i="0" u="none" strike="noStrike" dirty="0">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323528" y="260648"/>
          <a:ext cx="8712965" cy="6370240"/>
        </p:xfrm>
        <a:graphic>
          <a:graphicData uri="http://schemas.openxmlformats.org/drawingml/2006/table">
            <a:tbl>
              <a:tblPr/>
              <a:tblGrid>
                <a:gridCol w="931868"/>
                <a:gridCol w="931868"/>
                <a:gridCol w="931868"/>
                <a:gridCol w="1258021"/>
                <a:gridCol w="931868"/>
                <a:gridCol w="931868"/>
                <a:gridCol w="931868"/>
                <a:gridCol w="931868"/>
                <a:gridCol w="931868"/>
              </a:tblGrid>
              <a:tr h="180020">
                <a:tc gridSpan="9">
                  <a:txBody>
                    <a:bodyPr/>
                    <a:lstStyle/>
                    <a:p>
                      <a:pPr algn="l" fontAlgn="ctr"/>
                      <a:r>
                        <a:rPr lang="ru-RU" sz="1000" b="1" i="0" u="none" strike="noStrike" dirty="0">
                          <a:solidFill>
                            <a:srgbClr val="000000"/>
                          </a:solidFill>
                          <a:latin typeface="Arial"/>
                        </a:rPr>
                        <a:t>Задание включало в себя:</a:t>
                      </a: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80020">
                <a:tc>
                  <a:txBody>
                    <a:bodyPr/>
                    <a:lstStyle/>
                    <a:p>
                      <a:pPr algn="r" fontAlgn="ctr"/>
                      <a:r>
                        <a:rPr lang="ru-RU" sz="1000" b="1" i="0" u="none" strike="noStrike">
                          <a:solidFill>
                            <a:srgbClr val="000000"/>
                          </a:solidFill>
                          <a:latin typeface="Arial"/>
                        </a:rPr>
                        <a:t>1</a:t>
                      </a:r>
                    </a:p>
                  </a:txBody>
                  <a:tcPr marL="0" marR="0" marT="0" marB="0" anchor="ctr">
                    <a:lnL>
                      <a:noFill/>
                    </a:lnL>
                    <a:lnR>
                      <a:noFill/>
                    </a:lnR>
                    <a:lnT>
                      <a:noFill/>
                    </a:lnT>
                    <a:lnB>
                      <a:noFill/>
                    </a:lnB>
                  </a:tcPr>
                </a:tc>
                <a:tc gridSpan="8">
                  <a:txBody>
                    <a:bodyPr/>
                    <a:lstStyle/>
                    <a:p>
                      <a:pPr algn="ctr" fontAlgn="ctr"/>
                      <a:r>
                        <a:rPr lang="ru-RU" sz="1000" b="0" i="0" u="none" strike="noStrike">
                          <a:solidFill>
                            <a:srgbClr val="000000"/>
                          </a:solidFill>
                          <a:latin typeface="Arial"/>
                        </a:rPr>
                        <a:t>Аудирование: 1) установление соответствий между высказываниями каждого говорящего; 2) задание с множественным выбором</a:t>
                      </a:r>
                    </a:p>
                  </a:txBody>
                  <a:tcPr marL="0" marR="0" marT="0" marB="0" anchor="ctr">
                    <a:lnL>
                      <a:noFill/>
                    </a:lnL>
                    <a:lnR>
                      <a:noFill/>
                    </a:lnR>
                    <a:lnT>
                      <a:noFill/>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80020">
                <a:tc>
                  <a:txBody>
                    <a:bodyPr/>
                    <a:lstStyle/>
                    <a:p>
                      <a:pPr algn="r" fontAlgn="ctr"/>
                      <a:r>
                        <a:rPr lang="ru-RU" sz="1000" b="1" i="0" u="none" strike="noStrike">
                          <a:solidFill>
                            <a:srgbClr val="000000"/>
                          </a:solidFill>
                          <a:latin typeface="Arial"/>
                        </a:rPr>
                        <a:t>2</a:t>
                      </a:r>
                    </a:p>
                  </a:txBody>
                  <a:tcPr marL="0" marR="0" marT="0" marB="0" anchor="ctr">
                    <a:lnL>
                      <a:noFill/>
                    </a:lnL>
                    <a:lnR>
                      <a:noFill/>
                    </a:lnR>
                    <a:lnT>
                      <a:noFill/>
                    </a:lnT>
                    <a:lnB>
                      <a:noFill/>
                    </a:lnB>
                  </a:tcPr>
                </a:tc>
                <a:tc gridSpan="8">
                  <a:txBody>
                    <a:bodyPr/>
                    <a:lstStyle/>
                    <a:p>
                      <a:pPr algn="ctr" fontAlgn="ctr"/>
                      <a:r>
                        <a:rPr lang="ru-RU" sz="1000" b="0" i="0" u="none" strike="noStrike">
                          <a:solidFill>
                            <a:srgbClr val="000000"/>
                          </a:solidFill>
                          <a:latin typeface="Arial"/>
                        </a:rPr>
                        <a:t>Чтение: 1) установление соответствий между высказываниями каждого говорящего; 2) задание с множественным выбором</a:t>
                      </a:r>
                    </a:p>
                  </a:txBody>
                  <a:tcPr marL="0" marR="0" marT="0" marB="0" anchor="ctr">
                    <a:lnL>
                      <a:noFill/>
                    </a:lnL>
                    <a:lnR>
                      <a:noFill/>
                    </a:lnR>
                    <a:lnT>
                      <a:noFill/>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80020">
                <a:tc>
                  <a:txBody>
                    <a:bodyPr/>
                    <a:lstStyle/>
                    <a:p>
                      <a:pPr algn="r" fontAlgn="ctr"/>
                      <a:r>
                        <a:rPr lang="ru-RU" sz="1000" b="1" i="0" u="none" strike="noStrike">
                          <a:solidFill>
                            <a:srgbClr val="000000"/>
                          </a:solidFill>
                          <a:latin typeface="Arial"/>
                        </a:rPr>
                        <a:t>3</a:t>
                      </a:r>
                    </a:p>
                  </a:txBody>
                  <a:tcPr marL="0" marR="0" marT="0" marB="0" anchor="ctr">
                    <a:lnL>
                      <a:noFill/>
                    </a:lnL>
                    <a:lnR>
                      <a:noFill/>
                    </a:lnR>
                    <a:lnT>
                      <a:noFill/>
                    </a:lnT>
                    <a:lnB>
                      <a:noFill/>
                    </a:lnB>
                  </a:tcPr>
                </a:tc>
                <a:tc gridSpan="8">
                  <a:txBody>
                    <a:bodyPr/>
                    <a:lstStyle/>
                    <a:p>
                      <a:pPr algn="ctr" fontAlgn="ctr"/>
                      <a:r>
                        <a:rPr lang="ru-RU" sz="1000" b="0" i="0" u="none" strike="noStrike">
                          <a:solidFill>
                            <a:srgbClr val="000000"/>
                          </a:solidFill>
                          <a:latin typeface="Arial"/>
                        </a:rPr>
                        <a:t>Лексико-грамматическое задание: 1) грамматическое преобразование слов; 2) лексико-грамматическое преобразование слов</a:t>
                      </a:r>
                    </a:p>
                  </a:txBody>
                  <a:tcPr marL="0" marR="0" marT="0" marB="0" anchor="ctr">
                    <a:lnL>
                      <a:noFill/>
                    </a:lnL>
                    <a:lnR>
                      <a:noFill/>
                    </a:lnR>
                    <a:lnT>
                      <a:noFill/>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80020">
                <a:tc>
                  <a:txBody>
                    <a:bodyPr/>
                    <a:lstStyle/>
                    <a:p>
                      <a:pPr algn="r" fontAlgn="ctr"/>
                      <a:r>
                        <a:rPr lang="ru-RU" sz="1000" b="1" i="0" u="none" strike="noStrike">
                          <a:solidFill>
                            <a:srgbClr val="000000"/>
                          </a:solidFill>
                          <a:latin typeface="Arial"/>
                        </a:rPr>
                        <a:t>4</a:t>
                      </a:r>
                    </a:p>
                  </a:txBody>
                  <a:tcPr marL="0" marR="0" marT="0" marB="0" anchor="ctr">
                    <a:lnL>
                      <a:noFill/>
                    </a:lnL>
                    <a:lnR>
                      <a:noFill/>
                    </a:lnR>
                    <a:lnT>
                      <a:noFill/>
                    </a:lnT>
                    <a:lnB>
                      <a:noFill/>
                    </a:lnB>
                  </a:tcPr>
                </a:tc>
                <a:tc gridSpan="8">
                  <a:txBody>
                    <a:bodyPr/>
                    <a:lstStyle/>
                    <a:p>
                      <a:pPr algn="ctr" fontAlgn="ctr"/>
                      <a:r>
                        <a:rPr lang="ru-RU" sz="1000" b="0" i="0" u="none" strike="noStrike">
                          <a:solidFill>
                            <a:srgbClr val="000000"/>
                          </a:solidFill>
                          <a:latin typeface="Arial"/>
                        </a:rPr>
                        <a:t>Личное письмо</a:t>
                      </a:r>
                    </a:p>
                  </a:txBody>
                  <a:tcPr marL="0" marR="0" marT="0" marB="0" anchor="ctr">
                    <a:lnL>
                      <a:noFill/>
                    </a:lnL>
                    <a:lnR>
                      <a:noFill/>
                    </a:lnR>
                    <a:lnT>
                      <a:noFill/>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80020">
                <a:tc>
                  <a:txBody>
                    <a:bodyPr/>
                    <a:lstStyle/>
                    <a:p>
                      <a:pPr algn="r" fontAlgn="ctr"/>
                      <a:r>
                        <a:rPr lang="ru-RU" sz="1000" b="1" i="0" u="none" strike="noStrike">
                          <a:solidFill>
                            <a:srgbClr val="000000"/>
                          </a:solidFill>
                          <a:latin typeface="Arial"/>
                        </a:rPr>
                        <a:t>5</a:t>
                      </a:r>
                    </a:p>
                  </a:txBody>
                  <a:tcPr marL="0" marR="0" marT="0" marB="0" anchor="ctr">
                    <a:lnL>
                      <a:noFill/>
                    </a:lnL>
                    <a:lnR>
                      <a:noFill/>
                    </a:lnR>
                    <a:lnT>
                      <a:noFill/>
                    </a:lnT>
                    <a:lnB>
                      <a:noFill/>
                    </a:lnB>
                  </a:tcPr>
                </a:tc>
                <a:tc gridSpan="8">
                  <a:txBody>
                    <a:bodyPr/>
                    <a:lstStyle/>
                    <a:p>
                      <a:pPr algn="ctr" fontAlgn="ctr"/>
                      <a:r>
                        <a:rPr lang="ru-RU" sz="1000" b="0" i="0" u="none" strike="noStrike">
                          <a:solidFill>
                            <a:srgbClr val="000000"/>
                          </a:solidFill>
                          <a:latin typeface="Arial"/>
                        </a:rPr>
                        <a:t>Говоение: 1) монологическая речь; 2) диалогическая речь</a:t>
                      </a:r>
                    </a:p>
                  </a:txBody>
                  <a:tcPr marL="0" marR="0" marT="0" marB="0" anchor="ctr">
                    <a:lnL>
                      <a:noFill/>
                    </a:lnL>
                    <a:lnR>
                      <a:noFill/>
                    </a:lnR>
                    <a:lnT>
                      <a:noFill/>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80020">
                <a:tc>
                  <a:txBody>
                    <a:bodyPr/>
                    <a:lstStyle/>
                    <a:p>
                      <a:pPr algn="r" fontAlgn="ctr"/>
                      <a:r>
                        <a:rPr lang="ru-RU" sz="1000" b="1" i="0" u="none" strike="noStrike">
                          <a:solidFill>
                            <a:srgbClr val="000000"/>
                          </a:solidFill>
                          <a:latin typeface="Arial"/>
                        </a:rPr>
                        <a:t>6</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gridSpan="8">
                  <a:txBody>
                    <a:bodyPr/>
                    <a:lstStyle/>
                    <a:p>
                      <a:pPr algn="ctr" fontAlgn="ctr"/>
                      <a:endParaRPr lang="ru-RU" sz="1000" b="0" i="0" u="none" strike="noStrike">
                        <a:solidFill>
                          <a:srgbClr val="000000"/>
                        </a:solidFill>
                        <a:latin typeface="Arial"/>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80020">
                <a:tc gridSpan="9">
                  <a:txBody>
                    <a:bodyPr/>
                    <a:lstStyle/>
                    <a:p>
                      <a:pPr algn="l" fontAlgn="ctr"/>
                      <a:r>
                        <a:rPr lang="ru-RU" sz="1000" b="1" i="0" u="none" strike="noStrike">
                          <a:solidFill>
                            <a:srgbClr val="000000"/>
                          </a:solidFill>
                          <a:latin typeface="Arial"/>
                        </a:rPr>
                        <a:t>Хорошо усвоены темы:</a:t>
                      </a: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80020">
                <a:tc>
                  <a:txBody>
                    <a:bodyPr/>
                    <a:lstStyle/>
                    <a:p>
                      <a:pPr algn="r" fontAlgn="ctr"/>
                      <a:r>
                        <a:rPr lang="ru-RU" sz="1000" b="1" i="0" u="none" strike="noStrike">
                          <a:solidFill>
                            <a:srgbClr val="000000"/>
                          </a:solidFill>
                          <a:latin typeface="Arial"/>
                        </a:rPr>
                        <a:t>1</a:t>
                      </a:r>
                    </a:p>
                  </a:txBody>
                  <a:tcPr marL="0" marR="0" marT="0" marB="0" anchor="ctr">
                    <a:lnL>
                      <a:noFill/>
                    </a:lnL>
                    <a:lnR>
                      <a:noFill/>
                    </a:lnR>
                    <a:lnT>
                      <a:noFill/>
                    </a:lnT>
                    <a:lnB>
                      <a:noFill/>
                    </a:lnB>
                  </a:tcPr>
                </a:tc>
                <a:tc gridSpan="8">
                  <a:txBody>
                    <a:bodyPr/>
                    <a:lstStyle/>
                    <a:p>
                      <a:pPr algn="ctr" fontAlgn="ctr"/>
                      <a:r>
                        <a:rPr lang="ru-RU" sz="1000" b="0" i="0" u="none" strike="noStrike">
                          <a:solidFill>
                            <a:srgbClr val="000000"/>
                          </a:solidFill>
                          <a:latin typeface="Arial"/>
                        </a:rPr>
                        <a:t>аудирование: оба задания</a:t>
                      </a:r>
                    </a:p>
                  </a:txBody>
                  <a:tcPr marL="0" marR="0" marT="0" marB="0" anchor="ctr">
                    <a:lnL>
                      <a:noFill/>
                    </a:lnL>
                    <a:lnR>
                      <a:noFill/>
                    </a:lnR>
                    <a:lnT>
                      <a:noFill/>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80020">
                <a:tc>
                  <a:txBody>
                    <a:bodyPr/>
                    <a:lstStyle/>
                    <a:p>
                      <a:pPr algn="r" fontAlgn="ctr"/>
                      <a:r>
                        <a:rPr lang="ru-RU" sz="1000" b="1" i="0" u="none" strike="noStrike">
                          <a:solidFill>
                            <a:srgbClr val="000000"/>
                          </a:solidFill>
                          <a:latin typeface="Arial"/>
                        </a:rPr>
                        <a:t>2</a:t>
                      </a:r>
                    </a:p>
                  </a:txBody>
                  <a:tcPr marL="0" marR="0" marT="0" marB="0" anchor="ctr">
                    <a:lnL>
                      <a:noFill/>
                    </a:lnL>
                    <a:lnR>
                      <a:noFill/>
                    </a:lnR>
                    <a:lnT>
                      <a:noFill/>
                    </a:lnT>
                    <a:lnB>
                      <a:noFill/>
                    </a:lnB>
                  </a:tcPr>
                </a:tc>
                <a:tc gridSpan="8">
                  <a:txBody>
                    <a:bodyPr/>
                    <a:lstStyle/>
                    <a:p>
                      <a:pPr algn="ctr" fontAlgn="ctr"/>
                      <a:r>
                        <a:rPr lang="ru-RU" sz="1000" b="0" i="0" u="none" strike="noStrike">
                          <a:solidFill>
                            <a:srgbClr val="000000"/>
                          </a:solidFill>
                          <a:latin typeface="Arial"/>
                        </a:rPr>
                        <a:t>чтение: 1) установление соответствий между высказываниями каждого говорящего</a:t>
                      </a:r>
                    </a:p>
                  </a:txBody>
                  <a:tcPr marL="0" marR="0" marT="0" marB="0" anchor="ctr">
                    <a:lnL>
                      <a:noFill/>
                    </a:lnL>
                    <a:lnR>
                      <a:noFill/>
                    </a:lnR>
                    <a:lnT>
                      <a:noFill/>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80020">
                <a:tc>
                  <a:txBody>
                    <a:bodyPr/>
                    <a:lstStyle/>
                    <a:p>
                      <a:pPr algn="r" fontAlgn="ctr"/>
                      <a:r>
                        <a:rPr lang="ru-RU" sz="1000" b="1" i="0" u="none" strike="noStrike">
                          <a:solidFill>
                            <a:srgbClr val="000000"/>
                          </a:solidFill>
                          <a:latin typeface="Arial"/>
                        </a:rPr>
                        <a:t>3</a:t>
                      </a:r>
                    </a:p>
                  </a:txBody>
                  <a:tcPr marL="0" marR="0" marT="0" marB="0" anchor="ctr">
                    <a:lnL>
                      <a:noFill/>
                    </a:lnL>
                    <a:lnR>
                      <a:noFill/>
                    </a:lnR>
                    <a:lnT>
                      <a:noFill/>
                    </a:lnT>
                    <a:lnB>
                      <a:noFill/>
                    </a:lnB>
                  </a:tcPr>
                </a:tc>
                <a:tc gridSpan="8">
                  <a:txBody>
                    <a:bodyPr/>
                    <a:lstStyle/>
                    <a:p>
                      <a:pPr algn="ctr" fontAlgn="ctr"/>
                      <a:endParaRPr lang="ru-RU" sz="1000" b="0" i="0" u="none" strike="noStrike">
                        <a:solidFill>
                          <a:srgbClr val="000000"/>
                        </a:solidFill>
                        <a:latin typeface="Arial"/>
                      </a:endParaRPr>
                    </a:p>
                  </a:txBody>
                  <a:tcPr marL="0" marR="0" marT="0" marB="0" anchor="ctr">
                    <a:lnL>
                      <a:noFill/>
                    </a:lnL>
                    <a:lnR>
                      <a:noFill/>
                    </a:lnR>
                    <a:lnT>
                      <a:noFill/>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80020">
                <a:tc>
                  <a:txBody>
                    <a:bodyPr/>
                    <a:lstStyle/>
                    <a:p>
                      <a:pPr algn="r" fontAlgn="ctr"/>
                      <a:r>
                        <a:rPr lang="ru-RU" sz="1000" b="1" i="0" u="none" strike="noStrike">
                          <a:solidFill>
                            <a:srgbClr val="000000"/>
                          </a:solidFill>
                          <a:latin typeface="Arial"/>
                        </a:rPr>
                        <a:t>4</a:t>
                      </a:r>
                    </a:p>
                  </a:txBody>
                  <a:tcPr marL="0" marR="0" marT="0" marB="0" anchor="ctr">
                    <a:lnL>
                      <a:noFill/>
                    </a:lnL>
                    <a:lnR>
                      <a:noFill/>
                    </a:lnR>
                    <a:lnT>
                      <a:noFill/>
                    </a:lnT>
                    <a:lnB>
                      <a:noFill/>
                    </a:lnB>
                  </a:tcPr>
                </a:tc>
                <a:tc gridSpan="8">
                  <a:txBody>
                    <a:bodyPr/>
                    <a:lstStyle/>
                    <a:p>
                      <a:pPr algn="ctr" fontAlgn="ctr"/>
                      <a:endParaRPr lang="ru-RU" sz="1000" b="0" i="0" u="none" strike="noStrike">
                        <a:solidFill>
                          <a:srgbClr val="000000"/>
                        </a:solidFill>
                        <a:latin typeface="Arial"/>
                      </a:endParaRPr>
                    </a:p>
                  </a:txBody>
                  <a:tcPr marL="0" marR="0" marT="0" marB="0" anchor="ctr">
                    <a:lnL>
                      <a:noFill/>
                    </a:lnL>
                    <a:lnR>
                      <a:noFill/>
                    </a:lnR>
                    <a:lnT>
                      <a:noFill/>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80020">
                <a:tc>
                  <a:txBody>
                    <a:bodyPr/>
                    <a:lstStyle/>
                    <a:p>
                      <a:pPr algn="r" fontAlgn="ctr"/>
                      <a:r>
                        <a:rPr lang="ru-RU" sz="1000" b="1" i="0" u="none" strike="noStrike">
                          <a:solidFill>
                            <a:srgbClr val="000000"/>
                          </a:solidFill>
                          <a:latin typeface="Arial"/>
                        </a:rPr>
                        <a:t>5</a:t>
                      </a:r>
                    </a:p>
                  </a:txBody>
                  <a:tcPr marL="0" marR="0" marT="0" marB="0" anchor="ctr">
                    <a:lnL>
                      <a:noFill/>
                    </a:lnL>
                    <a:lnR>
                      <a:noFill/>
                    </a:lnR>
                    <a:lnT>
                      <a:noFill/>
                    </a:lnT>
                    <a:lnB>
                      <a:noFill/>
                    </a:lnB>
                  </a:tcPr>
                </a:tc>
                <a:tc gridSpan="8">
                  <a:txBody>
                    <a:bodyPr/>
                    <a:lstStyle/>
                    <a:p>
                      <a:pPr algn="ctr" fontAlgn="ctr"/>
                      <a:endParaRPr lang="ru-RU" sz="1000" b="0" i="0" u="none" strike="noStrike">
                        <a:solidFill>
                          <a:srgbClr val="000000"/>
                        </a:solidFill>
                        <a:latin typeface="Arial"/>
                      </a:endParaRPr>
                    </a:p>
                  </a:txBody>
                  <a:tcPr marL="0" marR="0" marT="0" marB="0" anchor="ctr">
                    <a:lnL>
                      <a:noFill/>
                    </a:lnL>
                    <a:lnR>
                      <a:noFill/>
                    </a:lnR>
                    <a:lnT>
                      <a:noFill/>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80020">
                <a:tc>
                  <a:txBody>
                    <a:bodyPr/>
                    <a:lstStyle/>
                    <a:p>
                      <a:pPr algn="r" fontAlgn="ctr"/>
                      <a:r>
                        <a:rPr lang="ru-RU" sz="1000" b="1" i="0" u="none" strike="noStrike">
                          <a:solidFill>
                            <a:srgbClr val="000000"/>
                          </a:solidFill>
                          <a:latin typeface="Arial"/>
                        </a:rPr>
                        <a:t>6</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gridSpan="8">
                  <a:txBody>
                    <a:bodyPr/>
                    <a:lstStyle/>
                    <a:p>
                      <a:pPr algn="ctr" fontAlgn="ctr"/>
                      <a:endParaRPr lang="ru-RU" sz="1000" b="0" i="0" u="none" strike="noStrike">
                        <a:solidFill>
                          <a:srgbClr val="000000"/>
                        </a:solidFill>
                        <a:latin typeface="Arial"/>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80020">
                <a:tc gridSpan="9">
                  <a:txBody>
                    <a:bodyPr/>
                    <a:lstStyle/>
                    <a:p>
                      <a:pPr algn="l" fontAlgn="ctr"/>
                      <a:r>
                        <a:rPr lang="ru-RU" sz="1000" b="1" i="0" u="none" strike="noStrike">
                          <a:solidFill>
                            <a:srgbClr val="000000"/>
                          </a:solidFill>
                          <a:latin typeface="Arial"/>
                        </a:rPr>
                        <a:t>Допущены ошибки (дать подробное описание):</a:t>
                      </a: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80020">
                <a:tc>
                  <a:txBody>
                    <a:bodyPr/>
                    <a:lstStyle/>
                    <a:p>
                      <a:pPr algn="r" fontAlgn="ctr"/>
                      <a:r>
                        <a:rPr lang="ru-RU" sz="1000" b="1" i="0" u="none" strike="noStrike">
                          <a:solidFill>
                            <a:srgbClr val="000000"/>
                          </a:solidFill>
                          <a:latin typeface="Arial"/>
                        </a:rPr>
                        <a:t>1</a:t>
                      </a:r>
                    </a:p>
                  </a:txBody>
                  <a:tcPr marL="0" marR="0" marT="0" marB="0" anchor="ctr">
                    <a:lnL>
                      <a:noFill/>
                    </a:lnL>
                    <a:lnR>
                      <a:noFill/>
                    </a:lnR>
                    <a:lnT>
                      <a:noFill/>
                    </a:lnT>
                    <a:lnB>
                      <a:noFill/>
                    </a:lnB>
                  </a:tcPr>
                </a:tc>
                <a:tc gridSpan="8">
                  <a:txBody>
                    <a:bodyPr/>
                    <a:lstStyle/>
                    <a:p>
                      <a:pPr algn="ctr" fontAlgn="ctr"/>
                      <a:r>
                        <a:rPr lang="ru-RU" sz="1000" b="0" i="0" u="none" strike="noStrike">
                          <a:solidFill>
                            <a:srgbClr val="000000"/>
                          </a:solidFill>
                          <a:latin typeface="Arial"/>
                        </a:rPr>
                        <a:t>в разделе аудирование: задание с множественным выбором, где необходимо понимать разницу между "неверно" и "не сказано"</a:t>
                      </a:r>
                    </a:p>
                  </a:txBody>
                  <a:tcPr marL="0" marR="0" marT="0" marB="0" anchor="ctr">
                    <a:lnL>
                      <a:noFill/>
                    </a:lnL>
                    <a:lnR>
                      <a:noFill/>
                    </a:lnR>
                    <a:lnT>
                      <a:noFill/>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80020">
                <a:tc>
                  <a:txBody>
                    <a:bodyPr/>
                    <a:lstStyle/>
                    <a:p>
                      <a:pPr algn="r" fontAlgn="ctr"/>
                      <a:r>
                        <a:rPr lang="ru-RU" sz="1000" b="1" i="0" u="none" strike="noStrike">
                          <a:solidFill>
                            <a:srgbClr val="000000"/>
                          </a:solidFill>
                          <a:latin typeface="Arial"/>
                        </a:rPr>
                        <a:t>2</a:t>
                      </a:r>
                    </a:p>
                  </a:txBody>
                  <a:tcPr marL="0" marR="0" marT="0" marB="0" anchor="ctr">
                    <a:lnL>
                      <a:noFill/>
                    </a:lnL>
                    <a:lnR>
                      <a:noFill/>
                    </a:lnR>
                    <a:lnT>
                      <a:noFill/>
                    </a:lnT>
                    <a:lnB>
                      <a:noFill/>
                    </a:lnB>
                  </a:tcPr>
                </a:tc>
                <a:tc gridSpan="8">
                  <a:txBody>
                    <a:bodyPr/>
                    <a:lstStyle/>
                    <a:p>
                      <a:pPr algn="ctr" fontAlgn="ctr"/>
                      <a:r>
                        <a:rPr lang="ru-RU" sz="1000" b="0" i="0" u="none" strike="noStrike">
                          <a:solidFill>
                            <a:srgbClr val="000000"/>
                          </a:solidFill>
                          <a:latin typeface="Arial"/>
                        </a:rPr>
                        <a:t>в разделе чтение : задание с множественным выбором, где необходимо понимать разницу между "неверно" и "не сказано"</a:t>
                      </a:r>
                    </a:p>
                  </a:txBody>
                  <a:tcPr marL="0" marR="0" marT="0" marB="0" anchor="ctr">
                    <a:lnL>
                      <a:noFill/>
                    </a:lnL>
                    <a:lnR>
                      <a:noFill/>
                    </a:lnR>
                    <a:lnT>
                      <a:noFill/>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80020">
                <a:tc>
                  <a:txBody>
                    <a:bodyPr/>
                    <a:lstStyle/>
                    <a:p>
                      <a:pPr algn="r" fontAlgn="ctr"/>
                      <a:r>
                        <a:rPr lang="ru-RU" sz="1000" b="1" i="0" u="none" strike="noStrike">
                          <a:solidFill>
                            <a:srgbClr val="000000"/>
                          </a:solidFill>
                          <a:latin typeface="Arial"/>
                        </a:rPr>
                        <a:t>3</a:t>
                      </a:r>
                    </a:p>
                  </a:txBody>
                  <a:tcPr marL="0" marR="0" marT="0" marB="0" anchor="ctr">
                    <a:lnL>
                      <a:noFill/>
                    </a:lnL>
                    <a:lnR>
                      <a:noFill/>
                    </a:lnR>
                    <a:lnT>
                      <a:noFill/>
                    </a:lnT>
                    <a:lnB>
                      <a:noFill/>
                    </a:lnB>
                  </a:tcPr>
                </a:tc>
                <a:tc gridSpan="8">
                  <a:txBody>
                    <a:bodyPr/>
                    <a:lstStyle/>
                    <a:p>
                      <a:pPr algn="ctr" fontAlgn="ctr"/>
                      <a:r>
                        <a:rPr lang="ru-RU" sz="1000" b="0" i="0" u="none" strike="noStrike">
                          <a:solidFill>
                            <a:srgbClr val="000000"/>
                          </a:solidFill>
                          <a:latin typeface="Arial"/>
                        </a:rPr>
                        <a:t>в разделе лексика-грамматика допущены ошибки на словообразование и преобразование видо-временных форм глагола</a:t>
                      </a:r>
                    </a:p>
                  </a:txBody>
                  <a:tcPr marL="0" marR="0" marT="0" marB="0" anchor="ctr">
                    <a:lnL>
                      <a:noFill/>
                    </a:lnL>
                    <a:lnR>
                      <a:noFill/>
                    </a:lnR>
                    <a:lnT>
                      <a:noFill/>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80020">
                <a:tc>
                  <a:txBody>
                    <a:bodyPr/>
                    <a:lstStyle/>
                    <a:p>
                      <a:pPr algn="r" fontAlgn="ctr"/>
                      <a:r>
                        <a:rPr lang="ru-RU" sz="1000" b="1" i="0" u="none" strike="noStrike">
                          <a:solidFill>
                            <a:srgbClr val="000000"/>
                          </a:solidFill>
                          <a:latin typeface="Arial"/>
                        </a:rPr>
                        <a:t>4</a:t>
                      </a:r>
                    </a:p>
                  </a:txBody>
                  <a:tcPr marL="0" marR="0" marT="0" marB="0" anchor="ctr">
                    <a:lnL>
                      <a:noFill/>
                    </a:lnL>
                    <a:lnR>
                      <a:noFill/>
                    </a:lnR>
                    <a:lnT>
                      <a:noFill/>
                    </a:lnT>
                    <a:lnB>
                      <a:noFill/>
                    </a:lnB>
                  </a:tcPr>
                </a:tc>
                <a:tc gridSpan="8">
                  <a:txBody>
                    <a:bodyPr/>
                    <a:lstStyle/>
                    <a:p>
                      <a:pPr algn="ctr" fontAlgn="ctr"/>
                      <a:r>
                        <a:rPr lang="ru-RU" sz="1000" b="0" i="0" u="none" strike="noStrike">
                          <a:solidFill>
                            <a:srgbClr val="000000"/>
                          </a:solidFill>
                          <a:latin typeface="Arial"/>
                        </a:rPr>
                        <a:t>в разделе личное письмо: допускаются грамматические ошибки и недостаточное упортребление правильно подобранных лексических единиц</a:t>
                      </a:r>
                    </a:p>
                  </a:txBody>
                  <a:tcPr marL="0" marR="0" marT="0" marB="0" anchor="ctr">
                    <a:lnL>
                      <a:noFill/>
                    </a:lnL>
                    <a:lnR>
                      <a:noFill/>
                    </a:lnR>
                    <a:lnT>
                      <a:noFill/>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80020">
                <a:tc>
                  <a:txBody>
                    <a:bodyPr/>
                    <a:lstStyle/>
                    <a:p>
                      <a:pPr algn="r" fontAlgn="ctr"/>
                      <a:r>
                        <a:rPr lang="ru-RU" sz="1000" b="1" i="0" u="none" strike="noStrike">
                          <a:solidFill>
                            <a:srgbClr val="000000"/>
                          </a:solidFill>
                          <a:latin typeface="Arial"/>
                        </a:rPr>
                        <a:t>5</a:t>
                      </a:r>
                    </a:p>
                  </a:txBody>
                  <a:tcPr marL="0" marR="0" marT="0" marB="0" anchor="ctr">
                    <a:lnL>
                      <a:noFill/>
                    </a:lnL>
                    <a:lnR>
                      <a:noFill/>
                    </a:lnR>
                    <a:lnT>
                      <a:noFill/>
                    </a:lnT>
                    <a:lnB>
                      <a:noFill/>
                    </a:lnB>
                  </a:tcPr>
                </a:tc>
                <a:tc gridSpan="8">
                  <a:txBody>
                    <a:bodyPr/>
                    <a:lstStyle/>
                    <a:p>
                      <a:pPr algn="ctr" fontAlgn="ctr"/>
                      <a:r>
                        <a:rPr lang="ru-RU" sz="1000" b="0" i="0" u="none" strike="noStrike">
                          <a:solidFill>
                            <a:srgbClr val="000000"/>
                          </a:solidFill>
                          <a:latin typeface="Arial"/>
                        </a:rPr>
                        <a:t>в разделе говорение: 1) не соблюдение регламента времени высказывания; 2) скудное лексическое оформление речи</a:t>
                      </a:r>
                    </a:p>
                  </a:txBody>
                  <a:tcPr marL="0" marR="0" marT="0" marB="0" anchor="ctr">
                    <a:lnL>
                      <a:noFill/>
                    </a:lnL>
                    <a:lnR>
                      <a:noFill/>
                    </a:lnR>
                    <a:lnT>
                      <a:noFill/>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80020">
                <a:tc>
                  <a:txBody>
                    <a:bodyPr/>
                    <a:lstStyle/>
                    <a:p>
                      <a:pPr algn="r" fontAlgn="ctr"/>
                      <a:r>
                        <a:rPr lang="ru-RU" sz="1000" b="1" i="0" u="none" strike="noStrike">
                          <a:solidFill>
                            <a:srgbClr val="000000"/>
                          </a:solidFill>
                          <a:latin typeface="Arial"/>
                        </a:rPr>
                        <a:t>6</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gridSpan="8">
                  <a:txBody>
                    <a:bodyPr/>
                    <a:lstStyle/>
                    <a:p>
                      <a:pPr algn="ctr" fontAlgn="ctr"/>
                      <a:endParaRPr lang="ru-RU" sz="1000" b="0" i="0" u="none" strike="noStrike">
                        <a:solidFill>
                          <a:srgbClr val="000000"/>
                        </a:solidFill>
                        <a:latin typeface="Arial"/>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80020">
                <a:tc gridSpan="9">
                  <a:txBody>
                    <a:bodyPr/>
                    <a:lstStyle/>
                    <a:p>
                      <a:pPr algn="l" fontAlgn="ctr"/>
                      <a:r>
                        <a:rPr lang="ru-RU" sz="1000" b="1" i="0" u="none" strike="noStrike">
                          <a:solidFill>
                            <a:srgbClr val="000000"/>
                          </a:solidFill>
                          <a:latin typeface="Arial"/>
                        </a:rPr>
                        <a:t>Выводы (указать причины):</a:t>
                      </a: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80020">
                <a:tc gridSpan="9">
                  <a:txBody>
                    <a:bodyPr/>
                    <a:lstStyle/>
                    <a:p>
                      <a:pPr algn="ctr" fontAlgn="ctr"/>
                      <a:r>
                        <a:rPr lang="ru-RU" sz="1000" b="0" i="0" u="none" strike="noStrike">
                          <a:solidFill>
                            <a:srgbClr val="000000"/>
                          </a:solidFill>
                          <a:latin typeface="Arial"/>
                        </a:rPr>
                        <a:t>учащиеся впервые писали работу в формате ГИА, не сразу поняли необходмые условия для выполнения некоторыхт заданий (устная речь) более точно</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80020">
                <a:tc gridSpan="9">
                  <a:txBody>
                    <a:bodyPr/>
                    <a:lstStyle/>
                    <a:p>
                      <a:pPr algn="ctr" fontAlgn="ctr"/>
                      <a:r>
                        <a:rPr lang="ru-RU" sz="1000" b="0" i="0" u="none" strike="noStrike">
                          <a:solidFill>
                            <a:srgbClr val="000000"/>
                          </a:solidFill>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80020">
                <a:tc gridSpan="9">
                  <a:txBody>
                    <a:bodyPr/>
                    <a:lstStyle/>
                    <a:p>
                      <a:pPr algn="ctr" fontAlgn="ctr"/>
                      <a:r>
                        <a:rPr lang="ru-RU" sz="1000" b="0" i="0" u="none" strike="noStrike">
                          <a:solidFill>
                            <a:srgbClr val="000000"/>
                          </a:solidFill>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80020">
                <a:tc gridSpan="9">
                  <a:txBody>
                    <a:bodyPr/>
                    <a:lstStyle/>
                    <a:p>
                      <a:pPr algn="l" fontAlgn="ctr"/>
                      <a:r>
                        <a:rPr lang="ru-RU" sz="1000" b="1" i="0" u="none" strike="noStrike">
                          <a:solidFill>
                            <a:srgbClr val="000000"/>
                          </a:solidFill>
                          <a:latin typeface="Arial"/>
                        </a:rPr>
                        <a:t>Рекомендации:</a:t>
                      </a: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360040">
                <a:tc gridSpan="9">
                  <a:txBody>
                    <a:bodyPr/>
                    <a:lstStyle/>
                    <a:p>
                      <a:pPr algn="ctr" fontAlgn="ctr"/>
                      <a:r>
                        <a:rPr lang="ru-RU" sz="1000" b="0" i="0" u="none" strike="noStrike">
                          <a:solidFill>
                            <a:srgbClr val="000000"/>
                          </a:solidFill>
                          <a:latin typeface="Arial"/>
                        </a:rPr>
                        <a:t>рекомендации : 1) аудирование, чтение: обратить внимание на задание с множественным выбором, в частности на понимание разницы между "неверно" и "не сказано"</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360040">
                <a:tc gridSpan="9">
                  <a:txBody>
                    <a:bodyPr/>
                    <a:lstStyle/>
                    <a:p>
                      <a:pPr algn="ctr" fontAlgn="ctr"/>
                      <a:r>
                        <a:rPr lang="ru-RU" sz="1000" b="0" i="0" u="none" strike="noStrike">
                          <a:solidFill>
                            <a:srgbClr val="000000"/>
                          </a:solidFill>
                          <a:latin typeface="Arial"/>
                        </a:rPr>
                        <a:t>2)лексико-грамматические задания: 1) продолжить работу над развитием  навыка по выбору синонимов и антонимов; 2) совершенствование умения преобразовывать слова (суффиксация, префиксация)</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360040">
                <a:tc gridSpan="9">
                  <a:txBody>
                    <a:bodyPr/>
                    <a:lstStyle/>
                    <a:p>
                      <a:pPr algn="ctr" fontAlgn="ctr"/>
                      <a:r>
                        <a:rPr lang="ru-RU" sz="1000" b="0" i="0" u="none" strike="noStrike">
                          <a:solidFill>
                            <a:srgbClr val="000000"/>
                          </a:solidFill>
                          <a:latin typeface="Arial"/>
                        </a:rPr>
                        <a:t>3) говорение: 1) обратить внимание на соблюдение регламента времени ответа; 2) проводить работу над развитием умения работать с синонимами и антонимами; 3) обучать экспрессивности высказывания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80020">
                <a:tc>
                  <a:txBody>
                    <a:bodyPr/>
                    <a:lstStyle/>
                    <a:p>
                      <a:pPr algn="l" fontAlgn="ctr"/>
                      <a:endParaRPr lang="ru-RU" sz="1000" b="0" i="0" u="none" strike="noStrike">
                        <a:solidFill>
                          <a:srgbClr val="000000"/>
                        </a:solidFill>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ru-RU" sz="1000" b="0" i="0" u="none" strike="noStrike">
                        <a:solidFill>
                          <a:srgbClr val="000000"/>
                        </a:solidFill>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0020">
                <a:tc gridSpan="3">
                  <a:txBody>
                    <a:bodyPr/>
                    <a:lstStyle/>
                    <a:p>
                      <a:pPr algn="r" fontAlgn="ctr"/>
                      <a:r>
                        <a:rPr lang="ru-RU" sz="1000" b="1" i="0" u="none" strike="noStrike">
                          <a:solidFill>
                            <a:srgbClr val="000000"/>
                          </a:solidFill>
                          <a:latin typeface="Arial"/>
                        </a:rPr>
                        <a:t>Справку составил:</a:t>
                      </a: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ru-RU"/>
                    </a:p>
                  </a:txBody>
                  <a:tcPr/>
                </a:tc>
                <a:tc hMerge="1">
                  <a:txBody>
                    <a:bodyPr/>
                    <a:lstStyle/>
                    <a:p>
                      <a:endParaRPr lang="ru-RU"/>
                    </a:p>
                  </a:txBody>
                  <a:tcPr/>
                </a:tc>
                <a:tc gridSpan="6">
                  <a:txBody>
                    <a:bodyPr/>
                    <a:lstStyle/>
                    <a:p>
                      <a:pPr algn="ctr" fontAlgn="ctr"/>
                      <a:r>
                        <a:rPr lang="ru-RU" sz="1000" b="1" i="0" u="none" strike="noStrike" dirty="0">
                          <a:solidFill>
                            <a:srgbClr val="000000"/>
                          </a:solidFill>
                          <a:latin typeface="Arial"/>
                        </a:rPr>
                        <a:t> преподаватель английского языка Мелихова Е.В.</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t="1000" r="79000" b="80000"/>
          </a:stretch>
        </a:blipFill>
        <a:effectLst/>
      </p:bgPr>
    </p:bg>
    <p:spTree>
      <p:nvGrpSpPr>
        <p:cNvPr id="1" name=""/>
        <p:cNvGrpSpPr/>
        <p:nvPr/>
      </p:nvGrpSpPr>
      <p:grpSpPr>
        <a:xfrm>
          <a:off x="0" y="0"/>
          <a:ext cx="0" cy="0"/>
          <a:chOff x="0" y="0"/>
          <a:chExt cx="0" cy="0"/>
        </a:xfrm>
      </p:grpSpPr>
      <p:sp>
        <p:nvSpPr>
          <p:cNvPr id="7" name="Прямоугольник 6"/>
          <p:cNvSpPr/>
          <p:nvPr/>
        </p:nvSpPr>
        <p:spPr>
          <a:xfrm>
            <a:off x="2627784" y="476672"/>
            <a:ext cx="5904656" cy="923330"/>
          </a:xfrm>
          <a:prstGeom prst="rect">
            <a:avLst/>
          </a:prstGeom>
        </p:spPr>
        <p:txBody>
          <a:bodyPr wrap="squar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Уровень сформированности предметных</a:t>
            </a:r>
          </a:p>
          <a:p>
            <a:pPr algn="ctr"/>
            <a:r>
              <a:rPr lang="ru-RU"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(по математике) умений </a:t>
            </a:r>
          </a:p>
          <a:p>
            <a:pPr algn="ctr"/>
            <a:r>
              <a:rPr lang="ru-RU"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учащихся 9-х классов</a:t>
            </a:r>
            <a:endParaRPr lang="ru-RU"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graphicFrame>
        <p:nvGraphicFramePr>
          <p:cNvPr id="8" name="Таблица 7"/>
          <p:cNvGraphicFramePr>
            <a:graphicFrameLocks noGrp="1"/>
          </p:cNvGraphicFramePr>
          <p:nvPr/>
        </p:nvGraphicFramePr>
        <p:xfrm>
          <a:off x="179512" y="1412776"/>
          <a:ext cx="8496944" cy="5120640"/>
        </p:xfrm>
        <a:graphic>
          <a:graphicData uri="http://schemas.openxmlformats.org/drawingml/2006/table">
            <a:tbl>
              <a:tblPr firstRow="1" bandRow="1">
                <a:tableStyleId>{5C22544A-7EE6-4342-B048-85BDC9FD1C3A}</a:tableStyleId>
              </a:tblPr>
              <a:tblGrid>
                <a:gridCol w="4248472"/>
                <a:gridCol w="1062118"/>
                <a:gridCol w="1062118"/>
                <a:gridCol w="1062118"/>
                <a:gridCol w="1062118"/>
              </a:tblGrid>
              <a:tr h="360040">
                <a:tc rowSpan="3">
                  <a:txBody>
                    <a:bodyPr/>
                    <a:lstStyle/>
                    <a:p>
                      <a:pPr algn="ctr"/>
                      <a:r>
                        <a:rPr lang="ru-RU" dirty="0" smtClean="0"/>
                        <a:t>Умения</a:t>
                      </a:r>
                      <a:endParaRPr lang="ru-RU" dirty="0"/>
                    </a:p>
                  </a:txBody>
                  <a:tcPr/>
                </a:tc>
                <a:tc gridSpan="4">
                  <a:txBody>
                    <a:bodyPr/>
                    <a:lstStyle/>
                    <a:p>
                      <a:pPr algn="ctr"/>
                      <a:r>
                        <a:rPr lang="ru-RU" dirty="0" smtClean="0"/>
                        <a:t>Владеют умением</a:t>
                      </a:r>
                      <a:endParaRPr lang="ru-RU" dirty="0"/>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360040">
                <a:tc vMerge="1">
                  <a:txBody>
                    <a:bodyPr/>
                    <a:lstStyle/>
                    <a:p>
                      <a:endParaRPr lang="ru-RU" dirty="0"/>
                    </a:p>
                  </a:txBody>
                  <a:tcPr/>
                </a:tc>
                <a:tc>
                  <a:txBody>
                    <a:bodyPr/>
                    <a:lstStyle/>
                    <a:p>
                      <a:r>
                        <a:rPr lang="ru-RU" dirty="0" smtClean="0"/>
                        <a:t>Кол-во</a:t>
                      </a:r>
                      <a:endParaRPr lang="ru-RU" dirty="0"/>
                    </a:p>
                  </a:txBody>
                  <a:tcPr>
                    <a:solidFill>
                      <a:schemeClr val="tx2">
                        <a:lumMod val="40000"/>
                        <a:lumOff val="60000"/>
                      </a:schemeClr>
                    </a:solidFill>
                  </a:tcPr>
                </a:tc>
                <a:tc>
                  <a:txBody>
                    <a:bodyPr/>
                    <a:lstStyle/>
                    <a:p>
                      <a:r>
                        <a:rPr lang="ru-RU" dirty="0" smtClean="0"/>
                        <a:t>%</a:t>
                      </a:r>
                      <a:endParaRPr lang="ru-RU" dirty="0"/>
                    </a:p>
                  </a:txBody>
                  <a:tcPr>
                    <a:solidFill>
                      <a:schemeClr val="tx2">
                        <a:lumMod val="40000"/>
                        <a:lumOff val="60000"/>
                      </a:schemeClr>
                    </a:solidFill>
                  </a:tcPr>
                </a:tc>
                <a:tc>
                  <a:txBody>
                    <a:bodyPr/>
                    <a:lstStyle/>
                    <a:p>
                      <a:r>
                        <a:rPr lang="ru-RU" dirty="0" smtClean="0"/>
                        <a:t>Кол-во</a:t>
                      </a:r>
                      <a:endParaRPr lang="ru-RU" dirty="0"/>
                    </a:p>
                  </a:txBody>
                  <a:tcPr>
                    <a:solidFill>
                      <a:schemeClr val="tx2">
                        <a:lumMod val="40000"/>
                        <a:lumOff val="60000"/>
                      </a:schemeClr>
                    </a:solidFill>
                  </a:tcPr>
                </a:tc>
                <a:tc>
                  <a:txBody>
                    <a:bodyPr/>
                    <a:lstStyle/>
                    <a:p>
                      <a:r>
                        <a:rPr lang="ru-RU" dirty="0" smtClean="0"/>
                        <a:t>%</a:t>
                      </a:r>
                      <a:endParaRPr lang="ru-RU" dirty="0"/>
                    </a:p>
                  </a:txBody>
                  <a:tcPr>
                    <a:solidFill>
                      <a:schemeClr val="tx2">
                        <a:lumMod val="40000"/>
                        <a:lumOff val="60000"/>
                      </a:schemeClr>
                    </a:solidFill>
                  </a:tcPr>
                </a:tc>
              </a:tr>
              <a:tr h="360040">
                <a:tc vMerge="1">
                  <a:txBody>
                    <a:bodyPr/>
                    <a:lstStyle/>
                    <a:p>
                      <a:endParaRPr lang="ru-RU" dirty="0"/>
                    </a:p>
                  </a:txBody>
                  <a:tcPr/>
                </a:tc>
                <a:tc gridSpan="2">
                  <a:txBody>
                    <a:bodyPr/>
                    <a:lstStyle/>
                    <a:p>
                      <a:pPr marL="0" algn="ctr" defTabSz="914400" rtl="0" eaLnBrk="1" latinLnBrk="0" hangingPunct="1"/>
                      <a:r>
                        <a:rPr lang="ru-RU" sz="1800" kern="1200" dirty="0" smtClean="0">
                          <a:solidFill>
                            <a:schemeClr val="dk1"/>
                          </a:solidFill>
                          <a:latin typeface="+mn-lt"/>
                          <a:ea typeface="+mn-ea"/>
                          <a:cs typeface="+mn-cs"/>
                        </a:rPr>
                        <a:t>ноябрь</a:t>
                      </a:r>
                      <a:endParaRPr lang="ru-RU" sz="1800" kern="1200" dirty="0">
                        <a:solidFill>
                          <a:schemeClr val="dk1"/>
                        </a:solidFill>
                        <a:latin typeface="+mn-lt"/>
                        <a:ea typeface="+mn-ea"/>
                        <a:cs typeface="+mn-cs"/>
                      </a:endParaRPr>
                    </a:p>
                  </a:txBody>
                  <a:tcPr>
                    <a:solidFill>
                      <a:schemeClr val="tx2">
                        <a:lumMod val="40000"/>
                        <a:lumOff val="60000"/>
                      </a:schemeClr>
                    </a:solidFill>
                  </a:tcPr>
                </a:tc>
                <a:tc hMerge="1">
                  <a:txBody>
                    <a:bodyPr/>
                    <a:lstStyle/>
                    <a:p>
                      <a:pPr marL="0" algn="l" defTabSz="914400" rtl="0" eaLnBrk="1" latinLnBrk="0" hangingPunct="1"/>
                      <a:endParaRPr lang="ru-RU" sz="1800" kern="1200" dirty="0">
                        <a:solidFill>
                          <a:schemeClr val="dk1"/>
                        </a:solidFill>
                        <a:latin typeface="+mn-lt"/>
                        <a:ea typeface="+mn-ea"/>
                        <a:cs typeface="+mn-cs"/>
                      </a:endParaRPr>
                    </a:p>
                  </a:txBody>
                  <a:tcPr/>
                </a:tc>
                <a:tc gridSpan="2">
                  <a:txBody>
                    <a:bodyPr/>
                    <a:lstStyle/>
                    <a:p>
                      <a:pPr marL="0" algn="l" defTabSz="914400" rtl="0" eaLnBrk="1" latinLnBrk="0" hangingPunct="1"/>
                      <a:r>
                        <a:rPr lang="ru-RU" sz="1800" kern="1200" dirty="0" smtClean="0">
                          <a:solidFill>
                            <a:schemeClr val="dk1"/>
                          </a:solidFill>
                          <a:latin typeface="+mn-lt"/>
                          <a:ea typeface="+mn-ea"/>
                          <a:cs typeface="+mn-cs"/>
                        </a:rPr>
                        <a:t>декабрь</a:t>
                      </a:r>
                      <a:endParaRPr lang="ru-RU" sz="1800" kern="1200" dirty="0">
                        <a:solidFill>
                          <a:schemeClr val="dk1"/>
                        </a:solidFill>
                        <a:latin typeface="+mn-lt"/>
                        <a:ea typeface="+mn-ea"/>
                        <a:cs typeface="+mn-cs"/>
                      </a:endParaRPr>
                    </a:p>
                  </a:txBody>
                  <a:tcPr>
                    <a:solidFill>
                      <a:schemeClr val="tx2">
                        <a:lumMod val="40000"/>
                        <a:lumOff val="60000"/>
                      </a:schemeClr>
                    </a:solidFill>
                  </a:tcPr>
                </a:tc>
                <a:tc hMerge="1">
                  <a:txBody>
                    <a:bodyPr/>
                    <a:lstStyle/>
                    <a:p>
                      <a:pPr marL="0" algn="l" defTabSz="914400" rtl="0" eaLnBrk="1" latinLnBrk="0" hangingPunct="1"/>
                      <a:endParaRPr lang="ru-RU" sz="1800" kern="1200" dirty="0">
                        <a:solidFill>
                          <a:schemeClr val="dk1"/>
                        </a:solidFill>
                        <a:latin typeface="+mn-lt"/>
                        <a:ea typeface="+mn-ea"/>
                        <a:cs typeface="+mn-cs"/>
                      </a:endParaRPr>
                    </a:p>
                  </a:txBody>
                  <a:tcPr/>
                </a:tc>
              </a:tr>
              <a:tr h="360040">
                <a:tc>
                  <a:txBody>
                    <a:bodyPr/>
                    <a:lstStyle/>
                    <a:p>
                      <a:r>
                        <a:rPr lang="ru-RU" dirty="0" smtClean="0"/>
                        <a:t>Сравнивать рациональные числа</a:t>
                      </a:r>
                      <a:endParaRPr lang="ru-RU" dirty="0"/>
                    </a:p>
                  </a:txBody>
                  <a:tcPr/>
                </a:tc>
                <a:tc>
                  <a:txBody>
                    <a:bodyPr/>
                    <a:lstStyle/>
                    <a:p>
                      <a:r>
                        <a:rPr lang="en-US" dirty="0" smtClean="0"/>
                        <a:t>48</a:t>
                      </a:r>
                      <a:endParaRPr lang="ru-RU" dirty="0"/>
                    </a:p>
                  </a:txBody>
                  <a:tcPr/>
                </a:tc>
                <a:tc>
                  <a:txBody>
                    <a:bodyPr/>
                    <a:lstStyle/>
                    <a:p>
                      <a:r>
                        <a:rPr lang="en-US" dirty="0" smtClean="0"/>
                        <a:t>96%</a:t>
                      </a:r>
                      <a:endParaRPr lang="ru-RU" dirty="0"/>
                    </a:p>
                  </a:txBody>
                  <a:tcPr/>
                </a:tc>
                <a:tc>
                  <a:txBody>
                    <a:bodyPr/>
                    <a:lstStyle/>
                    <a:p>
                      <a:r>
                        <a:rPr lang="en-US" dirty="0" smtClean="0"/>
                        <a:t>50</a:t>
                      </a:r>
                      <a:endParaRPr lang="ru-RU" dirty="0"/>
                    </a:p>
                  </a:txBody>
                  <a:tcPr/>
                </a:tc>
                <a:tc>
                  <a:txBody>
                    <a:bodyPr/>
                    <a:lstStyle/>
                    <a:p>
                      <a:r>
                        <a:rPr lang="en-US" dirty="0" smtClean="0"/>
                        <a:t>100%</a:t>
                      </a:r>
                      <a:endParaRPr lang="ru-RU" dirty="0"/>
                    </a:p>
                  </a:txBody>
                  <a:tcPr/>
                </a:tc>
              </a:tr>
              <a:tr h="360040">
                <a:tc>
                  <a:txBody>
                    <a:bodyPr/>
                    <a:lstStyle/>
                    <a:p>
                      <a:r>
                        <a:rPr lang="ru-RU" dirty="0" smtClean="0"/>
                        <a:t>Владеть понятием квадратного корня</a:t>
                      </a:r>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r>
              <a:tr h="360040">
                <a:tc>
                  <a:txBody>
                    <a:bodyPr/>
                    <a:lstStyle/>
                    <a:p>
                      <a:r>
                        <a:rPr lang="ru-RU" dirty="0" smtClean="0"/>
                        <a:t>Решать задачи на проценты</a:t>
                      </a:r>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r>
              <a:tr h="360040">
                <a:tc>
                  <a:txBody>
                    <a:bodyPr/>
                    <a:lstStyle/>
                    <a:p>
                      <a:r>
                        <a:rPr lang="ru-RU" dirty="0" smtClean="0"/>
                        <a:t>Вычислять значения выражения с переменными при заданных значениях переменных</a:t>
                      </a:r>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r>
              <a:tr h="360040">
                <a:tc>
                  <a:txBody>
                    <a:bodyPr/>
                    <a:lstStyle/>
                    <a:p>
                      <a:r>
                        <a:rPr lang="ru-RU" dirty="0" smtClean="0"/>
                        <a:t>Составлять буквенное выражение по условию задачи</a:t>
                      </a:r>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r>
              <a:tr h="360040">
                <a:tc>
                  <a:txBody>
                    <a:bodyPr/>
                    <a:lstStyle/>
                    <a:p>
                      <a:r>
                        <a:rPr lang="ru-RU" dirty="0" smtClean="0"/>
                        <a:t>Преобразовывать целые выражения</a:t>
                      </a:r>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r>
              <a:tr h="360040">
                <a:tc>
                  <a:txBody>
                    <a:bodyPr/>
                    <a:lstStyle/>
                    <a:p>
                      <a:r>
                        <a:rPr lang="ru-RU" dirty="0" smtClean="0"/>
                        <a:t>Выполнять действия с алгебраическими дробями</a:t>
                      </a:r>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r>
              <a:tr h="360040">
                <a:tc>
                  <a:txBody>
                    <a:bodyPr/>
                    <a:lstStyle/>
                    <a:p>
                      <a:r>
                        <a:rPr lang="ru-RU" dirty="0" smtClean="0"/>
                        <a:t>И</a:t>
                      </a:r>
                      <a:r>
                        <a:rPr lang="ru-RU" baseline="0" dirty="0" smtClean="0"/>
                        <a:t> др.</a:t>
                      </a:r>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t="1000" r="79000" b="80000"/>
          </a:stretch>
        </a:blipFill>
        <a:effectLst/>
      </p:bgPr>
    </p:bg>
    <p:spTree>
      <p:nvGrpSpPr>
        <p:cNvPr id="1" name=""/>
        <p:cNvGrpSpPr/>
        <p:nvPr/>
      </p:nvGrpSpPr>
      <p:grpSpPr>
        <a:xfrm>
          <a:off x="0" y="0"/>
          <a:ext cx="0" cy="0"/>
          <a:chOff x="0" y="0"/>
          <a:chExt cx="0" cy="0"/>
        </a:xfrm>
      </p:grpSpPr>
      <p:sp>
        <p:nvSpPr>
          <p:cNvPr id="3" name="Прямоугольник 2"/>
          <p:cNvSpPr/>
          <p:nvPr/>
        </p:nvSpPr>
        <p:spPr>
          <a:xfrm>
            <a:off x="1979712" y="548680"/>
            <a:ext cx="6742615" cy="523220"/>
          </a:xfrm>
          <a:prstGeom prst="rect">
            <a:avLst/>
          </a:prstGeom>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ru-RU" sz="2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Мониторинг </a:t>
            </a:r>
            <a:r>
              <a:rPr lang="ru-RU" sz="2800" b="1" cap="all"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обучаемости</a:t>
            </a:r>
            <a:r>
              <a:rPr lang="ru-RU" sz="2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учащихся</a:t>
            </a:r>
            <a:endParaRPr lang="ru-RU" sz="28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5" name="Прямоугольник 4"/>
          <p:cNvSpPr/>
          <p:nvPr/>
        </p:nvSpPr>
        <p:spPr>
          <a:xfrm>
            <a:off x="395536" y="1412776"/>
            <a:ext cx="7776864" cy="1200329"/>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algn="ctr">
              <a:buFont typeface="Arial" pitchFamily="34" charset="0"/>
              <a:buChar char="•"/>
            </a:pPr>
            <a:r>
              <a:rPr lang="ru-RU" dirty="0" smtClean="0"/>
              <a:t>уровень произвольного внимания;</a:t>
            </a:r>
          </a:p>
          <a:p>
            <a:pPr algn="ctr">
              <a:buFont typeface="Arial" pitchFamily="34" charset="0"/>
              <a:buChar char="•"/>
            </a:pPr>
            <a:r>
              <a:rPr lang="ru-RU" dirty="0" smtClean="0"/>
              <a:t>способность распределять и перераспределять внимание;</a:t>
            </a:r>
          </a:p>
          <a:p>
            <a:pPr algn="ctr">
              <a:buFont typeface="Arial" pitchFamily="34" charset="0"/>
              <a:buChar char="•"/>
            </a:pPr>
            <a:r>
              <a:rPr lang="ru-RU" dirty="0" smtClean="0"/>
              <a:t>показатели оперативной памяти;</a:t>
            </a:r>
          </a:p>
          <a:p>
            <a:pPr algn="ctr">
              <a:buFont typeface="Arial" pitchFamily="34" charset="0"/>
              <a:buChar char="•"/>
            </a:pPr>
            <a:r>
              <a:rPr lang="ru-RU" dirty="0" smtClean="0"/>
              <a:t>уровень развития логического мышления.</a:t>
            </a:r>
            <a:endParaRPr lang="ru-RU" dirty="0"/>
          </a:p>
        </p:txBody>
      </p:sp>
      <p:sp>
        <p:nvSpPr>
          <p:cNvPr id="6" name="Прямоугольник 5"/>
          <p:cNvSpPr/>
          <p:nvPr/>
        </p:nvSpPr>
        <p:spPr>
          <a:xfrm>
            <a:off x="611560" y="2852936"/>
            <a:ext cx="7848872" cy="461665"/>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200" dirty="0" smtClean="0"/>
              <a:t>Оценка критерия "</a:t>
            </a:r>
            <a:r>
              <a:rPr lang="ru-RU" sz="1200" dirty="0" err="1" smtClean="0"/>
              <a:t>обучаемость</a:t>
            </a:r>
            <a:r>
              <a:rPr lang="ru-RU" sz="1200" dirty="0" smtClean="0"/>
              <a:t>" у учащихся 9-х классов проводится в тот же период, что и диагностические работы по учебным предметам (октябрь, февраль). Результаты диагностики, проведенной в октябре, даны в таблице</a:t>
            </a:r>
            <a:endParaRPr lang="ru-RU" sz="1200" dirty="0"/>
          </a:p>
        </p:txBody>
      </p:sp>
      <p:graphicFrame>
        <p:nvGraphicFramePr>
          <p:cNvPr id="7" name="Таблица 6"/>
          <p:cNvGraphicFramePr>
            <a:graphicFrameLocks noGrp="1"/>
          </p:cNvGraphicFramePr>
          <p:nvPr/>
        </p:nvGraphicFramePr>
        <p:xfrm>
          <a:off x="179512" y="3573016"/>
          <a:ext cx="8496944" cy="3119120"/>
        </p:xfrm>
        <a:graphic>
          <a:graphicData uri="http://schemas.openxmlformats.org/drawingml/2006/table">
            <a:tbl>
              <a:tblPr firstRow="1" bandRow="1">
                <a:tableStyleId>{5C22544A-7EE6-4342-B048-85BDC9FD1C3A}</a:tableStyleId>
              </a:tblPr>
              <a:tblGrid>
                <a:gridCol w="4248472"/>
                <a:gridCol w="1062118"/>
                <a:gridCol w="1062118"/>
                <a:gridCol w="1062118"/>
                <a:gridCol w="1062118"/>
              </a:tblGrid>
              <a:tr h="370840">
                <a:tc rowSpan="2">
                  <a:txBody>
                    <a:bodyPr/>
                    <a:lstStyle/>
                    <a:p>
                      <a:pPr algn="ctr"/>
                      <a:r>
                        <a:rPr lang="ru-RU" dirty="0" smtClean="0"/>
                        <a:t>Показатели</a:t>
                      </a:r>
                      <a:endParaRPr lang="ru-RU" dirty="0"/>
                    </a:p>
                  </a:txBody>
                  <a:tcPr/>
                </a:tc>
                <a:tc gridSpan="4">
                  <a:txBody>
                    <a:bodyPr/>
                    <a:lstStyle/>
                    <a:p>
                      <a:pPr algn="ctr"/>
                      <a:r>
                        <a:rPr lang="ru-RU" dirty="0" smtClean="0"/>
                        <a:t>Доля учащихся (%), имеющих показатели</a:t>
                      </a:r>
                      <a:endParaRPr lang="ru-RU" dirty="0"/>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370840">
                <a:tc vMerge="1">
                  <a:txBody>
                    <a:bodyPr/>
                    <a:lstStyle/>
                    <a:p>
                      <a:endParaRPr lang="ru-RU" dirty="0"/>
                    </a:p>
                  </a:txBody>
                  <a:tcPr/>
                </a:tc>
                <a:tc>
                  <a:txBody>
                    <a:bodyPr/>
                    <a:lstStyle/>
                    <a:p>
                      <a:r>
                        <a:rPr lang="ru-RU" sz="1200" dirty="0" smtClean="0"/>
                        <a:t>выше нормы</a:t>
                      </a:r>
                      <a:endParaRPr lang="ru-RU" sz="1200" dirty="0"/>
                    </a:p>
                  </a:txBody>
                  <a:tcPr/>
                </a:tc>
                <a:tc>
                  <a:txBody>
                    <a:bodyPr/>
                    <a:lstStyle/>
                    <a:p>
                      <a:r>
                        <a:rPr lang="ru-RU" sz="1200" dirty="0" smtClean="0"/>
                        <a:t>средней нормы</a:t>
                      </a:r>
                      <a:endParaRPr lang="ru-RU" sz="1200" dirty="0"/>
                    </a:p>
                  </a:txBody>
                  <a:tcPr/>
                </a:tc>
                <a:tc>
                  <a:txBody>
                    <a:bodyPr/>
                    <a:lstStyle/>
                    <a:p>
                      <a:r>
                        <a:rPr lang="ru-RU" sz="1200" dirty="0" smtClean="0"/>
                        <a:t>ниже нормы</a:t>
                      </a:r>
                      <a:endParaRPr lang="ru-RU" sz="1200" dirty="0"/>
                    </a:p>
                  </a:txBody>
                  <a:tcPr/>
                </a:tc>
                <a:tc>
                  <a:txBody>
                    <a:bodyPr/>
                    <a:lstStyle/>
                    <a:p>
                      <a:r>
                        <a:rPr lang="ru-RU" sz="1200" dirty="0" smtClean="0"/>
                        <a:t>значительно ниже нормы</a:t>
                      </a:r>
                      <a:endParaRPr lang="ru-RU" sz="1200" dirty="0"/>
                    </a:p>
                  </a:txBody>
                  <a:tcPr/>
                </a:tc>
              </a:tr>
              <a:tr h="370840">
                <a:tc>
                  <a:txBody>
                    <a:bodyPr/>
                    <a:lstStyle/>
                    <a:p>
                      <a:r>
                        <a:rPr lang="ru-RU" dirty="0" smtClean="0"/>
                        <a:t>Произвольное внимание</a:t>
                      </a:r>
                      <a:endParaRPr lang="ru-RU" dirty="0"/>
                    </a:p>
                  </a:txBody>
                  <a:tcPr/>
                </a:tc>
                <a:tc>
                  <a:txBody>
                    <a:bodyPr/>
                    <a:lstStyle/>
                    <a:p>
                      <a:endParaRPr lang="ru-RU" dirty="0"/>
                    </a:p>
                  </a:txBody>
                  <a:tcPr/>
                </a:tc>
                <a:tc>
                  <a:txBody>
                    <a:bodyPr/>
                    <a:lstStyle/>
                    <a:p>
                      <a:endParaRPr lang="ru-RU"/>
                    </a:p>
                  </a:txBody>
                  <a:tcPr/>
                </a:tc>
                <a:tc>
                  <a:txBody>
                    <a:bodyPr/>
                    <a:lstStyle/>
                    <a:p>
                      <a:endParaRPr lang="ru-RU"/>
                    </a:p>
                  </a:txBody>
                  <a:tcPr/>
                </a:tc>
                <a:tc>
                  <a:txBody>
                    <a:bodyPr/>
                    <a:lstStyle/>
                    <a:p>
                      <a:endParaRPr lang="ru-RU" dirty="0"/>
                    </a:p>
                  </a:txBody>
                  <a:tcPr/>
                </a:tc>
              </a:tr>
              <a:tr h="370840">
                <a:tc>
                  <a:txBody>
                    <a:bodyPr/>
                    <a:lstStyle/>
                    <a:p>
                      <a:r>
                        <a:rPr lang="ru-RU" dirty="0" smtClean="0"/>
                        <a:t>Способность распределять и переключать внимание</a:t>
                      </a:r>
                      <a:endParaRPr lang="ru-RU" dirty="0"/>
                    </a:p>
                  </a:txBody>
                  <a:tcPr/>
                </a:tc>
                <a:tc>
                  <a:txBody>
                    <a:bodyPr/>
                    <a:lstStyle/>
                    <a:p>
                      <a:endParaRPr lang="ru-RU" dirty="0"/>
                    </a:p>
                  </a:txBody>
                  <a:tcPr/>
                </a:tc>
                <a:tc>
                  <a:txBody>
                    <a:bodyPr/>
                    <a:lstStyle/>
                    <a:p>
                      <a:endParaRPr lang="ru-RU"/>
                    </a:p>
                  </a:txBody>
                  <a:tcPr/>
                </a:tc>
                <a:tc>
                  <a:txBody>
                    <a:bodyPr/>
                    <a:lstStyle/>
                    <a:p>
                      <a:endParaRPr lang="ru-RU"/>
                    </a:p>
                  </a:txBody>
                  <a:tcPr/>
                </a:tc>
                <a:tc>
                  <a:txBody>
                    <a:bodyPr/>
                    <a:lstStyle/>
                    <a:p>
                      <a:endParaRPr lang="ru-RU" dirty="0"/>
                    </a:p>
                  </a:txBody>
                  <a:tcPr/>
                </a:tc>
              </a:tr>
              <a:tr h="370840">
                <a:tc>
                  <a:txBody>
                    <a:bodyPr/>
                    <a:lstStyle/>
                    <a:p>
                      <a:r>
                        <a:rPr lang="ru-RU" dirty="0" smtClean="0"/>
                        <a:t>Оперативная память</a:t>
                      </a:r>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r>
              <a:tr h="370840">
                <a:tc>
                  <a:txBody>
                    <a:bodyPr/>
                    <a:lstStyle/>
                    <a:p>
                      <a:r>
                        <a:rPr lang="ru-RU" dirty="0" smtClean="0"/>
                        <a:t>Уровень развития логического мышления</a:t>
                      </a:r>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t="1000" r="79000" b="80000"/>
          </a:stretch>
        </a:blipFill>
        <a:effectLst/>
      </p:bgPr>
    </p:bg>
    <p:spTree>
      <p:nvGrpSpPr>
        <p:cNvPr id="1" name=""/>
        <p:cNvGrpSpPr/>
        <p:nvPr/>
      </p:nvGrpSpPr>
      <p:grpSpPr>
        <a:xfrm>
          <a:off x="0" y="0"/>
          <a:ext cx="0" cy="0"/>
          <a:chOff x="0" y="0"/>
          <a:chExt cx="0" cy="0"/>
        </a:xfrm>
      </p:grpSpPr>
      <p:sp>
        <p:nvSpPr>
          <p:cNvPr id="1025" name="Rectangle 1"/>
          <p:cNvSpPr>
            <a:spLocks noChangeArrowheads="1"/>
          </p:cNvSpPr>
          <p:nvPr/>
        </p:nvSpPr>
        <p:spPr bwMode="auto">
          <a:xfrm>
            <a:off x="899592" y="1772816"/>
            <a:ext cx="7704856" cy="4708981"/>
          </a:xfrm>
          <a:prstGeom prst="rect">
            <a:avLst/>
          </a:prstGeom>
          <a:ln>
            <a:headEnd/>
            <a:tailEnd/>
          </a:ln>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20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психологам необходимо проводить индивидуальные занятия с учащимися, у которых оценка показателей критерия "</a:t>
            </a:r>
            <a:r>
              <a:rPr kumimoji="0" lang="ru-RU" sz="2000" b="0" i="0" u="none" strike="noStrike" cap="none" normalizeH="0" baseline="0" dirty="0" err="1" smtClean="0">
                <a:ln>
                  <a:noFill/>
                </a:ln>
                <a:solidFill>
                  <a:srgbClr val="414141"/>
                </a:solidFill>
                <a:effectLst/>
                <a:latin typeface="Arial" pitchFamily="34" charset="0"/>
                <a:ea typeface="Times New Roman" pitchFamily="18" charset="0"/>
                <a:cs typeface="Arial" pitchFamily="34" charset="0"/>
              </a:rPr>
              <a:t>обученность</a:t>
            </a:r>
            <a:r>
              <a:rPr kumimoji="0" lang="ru-RU" sz="20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 ниже или значительно ниже нормы;</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20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учителям, преподающим в 9-х классах, при работе с такими учащимися делать акцент на упражнениях, способствующих улучшению концентрации, распределения, переключения внимания, развитию оперативной памяти и логического мышления.</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20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Результаты диагностики, проведенной в феврале, показали, что:</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20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снизилось количество учащихся, имеющих показатели произвольного внимания и оперативной памяти ниже нормы;</a:t>
            </a: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20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увеличилось количество учащихся, показатели переключения и распределения внимания которых находятся в пределах средней нормы и выше нормы.</a:t>
            </a:r>
            <a:r>
              <a:rPr kumimoji="0" lang="ru-RU" sz="2000" b="0" i="0" u="none" strike="noStrike" cap="none" normalizeH="0" baseline="0" dirty="0" smtClean="0">
                <a:ln>
                  <a:noFill/>
                </a:ln>
                <a:solidFill>
                  <a:schemeClr val="tx1"/>
                </a:solidFill>
                <a:effectLst/>
                <a:latin typeface="Arial" pitchFamily="34" charset="0"/>
                <a:cs typeface="Arial" pitchFamily="34" charset="0"/>
              </a:rPr>
              <a:t> </a:t>
            </a:r>
          </a:p>
        </p:txBody>
      </p:sp>
      <p:sp>
        <p:nvSpPr>
          <p:cNvPr id="5" name="Прямоугольник 4"/>
          <p:cNvSpPr/>
          <p:nvPr/>
        </p:nvSpPr>
        <p:spPr>
          <a:xfrm>
            <a:off x="2339752" y="260648"/>
            <a:ext cx="5904656" cy="1200329"/>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lvl="0" algn="ctr" fontAlgn="base">
              <a:spcBef>
                <a:spcPct val="0"/>
              </a:spcBef>
              <a:spcAft>
                <a:spcPct val="0"/>
              </a:spcAft>
              <a:tabLst>
                <a:tab pos="457200" algn="l"/>
              </a:tabLst>
            </a:pPr>
            <a:r>
              <a:rPr lang="ru-RU"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ea typeface="Times New Roman" pitchFamily="18" charset="0"/>
                <a:cs typeface="Arial" pitchFamily="34" charset="0"/>
              </a:rPr>
              <a:t>После обсуждения результатов диагностики на заседании психологической службы были приняты следующие решения:</a:t>
            </a:r>
            <a:endParaRPr lang="ru-RU"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 grpId="0" animBg="1"/>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t="1000" r="79000" b="80000"/>
          </a:stretch>
        </a:blipFill>
        <a:effectLst/>
      </p:bgPr>
    </p:bg>
    <p:spTree>
      <p:nvGrpSpPr>
        <p:cNvPr id="1" name=""/>
        <p:cNvGrpSpPr/>
        <p:nvPr/>
      </p:nvGrpSpPr>
      <p:grpSpPr>
        <a:xfrm>
          <a:off x="0" y="0"/>
          <a:ext cx="0" cy="0"/>
          <a:chOff x="0" y="0"/>
          <a:chExt cx="0" cy="0"/>
        </a:xfrm>
      </p:grpSpPr>
      <p:sp>
        <p:nvSpPr>
          <p:cNvPr id="200705" name="Rectangle 1"/>
          <p:cNvSpPr>
            <a:spLocks noChangeArrowheads="1"/>
          </p:cNvSpPr>
          <p:nvPr/>
        </p:nvSpPr>
        <p:spPr bwMode="auto">
          <a:xfrm>
            <a:off x="2483768" y="135258"/>
            <a:ext cx="6120680"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all" normalizeH="0" baseline="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ea typeface="Times New Roman" pitchFamily="18" charset="0"/>
                <a:cs typeface="Arial" pitchFamily="34" charset="0"/>
              </a:rPr>
              <a:t>Анализ мониторинга творческих успехов учащихся</a:t>
            </a:r>
            <a:endParaRPr kumimoji="0" lang="ru-RU" sz="2800" b="1" i="0" u="none" strike="noStrike" cap="all" normalizeH="0" baseline="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cs typeface="Arial" pitchFamily="34" charset="0"/>
            </a:endParaRPr>
          </a:p>
        </p:txBody>
      </p:sp>
      <p:sp>
        <p:nvSpPr>
          <p:cNvPr id="200706" name="Rectangle 2"/>
          <p:cNvSpPr>
            <a:spLocks noChangeArrowheads="1"/>
          </p:cNvSpPr>
          <p:nvPr/>
        </p:nvSpPr>
        <p:spPr bwMode="auto">
          <a:xfrm>
            <a:off x="611560" y="1855277"/>
            <a:ext cx="7560840" cy="646331"/>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1" i="0" u="none" strike="noStrike" normalizeH="0" baseline="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Times New Roman" pitchFamily="18" charset="0"/>
                <a:cs typeface="Arial" pitchFamily="34" charset="0"/>
              </a:rPr>
              <a:t>При диагностике критерия "творческие успехи" (тест П. </a:t>
            </a:r>
            <a:r>
              <a:rPr kumimoji="0" lang="ru-RU" b="1" i="0" u="none" strike="noStrike" normalizeH="0" baseline="0"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Times New Roman" pitchFamily="18" charset="0"/>
                <a:cs typeface="Arial" pitchFamily="34" charset="0"/>
              </a:rPr>
              <a:t>Торренса</a:t>
            </a:r>
            <a:r>
              <a:rPr kumimoji="0" lang="ru-RU" b="1" i="0" u="none" strike="noStrike" normalizeH="0" baseline="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Times New Roman" pitchFamily="18" charset="0"/>
                <a:cs typeface="Arial" pitchFamily="34" charset="0"/>
              </a:rPr>
              <a:t>) оценивались следующие показатели </a:t>
            </a:r>
            <a:r>
              <a:rPr kumimoji="0" lang="ru-RU" b="1" i="0" u="none" strike="noStrike" normalizeH="0" baseline="0"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Times New Roman" pitchFamily="18" charset="0"/>
                <a:cs typeface="Arial" pitchFamily="34" charset="0"/>
              </a:rPr>
              <a:t>креативности</a:t>
            </a:r>
            <a:r>
              <a:rPr kumimoji="0" lang="ru-RU" b="1" i="0" u="none" strike="noStrike" normalizeH="0" baseline="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Times New Roman" pitchFamily="18" charset="0"/>
                <a:cs typeface="Arial" pitchFamily="34" charset="0"/>
              </a:rPr>
              <a:t>:</a:t>
            </a:r>
            <a:endParaRPr kumimoji="0" lang="ru-RU" b="1" i="0" u="none" strike="noStrike" normalizeH="0" baseline="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sp>
        <p:nvSpPr>
          <p:cNvPr id="200707" name="Rectangle 3"/>
          <p:cNvSpPr>
            <a:spLocks noChangeArrowheads="1"/>
          </p:cNvSpPr>
          <p:nvPr/>
        </p:nvSpPr>
        <p:spPr bwMode="auto">
          <a:xfrm>
            <a:off x="539552" y="3212976"/>
            <a:ext cx="8208912" cy="2062103"/>
          </a:xfrm>
          <a:prstGeom prst="rect">
            <a:avLst/>
          </a:prstGeom>
          <a:ln>
            <a:headEnd/>
            <a:tailEnd/>
          </a:ln>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457200" algn="l"/>
              </a:tabLst>
            </a:pPr>
            <a:r>
              <a:rPr kumimoji="0" lang="ru-RU" sz="16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беглость (скорость, продуктивность) </a:t>
            </a:r>
            <a:r>
              <a:rPr kumimoji="0" lang="ru-RU" sz="1600" b="0" i="0" u="none" strike="noStrike" cap="none" normalizeH="0" baseline="0" dirty="0" smtClean="0">
                <a:ln>
                  <a:noFill/>
                </a:ln>
                <a:solidFill>
                  <a:srgbClr val="414141"/>
                </a:solidFill>
                <a:effectLst/>
                <a:latin typeface="Calibri"/>
                <a:ea typeface="Times New Roman" pitchFamily="18" charset="0"/>
                <a:cs typeface="Arial" pitchFamily="34" charset="0"/>
              </a:rPr>
              <a:t>–</a:t>
            </a:r>
            <a:r>
              <a:rPr kumimoji="0" lang="ru-RU" sz="16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 отражает способность к порождению большого числа идей;</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6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гибкость </a:t>
            </a:r>
            <a:r>
              <a:rPr kumimoji="0" lang="ru-RU" sz="1600" b="0" i="0" u="none" strike="noStrike" cap="none" normalizeH="0" baseline="0" dirty="0" smtClean="0">
                <a:ln>
                  <a:noFill/>
                </a:ln>
                <a:solidFill>
                  <a:srgbClr val="414141"/>
                </a:solidFill>
                <a:effectLst/>
                <a:latin typeface="Calibri"/>
                <a:ea typeface="Times New Roman" pitchFamily="18" charset="0"/>
                <a:cs typeface="Arial" pitchFamily="34" charset="0"/>
              </a:rPr>
              <a:t>–</a:t>
            </a:r>
            <a:r>
              <a:rPr kumimoji="0" lang="ru-RU" sz="16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 оценивает способность выдвигать разнообразные идеи, переходить от одного аспекта проблемы к другому, использовать разнообразные стратегии решения проблем;</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6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оригинальность </a:t>
            </a:r>
            <a:r>
              <a:rPr kumimoji="0" lang="ru-RU" sz="1600" b="0" i="0" u="none" strike="noStrike" cap="none" normalizeH="0" baseline="0" dirty="0" smtClean="0">
                <a:ln>
                  <a:noFill/>
                </a:ln>
                <a:solidFill>
                  <a:srgbClr val="414141"/>
                </a:solidFill>
                <a:effectLst/>
                <a:latin typeface="Calibri"/>
                <a:ea typeface="Times New Roman" pitchFamily="18" charset="0"/>
                <a:cs typeface="Arial" pitchFamily="34" charset="0"/>
              </a:rPr>
              <a:t>–</a:t>
            </a:r>
            <a:r>
              <a:rPr kumimoji="0" lang="ru-RU" sz="16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 характеризует способность к выдвижению идей, отличающихся от очевидных, твердо установленных;</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6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разработанность </a:t>
            </a:r>
            <a:r>
              <a:rPr kumimoji="0" lang="ru-RU" sz="1600" b="0" i="0" u="none" strike="noStrike" cap="none" normalizeH="0" baseline="0" dirty="0" smtClean="0">
                <a:ln>
                  <a:noFill/>
                </a:ln>
                <a:solidFill>
                  <a:srgbClr val="414141"/>
                </a:solidFill>
                <a:effectLst/>
                <a:latin typeface="Calibri"/>
                <a:ea typeface="Times New Roman" pitchFamily="18" charset="0"/>
                <a:cs typeface="Arial" pitchFamily="34" charset="0"/>
              </a:rPr>
              <a:t>–</a:t>
            </a:r>
            <a:r>
              <a:rPr kumimoji="0" lang="ru-RU" sz="16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 детализация идей.</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00705"/>
                                        </p:tgtEl>
                                        <p:attrNameLst>
                                          <p:attrName>style.visibility</p:attrName>
                                        </p:attrNameLst>
                                      </p:cBhvr>
                                      <p:to>
                                        <p:strVal val="visible"/>
                                      </p:to>
                                    </p:set>
                                    <p:animEffect transition="in" filter="diamond(in)">
                                      <p:cBhvr>
                                        <p:cTn id="7" dur="2000"/>
                                        <p:tgtEl>
                                          <p:spTgt spid="2007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0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1484784"/>
            <a:ext cx="7992888" cy="3046988"/>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2400" dirty="0" smtClean="0">
                <a:latin typeface="Times New Roman" pitchFamily="18" charset="0"/>
                <a:cs typeface="Times New Roman" pitchFamily="18" charset="0"/>
              </a:rPr>
              <a:t>Отдельные исследователи и целые институты не могут договориться, что же понимать под выражением «качество образования». И проблема становится шире – как дать учащимся качественное образование, если непонятно, что это такое. Пока не будет определено, что такое качество образования, к нему нельзя будет прийти и, следовательно, невозможно прописать шаги этого несуществующего пути, и мы остаемся в положении Алисы в стране чудес…</a:t>
            </a:r>
            <a:endParaRPr lang="ru-RU" sz="2400" dirty="0">
              <a:latin typeface="Times New Roman" pitchFamily="18" charset="0"/>
              <a:cs typeface="Times New Roman" pitchFamily="18" charset="0"/>
            </a:endParaRPr>
          </a:p>
        </p:txBody>
      </p:sp>
      <p:sp>
        <p:nvSpPr>
          <p:cNvPr id="3" name="Прямоугольник 2"/>
          <p:cNvSpPr/>
          <p:nvPr/>
        </p:nvSpPr>
        <p:spPr>
          <a:xfrm>
            <a:off x="3203848" y="260648"/>
            <a:ext cx="2292807" cy="523220"/>
          </a:xfrm>
          <a:prstGeom prst="rect">
            <a:avLst/>
          </a:prstGeom>
        </p:spPr>
        <p:txBody>
          <a:bodyPr wrap="none">
            <a:spAutoFit/>
          </a:bodyPr>
          <a:lstStyle/>
          <a:p>
            <a:r>
              <a:rPr lang="ru-RU" sz="2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ea typeface="+mj-ea"/>
                <a:cs typeface="Times New Roman" pitchFamily="18" charset="0"/>
              </a:rPr>
              <a:t>Проблема</a:t>
            </a:r>
          </a:p>
        </p:txBody>
      </p:sp>
      <p:pic>
        <p:nvPicPr>
          <p:cNvPr id="4" name="Picture 2"/>
          <p:cNvPicPr>
            <a:picLocks noChangeAspect="1" noChangeArrowheads="1"/>
          </p:cNvPicPr>
          <p:nvPr/>
        </p:nvPicPr>
        <p:blipFill>
          <a:blip r:embed="rId2" cstate="print"/>
          <a:srcRect/>
          <a:stretch>
            <a:fillRect/>
          </a:stretch>
        </p:blipFill>
        <p:spPr bwMode="auto">
          <a:xfrm flipH="1">
            <a:off x="3203848" y="5013176"/>
            <a:ext cx="2736304" cy="152739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par>
                          <p:cTn id="8" fill="hold">
                            <p:stCondLst>
                              <p:cond delay="2000"/>
                            </p:stCondLst>
                            <p:childTnLst>
                              <p:par>
                                <p:cTn id="9" presetID="1"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t="1000" r="79000" b="80000"/>
          </a:stretch>
        </a:blipFill>
        <a:effectLst/>
      </p:bgPr>
    </p:bg>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2483768" y="404664"/>
          <a:ext cx="6096000" cy="1181100"/>
        </p:xfrm>
        <a:graphic>
          <a:graphicData uri="http://schemas.openxmlformats.org/drawingml/2006/table">
            <a:tbl>
              <a:tblPr>
                <a:effectLst>
                  <a:outerShdw blurRad="50800" dist="38100" dir="2700000" algn="tl" rotWithShape="0">
                    <a:prstClr val="black">
                      <a:alpha val="40000"/>
                    </a:prstClr>
                  </a:outerShdw>
                </a:effectLst>
                <a:tableStyleId>{BC89EF96-8CEA-46FF-86C4-4CE0E7609802}</a:tableStyleId>
              </a:tblPr>
              <a:tblGrid>
                <a:gridCol w="2133600"/>
                <a:gridCol w="1219200"/>
                <a:gridCol w="1463040"/>
                <a:gridCol w="1280160"/>
              </a:tblGrid>
              <a:tr h="0">
                <a:tc rowSpan="2">
                  <a:txBody>
                    <a:bodyPr/>
                    <a:lstStyle/>
                    <a:p>
                      <a:pPr algn="ctr">
                        <a:lnSpc>
                          <a:spcPts val="1350"/>
                        </a:lnSpc>
                        <a:spcAft>
                          <a:spcPts val="1050"/>
                        </a:spcAft>
                      </a:pPr>
                      <a:r>
                        <a:rPr lang="ru-RU" sz="1400"/>
                        <a:t>Показатели креативности</a:t>
                      </a:r>
                      <a:endParaRPr lang="ru-RU" sz="1400">
                        <a:latin typeface="Calibri"/>
                        <a:ea typeface="Calibri"/>
                        <a:cs typeface="Times New Roman"/>
                      </a:endParaRPr>
                    </a:p>
                  </a:txBody>
                  <a:tcPr marL="9525" marR="9525" marT="9525" marB="9525"/>
                </a:tc>
                <a:tc gridSpan="3">
                  <a:txBody>
                    <a:bodyPr/>
                    <a:lstStyle/>
                    <a:p>
                      <a:pPr algn="ctr">
                        <a:lnSpc>
                          <a:spcPts val="1350"/>
                        </a:lnSpc>
                        <a:spcAft>
                          <a:spcPts val="1050"/>
                        </a:spcAft>
                      </a:pPr>
                      <a:r>
                        <a:rPr lang="ru-RU" sz="1400"/>
                        <a:t>Доля учащихся (%), имеющих уровень</a:t>
                      </a:r>
                      <a:endParaRPr lang="ru-RU" sz="1400">
                        <a:latin typeface="Calibri"/>
                        <a:ea typeface="Calibri"/>
                        <a:cs typeface="Times New Roman"/>
                      </a:endParaRPr>
                    </a:p>
                  </a:txBody>
                  <a:tcPr marL="9525" marR="9525" marT="9525" marB="9525"/>
                </a:tc>
                <a:tc hMerge="1">
                  <a:txBody>
                    <a:bodyPr/>
                    <a:lstStyle/>
                    <a:p>
                      <a:endParaRPr lang="ru-RU"/>
                    </a:p>
                  </a:txBody>
                  <a:tcPr/>
                </a:tc>
                <a:tc hMerge="1">
                  <a:txBody>
                    <a:bodyPr/>
                    <a:lstStyle/>
                    <a:p>
                      <a:endParaRPr lang="ru-RU"/>
                    </a:p>
                  </a:txBody>
                  <a:tcPr/>
                </a:tc>
              </a:tr>
              <a:tr h="0">
                <a:tc vMerge="1">
                  <a:txBody>
                    <a:bodyPr/>
                    <a:lstStyle/>
                    <a:p>
                      <a:endParaRPr lang="ru-RU"/>
                    </a:p>
                  </a:txBody>
                  <a:tcPr/>
                </a:tc>
                <a:tc>
                  <a:txBody>
                    <a:bodyPr/>
                    <a:lstStyle/>
                    <a:p>
                      <a:pPr algn="ctr">
                        <a:lnSpc>
                          <a:spcPts val="1350"/>
                        </a:lnSpc>
                        <a:spcAft>
                          <a:spcPts val="1050"/>
                        </a:spcAft>
                      </a:pPr>
                      <a:r>
                        <a:rPr lang="ru-RU" sz="1400"/>
                        <a:t>высокий</a:t>
                      </a:r>
                      <a:endParaRPr lang="ru-RU" sz="1400">
                        <a:latin typeface="Calibri"/>
                        <a:ea typeface="Calibri"/>
                        <a:cs typeface="Times New Roman"/>
                      </a:endParaRPr>
                    </a:p>
                  </a:txBody>
                  <a:tcPr marL="9525" marR="9525" marT="9525" marB="9525"/>
                </a:tc>
                <a:tc>
                  <a:txBody>
                    <a:bodyPr/>
                    <a:lstStyle/>
                    <a:p>
                      <a:pPr algn="ctr">
                        <a:lnSpc>
                          <a:spcPts val="1350"/>
                        </a:lnSpc>
                        <a:spcAft>
                          <a:spcPts val="1050"/>
                        </a:spcAft>
                      </a:pPr>
                      <a:r>
                        <a:rPr lang="ru-RU" sz="1400"/>
                        <a:t>средний</a:t>
                      </a:r>
                      <a:endParaRPr lang="ru-RU" sz="1400">
                        <a:latin typeface="Calibri"/>
                        <a:ea typeface="Calibri"/>
                        <a:cs typeface="Times New Roman"/>
                      </a:endParaRPr>
                    </a:p>
                  </a:txBody>
                  <a:tcPr marL="9525" marR="9525" marT="9525" marB="9525"/>
                </a:tc>
                <a:tc>
                  <a:txBody>
                    <a:bodyPr/>
                    <a:lstStyle/>
                    <a:p>
                      <a:pPr algn="ctr">
                        <a:lnSpc>
                          <a:spcPts val="1350"/>
                        </a:lnSpc>
                        <a:spcAft>
                          <a:spcPts val="1050"/>
                        </a:spcAft>
                      </a:pPr>
                      <a:r>
                        <a:rPr lang="ru-RU" sz="1400"/>
                        <a:t>низкий</a:t>
                      </a:r>
                      <a:endParaRPr lang="ru-RU" sz="1400">
                        <a:latin typeface="Calibri"/>
                        <a:ea typeface="Calibri"/>
                        <a:cs typeface="Times New Roman"/>
                      </a:endParaRPr>
                    </a:p>
                  </a:txBody>
                  <a:tcPr marL="9525" marR="9525" marT="9525" marB="9525"/>
                </a:tc>
              </a:tr>
              <a:tr h="0">
                <a:tc>
                  <a:txBody>
                    <a:bodyPr/>
                    <a:lstStyle/>
                    <a:p>
                      <a:pPr>
                        <a:lnSpc>
                          <a:spcPts val="1350"/>
                        </a:lnSpc>
                        <a:spcAft>
                          <a:spcPts val="1050"/>
                        </a:spcAft>
                      </a:pPr>
                      <a:r>
                        <a:rPr lang="ru-RU" sz="1400"/>
                        <a:t>Беглость</a:t>
                      </a:r>
                      <a:endParaRPr lang="ru-RU" sz="1400">
                        <a:latin typeface="Calibri"/>
                        <a:ea typeface="Calibri"/>
                        <a:cs typeface="Times New Roman"/>
                      </a:endParaRPr>
                    </a:p>
                  </a:txBody>
                  <a:tcPr marL="9525" marR="9525" marT="9525" marB="9525"/>
                </a:tc>
                <a:tc>
                  <a:txBody>
                    <a:bodyPr/>
                    <a:lstStyle/>
                    <a:p>
                      <a:pPr algn="ctr">
                        <a:lnSpc>
                          <a:spcPts val="1350"/>
                        </a:lnSpc>
                        <a:spcAft>
                          <a:spcPts val="1050"/>
                        </a:spcAft>
                      </a:pPr>
                      <a:r>
                        <a:rPr lang="ru-RU" sz="1400"/>
                        <a:t>23</a:t>
                      </a:r>
                      <a:endParaRPr lang="ru-RU" sz="1400">
                        <a:latin typeface="Calibri"/>
                        <a:ea typeface="Calibri"/>
                        <a:cs typeface="Times New Roman"/>
                      </a:endParaRPr>
                    </a:p>
                  </a:txBody>
                  <a:tcPr marL="9525" marR="9525" marT="9525" marB="9525"/>
                </a:tc>
                <a:tc>
                  <a:txBody>
                    <a:bodyPr/>
                    <a:lstStyle/>
                    <a:p>
                      <a:pPr algn="ctr">
                        <a:lnSpc>
                          <a:spcPts val="1350"/>
                        </a:lnSpc>
                        <a:spcAft>
                          <a:spcPts val="1050"/>
                        </a:spcAft>
                      </a:pPr>
                      <a:r>
                        <a:rPr lang="ru-RU" sz="1400"/>
                        <a:t>52</a:t>
                      </a:r>
                      <a:endParaRPr lang="ru-RU" sz="1400">
                        <a:latin typeface="Calibri"/>
                        <a:ea typeface="Calibri"/>
                        <a:cs typeface="Times New Roman"/>
                      </a:endParaRPr>
                    </a:p>
                  </a:txBody>
                  <a:tcPr marL="9525" marR="9525" marT="9525" marB="9525"/>
                </a:tc>
                <a:tc>
                  <a:txBody>
                    <a:bodyPr/>
                    <a:lstStyle/>
                    <a:p>
                      <a:pPr algn="ctr">
                        <a:lnSpc>
                          <a:spcPts val="1350"/>
                        </a:lnSpc>
                        <a:spcAft>
                          <a:spcPts val="1050"/>
                        </a:spcAft>
                      </a:pPr>
                      <a:r>
                        <a:rPr lang="ru-RU" sz="1400"/>
                        <a:t>25</a:t>
                      </a:r>
                      <a:endParaRPr lang="ru-RU" sz="1400">
                        <a:latin typeface="Calibri"/>
                        <a:ea typeface="Calibri"/>
                        <a:cs typeface="Times New Roman"/>
                      </a:endParaRPr>
                    </a:p>
                  </a:txBody>
                  <a:tcPr marL="9525" marR="9525" marT="9525" marB="9525"/>
                </a:tc>
              </a:tr>
              <a:tr h="0">
                <a:tc>
                  <a:txBody>
                    <a:bodyPr/>
                    <a:lstStyle/>
                    <a:p>
                      <a:pPr>
                        <a:lnSpc>
                          <a:spcPts val="1350"/>
                        </a:lnSpc>
                        <a:spcAft>
                          <a:spcPts val="1050"/>
                        </a:spcAft>
                      </a:pPr>
                      <a:r>
                        <a:rPr lang="ru-RU" sz="1400"/>
                        <a:t>Гибкость</a:t>
                      </a:r>
                      <a:endParaRPr lang="ru-RU" sz="1400">
                        <a:latin typeface="Calibri"/>
                        <a:ea typeface="Calibri"/>
                        <a:cs typeface="Times New Roman"/>
                      </a:endParaRPr>
                    </a:p>
                  </a:txBody>
                  <a:tcPr marL="9525" marR="9525" marT="9525" marB="9525"/>
                </a:tc>
                <a:tc>
                  <a:txBody>
                    <a:bodyPr/>
                    <a:lstStyle/>
                    <a:p>
                      <a:pPr algn="ctr">
                        <a:lnSpc>
                          <a:spcPts val="1350"/>
                        </a:lnSpc>
                        <a:spcAft>
                          <a:spcPts val="1050"/>
                        </a:spcAft>
                      </a:pPr>
                      <a:r>
                        <a:rPr lang="ru-RU" sz="1400"/>
                        <a:t>15</a:t>
                      </a:r>
                      <a:endParaRPr lang="ru-RU" sz="1400">
                        <a:latin typeface="Calibri"/>
                        <a:ea typeface="Calibri"/>
                        <a:cs typeface="Times New Roman"/>
                      </a:endParaRPr>
                    </a:p>
                  </a:txBody>
                  <a:tcPr marL="9525" marR="9525" marT="9525" marB="9525"/>
                </a:tc>
                <a:tc>
                  <a:txBody>
                    <a:bodyPr/>
                    <a:lstStyle/>
                    <a:p>
                      <a:pPr algn="ctr">
                        <a:lnSpc>
                          <a:spcPts val="1350"/>
                        </a:lnSpc>
                        <a:spcAft>
                          <a:spcPts val="1050"/>
                        </a:spcAft>
                      </a:pPr>
                      <a:r>
                        <a:rPr lang="ru-RU" sz="1400"/>
                        <a:t>54</a:t>
                      </a:r>
                      <a:endParaRPr lang="ru-RU" sz="1400">
                        <a:latin typeface="Calibri"/>
                        <a:ea typeface="Calibri"/>
                        <a:cs typeface="Times New Roman"/>
                      </a:endParaRPr>
                    </a:p>
                  </a:txBody>
                  <a:tcPr marL="9525" marR="9525" marT="9525" marB="9525"/>
                </a:tc>
                <a:tc>
                  <a:txBody>
                    <a:bodyPr/>
                    <a:lstStyle/>
                    <a:p>
                      <a:pPr algn="ctr">
                        <a:lnSpc>
                          <a:spcPts val="1350"/>
                        </a:lnSpc>
                        <a:spcAft>
                          <a:spcPts val="1050"/>
                        </a:spcAft>
                      </a:pPr>
                      <a:r>
                        <a:rPr lang="ru-RU" sz="1400"/>
                        <a:t>31</a:t>
                      </a:r>
                      <a:endParaRPr lang="ru-RU" sz="1400">
                        <a:latin typeface="Calibri"/>
                        <a:ea typeface="Calibri"/>
                        <a:cs typeface="Times New Roman"/>
                      </a:endParaRPr>
                    </a:p>
                  </a:txBody>
                  <a:tcPr marL="9525" marR="9525" marT="9525" marB="9525"/>
                </a:tc>
              </a:tr>
              <a:tr h="0">
                <a:tc>
                  <a:txBody>
                    <a:bodyPr/>
                    <a:lstStyle/>
                    <a:p>
                      <a:pPr>
                        <a:lnSpc>
                          <a:spcPts val="1350"/>
                        </a:lnSpc>
                        <a:spcAft>
                          <a:spcPts val="1050"/>
                        </a:spcAft>
                      </a:pPr>
                      <a:r>
                        <a:rPr lang="ru-RU" sz="1400"/>
                        <a:t>Оригинальность</a:t>
                      </a:r>
                      <a:endParaRPr lang="ru-RU" sz="1400">
                        <a:latin typeface="Calibri"/>
                        <a:ea typeface="Calibri"/>
                        <a:cs typeface="Times New Roman"/>
                      </a:endParaRPr>
                    </a:p>
                  </a:txBody>
                  <a:tcPr marL="9525" marR="9525" marT="9525" marB="9525"/>
                </a:tc>
                <a:tc>
                  <a:txBody>
                    <a:bodyPr/>
                    <a:lstStyle/>
                    <a:p>
                      <a:pPr algn="ctr">
                        <a:lnSpc>
                          <a:spcPts val="1350"/>
                        </a:lnSpc>
                        <a:spcAft>
                          <a:spcPts val="1050"/>
                        </a:spcAft>
                      </a:pPr>
                      <a:r>
                        <a:rPr lang="ru-RU" sz="1400"/>
                        <a:t>11</a:t>
                      </a:r>
                      <a:endParaRPr lang="ru-RU" sz="1400">
                        <a:latin typeface="Calibri"/>
                        <a:ea typeface="Calibri"/>
                        <a:cs typeface="Times New Roman"/>
                      </a:endParaRPr>
                    </a:p>
                  </a:txBody>
                  <a:tcPr marL="9525" marR="9525" marT="9525" marB="9525"/>
                </a:tc>
                <a:tc>
                  <a:txBody>
                    <a:bodyPr/>
                    <a:lstStyle/>
                    <a:p>
                      <a:pPr algn="ctr">
                        <a:lnSpc>
                          <a:spcPts val="1350"/>
                        </a:lnSpc>
                        <a:spcAft>
                          <a:spcPts val="1050"/>
                        </a:spcAft>
                      </a:pPr>
                      <a:r>
                        <a:rPr lang="ru-RU" sz="1400"/>
                        <a:t>55</a:t>
                      </a:r>
                      <a:endParaRPr lang="ru-RU" sz="1400">
                        <a:latin typeface="Calibri"/>
                        <a:ea typeface="Calibri"/>
                        <a:cs typeface="Times New Roman"/>
                      </a:endParaRPr>
                    </a:p>
                  </a:txBody>
                  <a:tcPr marL="9525" marR="9525" marT="9525" marB="9525"/>
                </a:tc>
                <a:tc>
                  <a:txBody>
                    <a:bodyPr/>
                    <a:lstStyle/>
                    <a:p>
                      <a:pPr algn="ctr">
                        <a:lnSpc>
                          <a:spcPts val="1350"/>
                        </a:lnSpc>
                        <a:spcAft>
                          <a:spcPts val="1050"/>
                        </a:spcAft>
                      </a:pPr>
                      <a:r>
                        <a:rPr lang="ru-RU" sz="1400"/>
                        <a:t>34</a:t>
                      </a:r>
                      <a:endParaRPr lang="ru-RU" sz="1400">
                        <a:latin typeface="Calibri"/>
                        <a:ea typeface="Calibri"/>
                        <a:cs typeface="Times New Roman"/>
                      </a:endParaRPr>
                    </a:p>
                  </a:txBody>
                  <a:tcPr marL="9525" marR="9525" marT="9525" marB="9525"/>
                </a:tc>
              </a:tr>
              <a:tr h="0">
                <a:tc>
                  <a:txBody>
                    <a:bodyPr/>
                    <a:lstStyle/>
                    <a:p>
                      <a:pPr>
                        <a:lnSpc>
                          <a:spcPts val="1350"/>
                        </a:lnSpc>
                        <a:spcAft>
                          <a:spcPts val="1050"/>
                        </a:spcAft>
                      </a:pPr>
                      <a:r>
                        <a:rPr lang="ru-RU" sz="1400"/>
                        <a:t>Разработанность</a:t>
                      </a:r>
                      <a:endParaRPr lang="ru-RU" sz="1400">
                        <a:latin typeface="Calibri"/>
                        <a:ea typeface="Calibri"/>
                        <a:cs typeface="Times New Roman"/>
                      </a:endParaRPr>
                    </a:p>
                  </a:txBody>
                  <a:tcPr marL="9525" marR="9525" marT="9525" marB="9525"/>
                </a:tc>
                <a:tc>
                  <a:txBody>
                    <a:bodyPr/>
                    <a:lstStyle/>
                    <a:p>
                      <a:pPr algn="ctr">
                        <a:lnSpc>
                          <a:spcPts val="1350"/>
                        </a:lnSpc>
                        <a:spcAft>
                          <a:spcPts val="1050"/>
                        </a:spcAft>
                      </a:pPr>
                      <a:r>
                        <a:rPr lang="ru-RU" sz="1400"/>
                        <a:t>7</a:t>
                      </a:r>
                      <a:endParaRPr lang="ru-RU" sz="1400">
                        <a:latin typeface="Calibri"/>
                        <a:ea typeface="Calibri"/>
                        <a:cs typeface="Times New Roman"/>
                      </a:endParaRPr>
                    </a:p>
                  </a:txBody>
                  <a:tcPr marL="9525" marR="9525" marT="9525" marB="9525"/>
                </a:tc>
                <a:tc>
                  <a:txBody>
                    <a:bodyPr/>
                    <a:lstStyle/>
                    <a:p>
                      <a:pPr algn="ctr">
                        <a:lnSpc>
                          <a:spcPts val="1350"/>
                        </a:lnSpc>
                        <a:spcAft>
                          <a:spcPts val="1050"/>
                        </a:spcAft>
                      </a:pPr>
                      <a:r>
                        <a:rPr lang="ru-RU" sz="1400"/>
                        <a:t>49</a:t>
                      </a:r>
                      <a:endParaRPr lang="ru-RU" sz="1400">
                        <a:latin typeface="Calibri"/>
                        <a:ea typeface="Calibri"/>
                        <a:cs typeface="Times New Roman"/>
                      </a:endParaRPr>
                    </a:p>
                  </a:txBody>
                  <a:tcPr marL="9525" marR="9525" marT="9525" marB="9525"/>
                </a:tc>
                <a:tc>
                  <a:txBody>
                    <a:bodyPr/>
                    <a:lstStyle/>
                    <a:p>
                      <a:pPr algn="ctr">
                        <a:lnSpc>
                          <a:spcPts val="1350"/>
                        </a:lnSpc>
                        <a:spcAft>
                          <a:spcPts val="1050"/>
                        </a:spcAft>
                      </a:pPr>
                      <a:r>
                        <a:rPr lang="ru-RU" sz="1400" dirty="0"/>
                        <a:t>44</a:t>
                      </a:r>
                      <a:endParaRPr lang="ru-RU" sz="1400" dirty="0">
                        <a:latin typeface="Calibri"/>
                        <a:ea typeface="Calibri"/>
                        <a:cs typeface="Times New Roman"/>
                      </a:endParaRPr>
                    </a:p>
                  </a:txBody>
                  <a:tcPr marL="9525" marR="9525" marT="9525" marB="9525"/>
                </a:tc>
              </a:tr>
            </a:tbl>
          </a:graphicData>
        </a:graphic>
      </p:graphicFrame>
      <p:sp>
        <p:nvSpPr>
          <p:cNvPr id="214017" name="Rectangle 1"/>
          <p:cNvSpPr>
            <a:spLocks noChangeArrowheads="1"/>
          </p:cNvSpPr>
          <p:nvPr/>
        </p:nvSpPr>
        <p:spPr bwMode="auto">
          <a:xfrm>
            <a:off x="251520" y="1773396"/>
            <a:ext cx="8496944" cy="181588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i="0" u="none" strike="noStrike" normalizeH="0" baseline="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Times New Roman" pitchFamily="18" charset="0"/>
                <a:cs typeface="Arial" pitchFamily="34" charset="0"/>
              </a:rPr>
              <a:t>Из всех показателей </a:t>
            </a:r>
            <a:r>
              <a:rPr kumimoji="0" lang="ru-RU" sz="1600" b="1" i="0" u="none" strike="noStrike" normalizeH="0" baseline="0"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Times New Roman" pitchFamily="18" charset="0"/>
                <a:cs typeface="Arial" pitchFamily="34" charset="0"/>
              </a:rPr>
              <a:t>креативности</a:t>
            </a:r>
            <a:r>
              <a:rPr kumimoji="0" lang="ru-RU" sz="1600" b="1" i="0" u="none" strike="noStrike" normalizeH="0" baseline="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Times New Roman" pitchFamily="18" charset="0"/>
                <a:cs typeface="Arial" pitchFamily="34" charset="0"/>
              </a:rPr>
              <a:t> наиболее развитым является "беглость", далее показатели усложняются, и уменьшается количество учащихся с высоким и средним уровнем их развития. Другими словами, значительное количество детей обладают способностью выдвигать большое количество идей, но при этом многие не доводят идеи до конца, т. е. до решения проблемы или детализации. А это, в свою очередь, влияет на выполнение учащимися различных заданий, в т. ч. в формате ГИА.</a:t>
            </a:r>
            <a:endParaRPr kumimoji="0" lang="ru-RU" sz="1600" b="1" i="0" u="none" strike="noStrike" normalizeH="0" baseline="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sp>
        <p:nvSpPr>
          <p:cNvPr id="214018" name="Rectangle 2"/>
          <p:cNvSpPr>
            <a:spLocks noChangeArrowheads="1"/>
          </p:cNvSpPr>
          <p:nvPr/>
        </p:nvSpPr>
        <p:spPr bwMode="auto">
          <a:xfrm>
            <a:off x="251520" y="3789040"/>
            <a:ext cx="8460432" cy="2893100"/>
          </a:xfrm>
          <a:prstGeom prst="rect">
            <a:avLst/>
          </a:prstGeom>
          <a:ln>
            <a:headEnd/>
            <a:tailEnd/>
          </a:ln>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По результатам диагностики было принято решение </a:t>
            </a:r>
            <a:r>
              <a:rPr kumimoji="0" lang="ru-RU" sz="1400" b="0" i="0" u="none" strike="noStrike" cap="none" normalizeH="0" baseline="0" dirty="0" smtClean="0">
                <a:ln>
                  <a:noFill/>
                </a:ln>
                <a:solidFill>
                  <a:srgbClr val="414141"/>
                </a:solidFill>
                <a:effectLst/>
                <a:latin typeface="Calibri"/>
                <a:ea typeface="Times New Roman" pitchFamily="18" charset="0"/>
                <a:cs typeface="Arial" pitchFamily="34" charset="0"/>
              </a:rPr>
              <a:t>–</a:t>
            </a:r>
            <a:r>
              <a:rPr kumimoji="0" lang="ru-RU" sz="14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 учителям, преподающим в 9-х классах, на уроках, занятиях школьного компонента, уделять внимание решению творческих заданий по схеме: возникновение идеи </a:t>
            </a:r>
            <a:r>
              <a:rPr kumimoji="0" lang="ru-RU" sz="1400" b="0" i="0" u="none" strike="noStrike" cap="none" normalizeH="0" baseline="0" dirty="0" smtClean="0">
                <a:ln>
                  <a:noFill/>
                </a:ln>
                <a:solidFill>
                  <a:srgbClr val="414141"/>
                </a:solidFill>
                <a:effectLst/>
                <a:latin typeface="Calibri"/>
                <a:ea typeface="Times New Roman" pitchFamily="18" charset="0"/>
                <a:cs typeface="Arial" pitchFamily="34" charset="0"/>
              </a:rPr>
              <a:t>–</a:t>
            </a:r>
            <a:r>
              <a:rPr kumimoji="0" lang="ru-RU" sz="14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 выявление проблемы </a:t>
            </a:r>
            <a:r>
              <a:rPr kumimoji="0" lang="ru-RU" sz="1400" b="0" i="0" u="none" strike="noStrike" cap="none" normalizeH="0" baseline="0" dirty="0" smtClean="0">
                <a:ln>
                  <a:noFill/>
                </a:ln>
                <a:solidFill>
                  <a:srgbClr val="414141"/>
                </a:solidFill>
                <a:effectLst/>
                <a:latin typeface="Calibri"/>
                <a:ea typeface="Times New Roman" pitchFamily="18" charset="0"/>
                <a:cs typeface="Arial" pitchFamily="34" charset="0"/>
              </a:rPr>
              <a:t>–</a:t>
            </a:r>
            <a:r>
              <a:rPr kumimoji="0" lang="ru-RU" sz="14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 решение проблемы </a:t>
            </a:r>
            <a:r>
              <a:rPr kumimoji="0" lang="ru-RU" sz="1400" b="0" i="0" u="none" strike="noStrike" cap="none" normalizeH="0" baseline="0" dirty="0" smtClean="0">
                <a:ln>
                  <a:noFill/>
                </a:ln>
                <a:solidFill>
                  <a:srgbClr val="414141"/>
                </a:solidFill>
                <a:effectLst/>
                <a:latin typeface="Calibri"/>
                <a:ea typeface="Times New Roman" pitchFamily="18" charset="0"/>
                <a:cs typeface="Arial" pitchFamily="34" charset="0"/>
              </a:rPr>
              <a:t>–</a:t>
            </a:r>
            <a:r>
              <a:rPr kumimoji="0" lang="ru-RU" sz="14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 детализация идей и решений.</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Результаты диагностики, проведенной в марте, показали, что увеличилось количество учащихся, продемонстрировавших высокий и средний уровень по показателям "оригинальность" и "разработанность", т. е. большее количество детей научилось не только выдвигать идеи, но и разрабатывать их. Подтверждением этому было увеличение количества победителей и призеров конкурсов проектных и исследовательских работ, научно-практических конференций.</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В целом, можно сделать вывод, что при разработке системы мониторинга были верно выделены критерии, показатели, индикаторы мониторинга, определены его виды и субъекты, спланирован ход. Очевидно, что и управленческие решения, принимавшиеся в процессе мониторинга, были оправданными и целесообразными.</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14017"/>
                                        </p:tgtEl>
                                        <p:attrNameLst>
                                          <p:attrName>style.visibility</p:attrName>
                                        </p:attrNameLst>
                                      </p:cBhvr>
                                      <p:to>
                                        <p:strVal val="visible"/>
                                      </p:to>
                                    </p:set>
                                    <p:animEffect transition="in" filter="diamond(in)">
                                      <p:cBhvr>
                                        <p:cTn id="12" dur="2000"/>
                                        <p:tgtEl>
                                          <p:spTgt spid="214017"/>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140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17" grpId="0" animBg="1"/>
      <p:bldP spid="21401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t="1000" r="79000" b="80000"/>
          </a:stretch>
        </a:blipFill>
        <a:effectLst/>
      </p:bgPr>
    </p:bg>
    <p:spTree>
      <p:nvGrpSpPr>
        <p:cNvPr id="1" name=""/>
        <p:cNvGrpSpPr/>
        <p:nvPr/>
      </p:nvGrpSpPr>
      <p:grpSpPr>
        <a:xfrm>
          <a:off x="0" y="0"/>
          <a:ext cx="0" cy="0"/>
          <a:chOff x="0" y="0"/>
          <a:chExt cx="0" cy="0"/>
        </a:xfrm>
      </p:grpSpPr>
      <p:sp>
        <p:nvSpPr>
          <p:cNvPr id="240641" name="Rectangle 1"/>
          <p:cNvSpPr>
            <a:spLocks noChangeArrowheads="1"/>
          </p:cNvSpPr>
          <p:nvPr/>
        </p:nvSpPr>
        <p:spPr bwMode="auto">
          <a:xfrm>
            <a:off x="2555776" y="365803"/>
            <a:ext cx="576064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all" normalizeH="0" baseline="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ea typeface="Times New Roman" pitchFamily="18" charset="0"/>
                <a:cs typeface="Arial" pitchFamily="34" charset="0"/>
              </a:rPr>
              <a:t>Мониторинг условий достижения образовательных результатов</a:t>
            </a:r>
            <a:endParaRPr kumimoji="0" lang="ru-RU" sz="2000" b="1" i="0" u="none" strike="noStrike" cap="all" normalizeH="0" baseline="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cs typeface="Arial" pitchFamily="34" charset="0"/>
            </a:endParaRPr>
          </a:p>
        </p:txBody>
      </p:sp>
      <p:sp>
        <p:nvSpPr>
          <p:cNvPr id="240642" name="Rectangle 2"/>
          <p:cNvSpPr>
            <a:spLocks noChangeArrowheads="1"/>
          </p:cNvSpPr>
          <p:nvPr/>
        </p:nvSpPr>
        <p:spPr bwMode="auto">
          <a:xfrm>
            <a:off x="251520" y="1442972"/>
            <a:ext cx="8640960" cy="830997"/>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i="0" u="none" strike="noStrike" normalizeH="0" baseline="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Times New Roman" pitchFamily="18" charset="0"/>
                <a:cs typeface="Arial" pitchFamily="34" charset="0"/>
              </a:rPr>
              <a:t>Цель </a:t>
            </a:r>
            <a:r>
              <a:rPr kumimoji="0" lang="ru-RU" sz="1600" b="1" i="0" u="none" strike="noStrike" normalizeH="0" baseline="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alibri"/>
                <a:ea typeface="Times New Roman" pitchFamily="18" charset="0"/>
                <a:cs typeface="Arial" pitchFamily="34" charset="0"/>
              </a:rPr>
              <a:t>–</a:t>
            </a:r>
            <a:r>
              <a:rPr kumimoji="0" lang="ru-RU" sz="1600" b="1" i="0" u="none" strike="noStrike" normalizeH="0" baseline="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Times New Roman" pitchFamily="18" charset="0"/>
                <a:cs typeface="Arial" pitchFamily="34" charset="0"/>
              </a:rPr>
              <a:t> сбор, хранение, обработка и анализ достоверной информации об условиях достижения образовательных результатов, необходимой для принятия в школе управленческих решений, направленных на повышение качества образования.</a:t>
            </a:r>
            <a:endParaRPr kumimoji="0" lang="ru-RU" sz="1600" b="1" i="0" u="none" strike="noStrike" normalizeH="0" baseline="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sp>
        <p:nvSpPr>
          <p:cNvPr id="240643" name="Rectangle 3"/>
          <p:cNvSpPr>
            <a:spLocks noChangeArrowheads="1"/>
          </p:cNvSpPr>
          <p:nvPr/>
        </p:nvSpPr>
        <p:spPr bwMode="auto">
          <a:xfrm>
            <a:off x="1547664" y="2508865"/>
            <a:ext cx="6084168"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ctr" defTabSz="914400" rtl="0" eaLnBrk="1" fontAlgn="base" latinLnBrk="0" hangingPunct="1">
              <a:lnSpc>
                <a:spcPct val="100000"/>
              </a:lnSpc>
              <a:spcBef>
                <a:spcPct val="0"/>
              </a:spcBef>
              <a:spcAft>
                <a:spcPct val="0"/>
              </a:spcAft>
              <a:buClrTx/>
              <a:buSzTx/>
              <a:buFontTx/>
              <a:buNone/>
              <a:tabLst/>
            </a:pPr>
            <a:r>
              <a:rPr lang="ru-RU"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ea typeface="Times New Roman" pitchFamily="18" charset="0"/>
                <a:cs typeface="Arial" pitchFamily="34" charset="0"/>
              </a:rPr>
              <a:t>К</a:t>
            </a:r>
            <a:r>
              <a:rPr kumimoji="0" lang="ru-RU" b="1" i="0" u="none" strike="noStrike" cap="all" normalizeH="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ea typeface="Times New Roman" pitchFamily="18" charset="0"/>
                <a:cs typeface="Arial" pitchFamily="34" charset="0"/>
              </a:rPr>
              <a:t>ритерии </a:t>
            </a:r>
            <a:r>
              <a:rPr kumimoji="0" lang="ru-RU" b="1" i="0" u="none" strike="noStrike" cap="all" normalizeH="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Calibri"/>
                <a:ea typeface="Times New Roman" pitchFamily="18" charset="0"/>
                <a:cs typeface="Arial" pitchFamily="34" charset="0"/>
              </a:rPr>
              <a:t>–</a:t>
            </a:r>
            <a:r>
              <a:rPr kumimoji="0" lang="ru-RU" b="1" i="0" u="none" strike="noStrike" cap="all" normalizeH="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ea typeface="Times New Roman" pitchFamily="18" charset="0"/>
                <a:cs typeface="Arial" pitchFamily="34" charset="0"/>
              </a:rPr>
              <a:t> наличие ресурсов, на основании которых производится оценка:</a:t>
            </a:r>
            <a:endParaRPr kumimoji="0" lang="ru-RU" b="1" i="0" u="none" strike="noStrike" cap="all" normalizeH="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cs typeface="Arial" pitchFamily="34" charset="0"/>
            </a:endParaRPr>
          </a:p>
        </p:txBody>
      </p:sp>
      <p:sp>
        <p:nvSpPr>
          <p:cNvPr id="240644" name="Rectangle 4"/>
          <p:cNvSpPr>
            <a:spLocks noChangeArrowheads="1"/>
          </p:cNvSpPr>
          <p:nvPr/>
        </p:nvSpPr>
        <p:spPr bwMode="auto">
          <a:xfrm>
            <a:off x="755576" y="3429000"/>
            <a:ext cx="7560840" cy="1754326"/>
          </a:xfrm>
          <a:prstGeom prst="rect">
            <a:avLst/>
          </a:prstGeom>
          <a:ln>
            <a:headEnd/>
            <a:tailEnd/>
          </a:ln>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457200" algn="l"/>
              </a:tabLst>
            </a:pPr>
            <a:r>
              <a:rPr kumimoji="0" lang="ru-RU"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методических;</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b="0" i="0" u="none" strike="noStrike" cap="none" normalizeH="0" baseline="0" dirty="0" err="1" smtClean="0">
                <a:ln>
                  <a:noFill/>
                </a:ln>
                <a:solidFill>
                  <a:srgbClr val="414141"/>
                </a:solidFill>
                <a:effectLst/>
                <a:latin typeface="Arial" pitchFamily="34" charset="0"/>
                <a:ea typeface="Times New Roman" pitchFamily="18" charset="0"/>
                <a:cs typeface="Arial" pitchFamily="34" charset="0"/>
              </a:rPr>
              <a:t>валеологических</a:t>
            </a:r>
            <a:r>
              <a:rPr kumimoji="0" lang="ru-RU"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ресурсов получения дополнительного образования;</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ресурсов образовательной среды.</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Для каждого критерия определены показатели </a:t>
            </a:r>
            <a:r>
              <a:rPr kumimoji="0" lang="ru-RU" b="0" i="0" u="none" strike="noStrike" cap="none" normalizeH="0" baseline="0" dirty="0" smtClean="0">
                <a:ln>
                  <a:noFill/>
                </a:ln>
                <a:solidFill>
                  <a:srgbClr val="414141"/>
                </a:solidFill>
                <a:effectLst/>
                <a:latin typeface="Calibri"/>
                <a:ea typeface="Times New Roman" pitchFamily="18" charset="0"/>
                <a:cs typeface="Arial" pitchFamily="34" charset="0"/>
              </a:rPr>
              <a:t>–</a:t>
            </a:r>
            <a:r>
              <a:rPr kumimoji="0" lang="ru-RU"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 данные, по которым можно судить о его развитии, индикаторы.</a:t>
            </a:r>
            <a:endParaRPr kumimoji="0" lang="ru-RU"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Прямоугольник 5"/>
          <p:cNvSpPr/>
          <p:nvPr/>
        </p:nvSpPr>
        <p:spPr>
          <a:xfrm>
            <a:off x="755576" y="5445224"/>
            <a:ext cx="7488832" cy="92333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lvl="0" eaLnBrk="0" fontAlgn="base" hangingPunct="0">
              <a:spcBef>
                <a:spcPct val="0"/>
              </a:spcBef>
              <a:spcAft>
                <a:spcPct val="0"/>
              </a:spcAft>
              <a:tabLst>
                <a:tab pos="457200" algn="l"/>
              </a:tabLst>
            </a:pP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a typeface="Times New Roman" pitchFamily="18" charset="0"/>
                <a:cs typeface="Arial" pitchFamily="34" charset="0"/>
              </a:rPr>
              <a:t>Очевидно, что проведение мониторинга условий достижения образовательных результатов основывается, прежде всего, на наблюдении, анкетировании, анализе статистических данных.</a:t>
            </a:r>
            <a:endParaRPr lang="ru-RU" sz="4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40641"/>
                                        </p:tgtEl>
                                        <p:attrNameLst>
                                          <p:attrName>style.visibility</p:attrName>
                                        </p:attrNameLst>
                                      </p:cBhvr>
                                      <p:to>
                                        <p:strVal val="visible"/>
                                      </p:to>
                                    </p:set>
                                    <p:animEffect transition="in" filter="diamond(in)">
                                      <p:cBhvr>
                                        <p:cTn id="7" dur="2000"/>
                                        <p:tgtEl>
                                          <p:spTgt spid="24064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40642"/>
                                        </p:tgtEl>
                                        <p:attrNameLst>
                                          <p:attrName>style.visibility</p:attrName>
                                        </p:attrNameLst>
                                      </p:cBhvr>
                                      <p:to>
                                        <p:strVal val="visible"/>
                                      </p:to>
                                    </p:set>
                                    <p:animEffect transition="in" filter="fade">
                                      <p:cBhvr>
                                        <p:cTn id="12" dur="1000"/>
                                        <p:tgtEl>
                                          <p:spTgt spid="240642"/>
                                        </p:tgtEl>
                                      </p:cBhvr>
                                    </p:animEffect>
                                    <p:anim calcmode="lin" valueType="num">
                                      <p:cBhvr>
                                        <p:cTn id="13" dur="1000" fill="hold"/>
                                        <p:tgtEl>
                                          <p:spTgt spid="240642"/>
                                        </p:tgtEl>
                                        <p:attrNameLst>
                                          <p:attrName>ppt_x</p:attrName>
                                        </p:attrNameLst>
                                      </p:cBhvr>
                                      <p:tavLst>
                                        <p:tav tm="0">
                                          <p:val>
                                            <p:strVal val="#ppt_x"/>
                                          </p:val>
                                        </p:tav>
                                        <p:tav tm="100000">
                                          <p:val>
                                            <p:strVal val="#ppt_x"/>
                                          </p:val>
                                        </p:tav>
                                      </p:tavLst>
                                    </p:anim>
                                    <p:anim calcmode="lin" valueType="num">
                                      <p:cBhvr>
                                        <p:cTn id="14" dur="1000" fill="hold"/>
                                        <p:tgtEl>
                                          <p:spTgt spid="24064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240643"/>
                                        </p:tgtEl>
                                        <p:attrNameLst>
                                          <p:attrName>style.visibility</p:attrName>
                                        </p:attrNameLst>
                                      </p:cBhvr>
                                      <p:to>
                                        <p:strVal val="visible"/>
                                      </p:to>
                                    </p:set>
                                    <p:animEffect transition="in" filter="diamond(in)">
                                      <p:cBhvr>
                                        <p:cTn id="19" dur="2000"/>
                                        <p:tgtEl>
                                          <p:spTgt spid="240643"/>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240644"/>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641" grpId="0"/>
      <p:bldP spid="240642" grpId="0" animBg="1"/>
      <p:bldP spid="240643" grpId="0"/>
      <p:bldP spid="240644" grpId="0" animBg="1"/>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t="1000" r="79000" b="80000"/>
          </a:stretch>
        </a:blipFill>
        <a:effectLst/>
      </p:bgPr>
    </p:bg>
    <p:spTree>
      <p:nvGrpSpPr>
        <p:cNvPr id="1" name=""/>
        <p:cNvGrpSpPr/>
        <p:nvPr/>
      </p:nvGrpSpPr>
      <p:grpSpPr>
        <a:xfrm>
          <a:off x="0" y="0"/>
          <a:ext cx="0" cy="0"/>
          <a:chOff x="0" y="0"/>
          <a:chExt cx="0" cy="0"/>
        </a:xfrm>
      </p:grpSpPr>
      <p:sp>
        <p:nvSpPr>
          <p:cNvPr id="241665" name="Rectangle 1"/>
          <p:cNvSpPr>
            <a:spLocks noChangeArrowheads="1"/>
          </p:cNvSpPr>
          <p:nvPr/>
        </p:nvSpPr>
        <p:spPr bwMode="auto">
          <a:xfrm>
            <a:off x="2411760" y="323365"/>
            <a:ext cx="5544616"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3200" b="1" i="0" u="none" strike="noStrike" cap="all" normalizeH="0" baseline="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ea typeface="Times New Roman" pitchFamily="18" charset="0"/>
                <a:cs typeface="Arial" pitchFamily="34" charset="0"/>
              </a:rPr>
              <a:t>Мониторинг методических ресурсов</a:t>
            </a:r>
            <a:endParaRPr kumimoji="0" lang="ru-RU" sz="3200" b="1" i="0" u="none" strike="noStrike" cap="all" normalizeH="0" baseline="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cs typeface="Arial" pitchFamily="34" charset="0"/>
            </a:endParaRPr>
          </a:p>
        </p:txBody>
      </p:sp>
      <p:sp>
        <p:nvSpPr>
          <p:cNvPr id="241666" name="Rectangle 2"/>
          <p:cNvSpPr>
            <a:spLocks noChangeArrowheads="1"/>
          </p:cNvSpPr>
          <p:nvPr/>
        </p:nvSpPr>
        <p:spPr bwMode="auto">
          <a:xfrm>
            <a:off x="755576" y="2708920"/>
            <a:ext cx="7668344" cy="2308324"/>
          </a:xfrm>
          <a:prstGeom prst="rect">
            <a:avLst/>
          </a:prstGeom>
          <a:ln>
            <a:headEnd/>
            <a:tailEnd/>
          </a:ln>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Оценка методических ресурсов используется  для того, чтобы накапливать  "досье успехов" учителя, способствовать распределению направлений и перспектив профессионального роста, укреплению адекватной профессиональной самооценки, психологической защищенности педагогов.</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41665"/>
                                        </p:tgtEl>
                                        <p:attrNameLst>
                                          <p:attrName>style.visibility</p:attrName>
                                        </p:attrNameLst>
                                      </p:cBhvr>
                                      <p:to>
                                        <p:strVal val="visible"/>
                                      </p:to>
                                    </p:set>
                                    <p:animEffect transition="in" filter="diamond(in)">
                                      <p:cBhvr>
                                        <p:cTn id="7" dur="2000"/>
                                        <p:tgtEl>
                                          <p:spTgt spid="24166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416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665" grpId="0"/>
      <p:bldP spid="24166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3000" t="1000" r="79000" b="80000"/>
          </a:stretch>
        </a:blipFill>
        <a:effectLst/>
      </p:bgPr>
    </p:bg>
    <p:spTree>
      <p:nvGrpSpPr>
        <p:cNvPr id="1" name=""/>
        <p:cNvGrpSpPr/>
        <p:nvPr/>
      </p:nvGrpSpPr>
      <p:grpSpPr>
        <a:xfrm>
          <a:off x="0" y="0"/>
          <a:ext cx="0" cy="0"/>
          <a:chOff x="0" y="0"/>
          <a:chExt cx="0" cy="0"/>
        </a:xfrm>
      </p:grpSpPr>
      <p:sp>
        <p:nvSpPr>
          <p:cNvPr id="242689" name="Rectangle 1"/>
          <p:cNvSpPr>
            <a:spLocks noChangeArrowheads="1"/>
          </p:cNvSpPr>
          <p:nvPr/>
        </p:nvSpPr>
        <p:spPr bwMode="auto">
          <a:xfrm>
            <a:off x="2267744" y="203785"/>
            <a:ext cx="6048672"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all" normalizeH="0" baseline="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ea typeface="Times New Roman" pitchFamily="18" charset="0"/>
                <a:cs typeface="Arial" pitchFamily="34" charset="0"/>
              </a:rPr>
              <a:t>Мониторинг условий достижения образовательных результатов</a:t>
            </a:r>
            <a:endParaRPr kumimoji="0" lang="ru-RU" sz="2000" b="1" i="0" u="none" strike="noStrike" cap="all" normalizeH="0" baseline="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cs typeface="Arial" pitchFamily="34" charset="0"/>
            </a:endParaRPr>
          </a:p>
        </p:txBody>
      </p:sp>
      <p:graphicFrame>
        <p:nvGraphicFramePr>
          <p:cNvPr id="3" name="Таблица 2"/>
          <p:cNvGraphicFramePr>
            <a:graphicFrameLocks noGrp="1"/>
          </p:cNvGraphicFramePr>
          <p:nvPr/>
        </p:nvGraphicFramePr>
        <p:xfrm>
          <a:off x="0" y="2"/>
          <a:ext cx="9144001" cy="7558358"/>
        </p:xfrm>
        <a:graphic>
          <a:graphicData uri="http://schemas.openxmlformats.org/drawingml/2006/table">
            <a:tbl>
              <a:tblPr>
                <a:tableStyleId>{3C2FFA5D-87B4-456A-9821-1D502468CF0F}</a:tableStyleId>
              </a:tblPr>
              <a:tblGrid>
                <a:gridCol w="2239350"/>
                <a:gridCol w="1772819"/>
                <a:gridCol w="1212978"/>
                <a:gridCol w="1119674"/>
                <a:gridCol w="1399590"/>
                <a:gridCol w="1399590"/>
              </a:tblGrid>
              <a:tr h="482050">
                <a:tc>
                  <a:txBody>
                    <a:bodyPr/>
                    <a:lstStyle/>
                    <a:p>
                      <a:pPr algn="ctr">
                        <a:lnSpc>
                          <a:spcPts val="1350"/>
                        </a:lnSpc>
                        <a:spcAft>
                          <a:spcPts val="1050"/>
                        </a:spcAft>
                      </a:pPr>
                      <a:r>
                        <a:rPr lang="ru-RU" sz="1600" b="1" dirty="0"/>
                        <a:t>Показатели</a:t>
                      </a:r>
                      <a:endParaRPr lang="ru-RU" sz="1600" b="1" dirty="0">
                        <a:latin typeface="Calibri"/>
                        <a:ea typeface="Calibri"/>
                        <a:cs typeface="Times New Roman"/>
                      </a:endParaRPr>
                    </a:p>
                  </a:txBody>
                  <a:tcPr marL="2756" marR="2756" marT="2756" marB="2756"/>
                </a:tc>
                <a:tc>
                  <a:txBody>
                    <a:bodyPr/>
                    <a:lstStyle/>
                    <a:p>
                      <a:pPr algn="ctr">
                        <a:lnSpc>
                          <a:spcPts val="1350"/>
                        </a:lnSpc>
                        <a:spcAft>
                          <a:spcPts val="1050"/>
                        </a:spcAft>
                      </a:pPr>
                      <a:r>
                        <a:rPr lang="ru-RU" sz="1600" b="1"/>
                        <a:t>Индикаторы</a:t>
                      </a:r>
                      <a:endParaRPr lang="ru-RU" sz="1600" b="1">
                        <a:latin typeface="Calibri"/>
                        <a:ea typeface="Calibri"/>
                        <a:cs typeface="Times New Roman"/>
                      </a:endParaRPr>
                    </a:p>
                  </a:txBody>
                  <a:tcPr marL="2756" marR="2756" marT="2756" marB="2756"/>
                </a:tc>
                <a:tc>
                  <a:txBody>
                    <a:bodyPr/>
                    <a:lstStyle/>
                    <a:p>
                      <a:pPr algn="ctr">
                        <a:lnSpc>
                          <a:spcPts val="1350"/>
                        </a:lnSpc>
                        <a:spcAft>
                          <a:spcPts val="1050"/>
                        </a:spcAft>
                      </a:pPr>
                      <a:r>
                        <a:rPr lang="ru-RU" sz="1600" b="1"/>
                        <a:t>Вид мониторинга</a:t>
                      </a:r>
                      <a:endParaRPr lang="ru-RU" sz="1600" b="1">
                        <a:latin typeface="Calibri"/>
                        <a:ea typeface="Calibri"/>
                        <a:cs typeface="Times New Roman"/>
                      </a:endParaRPr>
                    </a:p>
                  </a:txBody>
                  <a:tcPr marL="2756" marR="2756" marT="2756" marB="2756"/>
                </a:tc>
                <a:tc>
                  <a:txBody>
                    <a:bodyPr/>
                    <a:lstStyle/>
                    <a:p>
                      <a:pPr algn="ctr">
                        <a:lnSpc>
                          <a:spcPts val="1350"/>
                        </a:lnSpc>
                        <a:spcAft>
                          <a:spcPts val="1050"/>
                        </a:spcAft>
                      </a:pPr>
                      <a:r>
                        <a:rPr lang="ru-RU" sz="1600" b="1"/>
                        <a:t>Частота сбора информации</a:t>
                      </a:r>
                      <a:endParaRPr lang="ru-RU" sz="1600" b="1">
                        <a:latin typeface="Calibri"/>
                        <a:ea typeface="Calibri"/>
                        <a:cs typeface="Times New Roman"/>
                      </a:endParaRPr>
                    </a:p>
                  </a:txBody>
                  <a:tcPr marL="2756" marR="2756" marT="2756" marB="2756"/>
                </a:tc>
                <a:tc>
                  <a:txBody>
                    <a:bodyPr/>
                    <a:lstStyle/>
                    <a:p>
                      <a:pPr algn="ctr">
                        <a:lnSpc>
                          <a:spcPts val="1350"/>
                        </a:lnSpc>
                        <a:spcAft>
                          <a:spcPts val="1050"/>
                        </a:spcAft>
                      </a:pPr>
                      <a:r>
                        <a:rPr lang="ru-RU" sz="1600" b="1"/>
                        <a:t>Ответственные за сбор информации</a:t>
                      </a:r>
                      <a:endParaRPr lang="ru-RU" sz="1600" b="1">
                        <a:latin typeface="Calibri"/>
                        <a:ea typeface="Calibri"/>
                        <a:cs typeface="Times New Roman"/>
                      </a:endParaRPr>
                    </a:p>
                  </a:txBody>
                  <a:tcPr marL="2756" marR="2756" marT="2756" marB="2756"/>
                </a:tc>
                <a:tc>
                  <a:txBody>
                    <a:bodyPr/>
                    <a:lstStyle/>
                    <a:p>
                      <a:pPr algn="ctr">
                        <a:lnSpc>
                          <a:spcPts val="1350"/>
                        </a:lnSpc>
                        <a:spcAft>
                          <a:spcPts val="1050"/>
                        </a:spcAft>
                      </a:pPr>
                      <a:r>
                        <a:rPr lang="ru-RU" sz="1600" b="1" dirty="0"/>
                        <a:t>Потребители информации</a:t>
                      </a:r>
                      <a:endParaRPr lang="ru-RU" sz="1600" b="1" dirty="0">
                        <a:latin typeface="Calibri"/>
                        <a:ea typeface="Calibri"/>
                        <a:cs typeface="Times New Roman"/>
                      </a:endParaRPr>
                    </a:p>
                  </a:txBody>
                  <a:tcPr marL="2756" marR="2756" marT="2756" marB="2756"/>
                </a:tc>
              </a:tr>
              <a:tr h="168022">
                <a:tc gridSpan="6">
                  <a:txBody>
                    <a:bodyPr/>
                    <a:lstStyle/>
                    <a:p>
                      <a:pPr algn="ctr">
                        <a:lnSpc>
                          <a:spcPts val="1350"/>
                        </a:lnSpc>
                        <a:spcAft>
                          <a:spcPts val="1050"/>
                        </a:spcAft>
                      </a:pPr>
                      <a:r>
                        <a:rPr lang="ru-RU" sz="1600" i="1" dirty="0"/>
                        <a:t>Критерий: методические ресурсы</a:t>
                      </a:r>
                      <a:endParaRPr lang="ru-RU" sz="1600" i="1" dirty="0">
                        <a:latin typeface="Calibri"/>
                        <a:ea typeface="Calibri"/>
                        <a:cs typeface="Times New Roman"/>
                      </a:endParaRPr>
                    </a:p>
                  </a:txBody>
                  <a:tcPr marL="2756" marR="2756" marT="2756" marB="2756"/>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489618">
                <a:tc>
                  <a:txBody>
                    <a:bodyPr/>
                    <a:lstStyle/>
                    <a:p>
                      <a:pPr>
                        <a:lnSpc>
                          <a:spcPts val="1350"/>
                        </a:lnSpc>
                        <a:spcAft>
                          <a:spcPts val="1050"/>
                        </a:spcAft>
                      </a:pPr>
                      <a:r>
                        <a:rPr lang="ru-RU" sz="1600"/>
                        <a:t>Повышение квалификации учителей</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a:t>Статистические данные, анализ</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a:t>Базовый</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dirty="0"/>
                        <a:t>1 раз в год (апрель)</a:t>
                      </a:r>
                      <a:endParaRPr lang="ru-RU" sz="1600" dirty="0">
                        <a:latin typeface="Calibri"/>
                        <a:ea typeface="Calibri"/>
                        <a:cs typeface="Times New Roman"/>
                      </a:endParaRPr>
                    </a:p>
                  </a:txBody>
                  <a:tcPr marL="2756" marR="2756" marT="2756" marB="2756"/>
                </a:tc>
                <a:tc>
                  <a:txBody>
                    <a:bodyPr/>
                    <a:lstStyle/>
                    <a:p>
                      <a:pPr>
                        <a:lnSpc>
                          <a:spcPts val="1350"/>
                        </a:lnSpc>
                        <a:spcAft>
                          <a:spcPts val="1050"/>
                        </a:spcAft>
                      </a:pPr>
                      <a:r>
                        <a:rPr lang="ru-RU" sz="1600"/>
                        <a:t>Зам. директора по УМР</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dirty="0"/>
                        <a:t>Учителя, органы управления образованием</a:t>
                      </a:r>
                      <a:endParaRPr lang="ru-RU" sz="1600" dirty="0">
                        <a:latin typeface="Calibri"/>
                        <a:ea typeface="Calibri"/>
                        <a:cs typeface="Times New Roman"/>
                      </a:endParaRPr>
                    </a:p>
                  </a:txBody>
                  <a:tcPr marL="2756" marR="2756" marT="2756" marB="2756"/>
                </a:tc>
              </a:tr>
              <a:tr h="650415">
                <a:tc>
                  <a:txBody>
                    <a:bodyPr/>
                    <a:lstStyle/>
                    <a:p>
                      <a:pPr>
                        <a:lnSpc>
                          <a:spcPts val="1350"/>
                        </a:lnSpc>
                        <a:spcAft>
                          <a:spcPts val="1050"/>
                        </a:spcAft>
                      </a:pPr>
                      <a:r>
                        <a:rPr lang="ru-RU" sz="1600"/>
                        <a:t>Владение педагогами разнообразными технологиями, методами, приемами обучения</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a:t>Наблюдение, анкетирование, собеседование</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a:t>Проблемный, управленческий</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a:t>2 раза в год (ноябрь, март)</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dirty="0"/>
                        <a:t>Зам. директора по УМР, УВР, председатели МО</a:t>
                      </a:r>
                      <a:endParaRPr lang="ru-RU" sz="1600" dirty="0">
                        <a:latin typeface="Calibri"/>
                        <a:ea typeface="Calibri"/>
                        <a:cs typeface="Times New Roman"/>
                      </a:endParaRPr>
                    </a:p>
                  </a:txBody>
                  <a:tcPr marL="2756" marR="2756" marT="2756" marB="2756"/>
                </a:tc>
                <a:tc rowSpan="4">
                  <a:txBody>
                    <a:bodyPr/>
                    <a:lstStyle/>
                    <a:p>
                      <a:pPr>
                        <a:lnSpc>
                          <a:spcPts val="1350"/>
                        </a:lnSpc>
                        <a:spcAft>
                          <a:spcPts val="1050"/>
                        </a:spcAft>
                      </a:pPr>
                      <a:r>
                        <a:rPr lang="ru-RU" sz="1600"/>
                        <a:t>Учителя, органы управления образованием, родители</a:t>
                      </a:r>
                      <a:endParaRPr lang="ru-RU" sz="1600">
                        <a:latin typeface="Calibri"/>
                        <a:ea typeface="Calibri"/>
                        <a:cs typeface="Times New Roman"/>
                      </a:endParaRPr>
                    </a:p>
                  </a:txBody>
                  <a:tcPr marL="2756" marR="2756" marT="2756" marB="2756"/>
                </a:tc>
              </a:tr>
              <a:tr h="489618">
                <a:tc>
                  <a:txBody>
                    <a:bodyPr/>
                    <a:lstStyle/>
                    <a:p>
                      <a:pPr>
                        <a:lnSpc>
                          <a:spcPts val="1350"/>
                        </a:lnSpc>
                        <a:spcAft>
                          <a:spcPts val="1050"/>
                        </a:spcAft>
                      </a:pPr>
                      <a:r>
                        <a:rPr lang="ru-RU" sz="1600"/>
                        <a:t>Инновационная и экспериментальная деятельность педагогов</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a:t>Наблюдение, анкетирование, собеседование</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a:t>Проблемный, управленческий</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a:t>2 раза в год (декабрь, май)</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dirty="0"/>
                        <a:t>Совет экспериментальной площадки</a:t>
                      </a:r>
                      <a:endParaRPr lang="ru-RU" sz="1600" dirty="0">
                        <a:latin typeface="Calibri"/>
                        <a:ea typeface="Calibri"/>
                        <a:cs typeface="Times New Roman"/>
                      </a:endParaRPr>
                    </a:p>
                  </a:txBody>
                  <a:tcPr marL="2756" marR="2756" marT="2756" marB="2756"/>
                </a:tc>
                <a:tc vMerge="1">
                  <a:txBody>
                    <a:bodyPr/>
                    <a:lstStyle/>
                    <a:p>
                      <a:endParaRPr lang="ru-RU"/>
                    </a:p>
                  </a:txBody>
                  <a:tcPr/>
                </a:tc>
              </a:tr>
              <a:tr h="493313">
                <a:tc>
                  <a:txBody>
                    <a:bodyPr/>
                    <a:lstStyle/>
                    <a:p>
                      <a:pPr>
                        <a:lnSpc>
                          <a:spcPts val="1350"/>
                        </a:lnSpc>
                        <a:spcAft>
                          <a:spcPts val="1050"/>
                        </a:spcAft>
                      </a:pPr>
                      <a:r>
                        <a:rPr lang="ru-RU" sz="1600"/>
                        <a:t>Выступления педагогов на семинарах различного уровня, публикации</a:t>
                      </a:r>
                      <a:endParaRPr lang="ru-RU" sz="1600">
                        <a:latin typeface="Calibri"/>
                        <a:ea typeface="Calibri"/>
                        <a:cs typeface="Times New Roman"/>
                      </a:endParaRPr>
                    </a:p>
                  </a:txBody>
                  <a:tcPr marL="2756" marR="2756" marT="2756" marB="2756"/>
                </a:tc>
                <a:tc rowSpan="5">
                  <a:txBody>
                    <a:bodyPr/>
                    <a:lstStyle/>
                    <a:p>
                      <a:pPr>
                        <a:lnSpc>
                          <a:spcPts val="1350"/>
                        </a:lnSpc>
                        <a:spcAft>
                          <a:spcPts val="1050"/>
                        </a:spcAft>
                      </a:pPr>
                      <a:r>
                        <a:rPr lang="ru-RU" sz="1600"/>
                        <a:t>Статистические данные, анализ</a:t>
                      </a:r>
                      <a:endParaRPr lang="ru-RU" sz="1600">
                        <a:latin typeface="Calibri"/>
                        <a:ea typeface="Calibri"/>
                        <a:cs typeface="Times New Roman"/>
                      </a:endParaRPr>
                    </a:p>
                  </a:txBody>
                  <a:tcPr marL="2756" marR="2756" marT="2756" marB="2756"/>
                </a:tc>
                <a:tc rowSpan="3">
                  <a:txBody>
                    <a:bodyPr/>
                    <a:lstStyle/>
                    <a:p>
                      <a:pPr>
                        <a:lnSpc>
                          <a:spcPts val="1350"/>
                        </a:lnSpc>
                        <a:spcAft>
                          <a:spcPts val="1050"/>
                        </a:spcAft>
                      </a:pPr>
                      <a:r>
                        <a:rPr lang="ru-RU" sz="1600"/>
                        <a:t>Информационный, управленческий</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a:t>1 раз в год (апрель, май)</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dirty="0"/>
                        <a:t>Зам. директора по УМР, УВР, председатели МО</a:t>
                      </a:r>
                      <a:endParaRPr lang="ru-RU" sz="1600" dirty="0">
                        <a:latin typeface="Calibri"/>
                        <a:ea typeface="Calibri"/>
                        <a:cs typeface="Times New Roman"/>
                      </a:endParaRPr>
                    </a:p>
                  </a:txBody>
                  <a:tcPr marL="2756" marR="2756" marT="2756" marB="2756"/>
                </a:tc>
                <a:tc vMerge="1">
                  <a:txBody>
                    <a:bodyPr/>
                    <a:lstStyle/>
                    <a:p>
                      <a:endParaRPr lang="ru-RU"/>
                    </a:p>
                  </a:txBody>
                  <a:tcPr/>
                </a:tc>
              </a:tr>
              <a:tr h="489618">
                <a:tc>
                  <a:txBody>
                    <a:bodyPr/>
                    <a:lstStyle/>
                    <a:p>
                      <a:pPr>
                        <a:lnSpc>
                          <a:spcPts val="1350"/>
                        </a:lnSpc>
                        <a:spcAft>
                          <a:spcPts val="1050"/>
                        </a:spcAft>
                      </a:pPr>
                      <a:r>
                        <a:rPr lang="ru-RU" sz="1600"/>
                        <a:t>Участие педагогов в профессиональных конкурсах</a:t>
                      </a:r>
                      <a:endParaRPr lang="ru-RU" sz="1600">
                        <a:latin typeface="Calibri"/>
                        <a:ea typeface="Calibri"/>
                        <a:cs typeface="Times New Roman"/>
                      </a:endParaRPr>
                    </a:p>
                  </a:txBody>
                  <a:tcPr marL="2756" marR="2756" marT="2756" marB="2756"/>
                </a:tc>
                <a:tc vMerge="1">
                  <a:txBody>
                    <a:bodyPr/>
                    <a:lstStyle/>
                    <a:p>
                      <a:endParaRPr lang="ru-RU"/>
                    </a:p>
                  </a:txBody>
                  <a:tcPr/>
                </a:tc>
                <a:tc vMerge="1">
                  <a:txBody>
                    <a:bodyPr/>
                    <a:lstStyle/>
                    <a:p>
                      <a:endParaRPr lang="ru-RU"/>
                    </a:p>
                  </a:txBody>
                  <a:tcPr/>
                </a:tc>
                <a:tc>
                  <a:txBody>
                    <a:bodyPr/>
                    <a:lstStyle/>
                    <a:p>
                      <a:pPr>
                        <a:lnSpc>
                          <a:spcPts val="1350"/>
                        </a:lnSpc>
                        <a:spcAft>
                          <a:spcPts val="1050"/>
                        </a:spcAft>
                      </a:pPr>
                      <a:r>
                        <a:rPr lang="ru-RU" sz="1600"/>
                        <a:t>1 раз в год (апрель)</a:t>
                      </a:r>
                      <a:endParaRPr lang="ru-RU" sz="1600">
                        <a:latin typeface="Calibri"/>
                        <a:ea typeface="Calibri"/>
                        <a:cs typeface="Times New Roman"/>
                      </a:endParaRPr>
                    </a:p>
                  </a:txBody>
                  <a:tcPr marL="2756" marR="2756" marT="2756" marB="2756"/>
                </a:tc>
                <a:tc rowSpan="2">
                  <a:txBody>
                    <a:bodyPr/>
                    <a:lstStyle/>
                    <a:p>
                      <a:pPr>
                        <a:lnSpc>
                          <a:spcPts val="1350"/>
                        </a:lnSpc>
                        <a:spcAft>
                          <a:spcPts val="1050"/>
                        </a:spcAft>
                      </a:pPr>
                      <a:r>
                        <a:rPr lang="ru-RU" sz="1600"/>
                        <a:t>Зам. директора по УВР</a:t>
                      </a:r>
                      <a:endParaRPr lang="ru-RU" sz="1600">
                        <a:latin typeface="Calibri"/>
                        <a:ea typeface="Calibri"/>
                        <a:cs typeface="Times New Roman"/>
                      </a:endParaRPr>
                    </a:p>
                  </a:txBody>
                  <a:tcPr marL="2756" marR="2756" marT="2756" marB="2756"/>
                </a:tc>
                <a:tc vMerge="1">
                  <a:txBody>
                    <a:bodyPr/>
                    <a:lstStyle/>
                    <a:p>
                      <a:endParaRPr lang="ru-RU"/>
                    </a:p>
                  </a:txBody>
                  <a:tcPr/>
                </a:tc>
              </a:tr>
              <a:tr h="489618">
                <a:tc>
                  <a:txBody>
                    <a:bodyPr/>
                    <a:lstStyle/>
                    <a:p>
                      <a:pPr>
                        <a:lnSpc>
                          <a:spcPts val="1350"/>
                        </a:lnSpc>
                        <a:spcAft>
                          <a:spcPts val="1050"/>
                        </a:spcAft>
                      </a:pPr>
                      <a:r>
                        <a:rPr lang="ru-RU" sz="1600"/>
                        <a:t>Стабильность основного состава педагогического коллектива</a:t>
                      </a:r>
                      <a:endParaRPr lang="ru-RU" sz="1600">
                        <a:latin typeface="Calibri"/>
                        <a:ea typeface="Calibri"/>
                        <a:cs typeface="Times New Roman"/>
                      </a:endParaRPr>
                    </a:p>
                  </a:txBody>
                  <a:tcPr marL="2756" marR="2756" marT="2756" marB="2756"/>
                </a:tc>
                <a:tc vMerge="1">
                  <a:txBody>
                    <a:bodyPr/>
                    <a:lstStyle/>
                    <a:p>
                      <a:endParaRPr lang="ru-RU"/>
                    </a:p>
                  </a:txBody>
                  <a:tcPr/>
                </a:tc>
                <a:tc vMerge="1">
                  <a:txBody>
                    <a:bodyPr/>
                    <a:lstStyle/>
                    <a:p>
                      <a:endParaRPr lang="ru-RU"/>
                    </a:p>
                  </a:txBody>
                  <a:tcPr/>
                </a:tc>
                <a:tc>
                  <a:txBody>
                    <a:bodyPr/>
                    <a:lstStyle/>
                    <a:p>
                      <a:pPr>
                        <a:lnSpc>
                          <a:spcPts val="1350"/>
                        </a:lnSpc>
                        <a:spcAft>
                          <a:spcPts val="1050"/>
                        </a:spcAft>
                      </a:pPr>
                      <a:r>
                        <a:rPr lang="ru-RU" sz="1600" dirty="0"/>
                        <a:t>1 раз в год (апрель – май)</a:t>
                      </a:r>
                      <a:endParaRPr lang="ru-RU" sz="1600" dirty="0">
                        <a:latin typeface="Calibri"/>
                        <a:ea typeface="Calibri"/>
                        <a:cs typeface="Times New Roman"/>
                      </a:endParaRPr>
                    </a:p>
                  </a:txBody>
                  <a:tcPr marL="2756" marR="2756" marT="2756" marB="2756"/>
                </a:tc>
                <a:tc vMerge="1">
                  <a:txBody>
                    <a:bodyPr/>
                    <a:lstStyle/>
                    <a:p>
                      <a:endParaRPr lang="ru-RU"/>
                    </a:p>
                  </a:txBody>
                  <a:tcPr/>
                </a:tc>
                <a:tc>
                  <a:txBody>
                    <a:bodyPr/>
                    <a:lstStyle/>
                    <a:p>
                      <a:pPr>
                        <a:lnSpc>
                          <a:spcPts val="1350"/>
                        </a:lnSpc>
                        <a:spcAft>
                          <a:spcPts val="1050"/>
                        </a:spcAft>
                      </a:pPr>
                      <a:r>
                        <a:rPr lang="ru-RU" sz="1600"/>
                        <a:t>Учителя, родители</a:t>
                      </a:r>
                      <a:endParaRPr lang="ru-RU" sz="1600">
                        <a:latin typeface="Calibri"/>
                        <a:ea typeface="Calibri"/>
                        <a:cs typeface="Times New Roman"/>
                      </a:endParaRPr>
                    </a:p>
                  </a:txBody>
                  <a:tcPr marL="2756" marR="2756" marT="2756" marB="2756"/>
                </a:tc>
              </a:tr>
              <a:tr h="650415">
                <a:tc>
                  <a:txBody>
                    <a:bodyPr/>
                    <a:lstStyle/>
                    <a:p>
                      <a:pPr>
                        <a:lnSpc>
                          <a:spcPts val="1350"/>
                        </a:lnSpc>
                        <a:spcAft>
                          <a:spcPts val="1050"/>
                        </a:spcAft>
                      </a:pPr>
                      <a:r>
                        <a:rPr lang="ru-RU" sz="1600"/>
                        <a:t>Оснащенность кабинетов методическими материалами и оборудованием</a:t>
                      </a:r>
                      <a:endParaRPr lang="ru-RU" sz="1600">
                        <a:latin typeface="Calibri"/>
                        <a:ea typeface="Calibri"/>
                        <a:cs typeface="Times New Roman"/>
                      </a:endParaRPr>
                    </a:p>
                  </a:txBody>
                  <a:tcPr marL="2756" marR="2756" marT="2756" marB="2756"/>
                </a:tc>
                <a:tc vMerge="1">
                  <a:txBody>
                    <a:bodyPr/>
                    <a:lstStyle/>
                    <a:p>
                      <a:endParaRPr lang="ru-RU"/>
                    </a:p>
                  </a:txBody>
                  <a:tcPr/>
                </a:tc>
                <a:tc rowSpan="2">
                  <a:txBody>
                    <a:bodyPr/>
                    <a:lstStyle/>
                    <a:p>
                      <a:pPr>
                        <a:lnSpc>
                          <a:spcPts val="1350"/>
                        </a:lnSpc>
                        <a:spcAft>
                          <a:spcPts val="1050"/>
                        </a:spcAft>
                      </a:pPr>
                      <a:r>
                        <a:rPr lang="ru-RU" sz="1600"/>
                        <a:t>Базовый, управленческий</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a:t>2 раза в год (октябрь, апрель)</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a:t>Зам. директора по УМР, УВР, председатели МО</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a:t>Учителя, родители, учащиеся</a:t>
                      </a:r>
                      <a:endParaRPr lang="ru-RU" sz="1600">
                        <a:latin typeface="Calibri"/>
                        <a:ea typeface="Calibri"/>
                        <a:cs typeface="Times New Roman"/>
                      </a:endParaRPr>
                    </a:p>
                  </a:txBody>
                  <a:tcPr marL="2756" marR="2756" marT="2756" marB="2756"/>
                </a:tc>
              </a:tr>
              <a:tr h="328819">
                <a:tc>
                  <a:txBody>
                    <a:bodyPr/>
                    <a:lstStyle/>
                    <a:p>
                      <a:pPr>
                        <a:lnSpc>
                          <a:spcPts val="1350"/>
                        </a:lnSpc>
                        <a:spcAft>
                          <a:spcPts val="1050"/>
                        </a:spcAft>
                      </a:pPr>
                      <a:r>
                        <a:rPr lang="ru-RU" sz="1600"/>
                        <a:t>Обеспеченность учебниками и УМК</a:t>
                      </a:r>
                      <a:endParaRPr lang="ru-RU" sz="1600">
                        <a:latin typeface="Calibri"/>
                        <a:ea typeface="Calibri"/>
                        <a:cs typeface="Times New Roman"/>
                      </a:endParaRPr>
                    </a:p>
                  </a:txBody>
                  <a:tcPr marL="2756" marR="2756" marT="2756" marB="2756"/>
                </a:tc>
                <a:tc vMerge="1">
                  <a:txBody>
                    <a:bodyPr/>
                    <a:lstStyle/>
                    <a:p>
                      <a:endParaRPr lang="ru-RU"/>
                    </a:p>
                  </a:txBody>
                  <a:tcPr/>
                </a:tc>
                <a:tc vMerge="1">
                  <a:txBody>
                    <a:bodyPr/>
                    <a:lstStyle/>
                    <a:p>
                      <a:endParaRPr lang="ru-RU"/>
                    </a:p>
                  </a:txBody>
                  <a:tcPr/>
                </a:tc>
                <a:tc>
                  <a:txBody>
                    <a:bodyPr/>
                    <a:lstStyle/>
                    <a:p>
                      <a:pPr>
                        <a:lnSpc>
                          <a:spcPts val="1350"/>
                        </a:lnSpc>
                        <a:spcAft>
                          <a:spcPts val="1050"/>
                        </a:spcAft>
                      </a:pPr>
                      <a:r>
                        <a:rPr lang="ru-RU" sz="1600"/>
                        <a:t>1 раз в год (март)</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a:t>Зав. библиотекой</a:t>
                      </a:r>
                      <a:endParaRPr lang="ru-RU" sz="1600">
                        <a:latin typeface="Calibri"/>
                        <a:ea typeface="Calibri"/>
                        <a:cs typeface="Times New Roman"/>
                      </a:endParaRPr>
                    </a:p>
                  </a:txBody>
                  <a:tcPr marL="2756" marR="2756" marT="2756" marB="2756"/>
                </a:tc>
                <a:tc rowSpan="3">
                  <a:txBody>
                    <a:bodyPr/>
                    <a:lstStyle/>
                    <a:p>
                      <a:pPr>
                        <a:lnSpc>
                          <a:spcPts val="1350"/>
                        </a:lnSpc>
                        <a:spcAft>
                          <a:spcPts val="1050"/>
                        </a:spcAft>
                      </a:pPr>
                      <a:r>
                        <a:rPr lang="ru-RU" sz="1600" dirty="0"/>
                        <a:t>Учителя, органы управления образованием, родители, учащиеся</a:t>
                      </a:r>
                      <a:endParaRPr lang="ru-RU" sz="1600" dirty="0">
                        <a:latin typeface="Calibri"/>
                        <a:ea typeface="Calibri"/>
                        <a:cs typeface="Times New Roman"/>
                      </a:endParaRPr>
                    </a:p>
                  </a:txBody>
                  <a:tcPr marL="2756" marR="2756" marT="2756" marB="2756"/>
                </a:tc>
              </a:tr>
              <a:tr h="489618">
                <a:tc>
                  <a:txBody>
                    <a:bodyPr/>
                    <a:lstStyle/>
                    <a:p>
                      <a:pPr>
                        <a:lnSpc>
                          <a:spcPts val="1350"/>
                        </a:lnSpc>
                        <a:spcAft>
                          <a:spcPts val="1050"/>
                        </a:spcAft>
                      </a:pPr>
                      <a:r>
                        <a:rPr lang="ru-RU" sz="1600"/>
                        <a:t>Время доступа к персональным компьютерам (для учителей и учащихся)</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a:t>Наблюдение, собеседование, анализ</a:t>
                      </a:r>
                      <a:endParaRPr lang="ru-RU" sz="1600">
                        <a:latin typeface="Calibri"/>
                        <a:ea typeface="Calibri"/>
                        <a:cs typeface="Times New Roman"/>
                      </a:endParaRPr>
                    </a:p>
                  </a:txBody>
                  <a:tcPr marL="2756" marR="2756" marT="2756" marB="2756"/>
                </a:tc>
                <a:tc rowSpan="2">
                  <a:txBody>
                    <a:bodyPr/>
                    <a:lstStyle/>
                    <a:p>
                      <a:pPr>
                        <a:lnSpc>
                          <a:spcPts val="1350"/>
                        </a:lnSpc>
                        <a:spcAft>
                          <a:spcPts val="1050"/>
                        </a:spcAft>
                      </a:pPr>
                      <a:r>
                        <a:rPr lang="ru-RU" sz="1600"/>
                        <a:t>Базовый, управленческий</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a:t>2 раза в год (ноябрь, март)</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a:t>Зам. директора по ИТ</a:t>
                      </a:r>
                      <a:endParaRPr lang="ru-RU" sz="1600">
                        <a:latin typeface="Calibri"/>
                        <a:ea typeface="Calibri"/>
                        <a:cs typeface="Times New Roman"/>
                      </a:endParaRPr>
                    </a:p>
                  </a:txBody>
                  <a:tcPr marL="2756" marR="2756" marT="2756" marB="2756"/>
                </a:tc>
                <a:tc vMerge="1">
                  <a:txBody>
                    <a:bodyPr/>
                    <a:lstStyle/>
                    <a:p>
                      <a:endParaRPr lang="ru-RU"/>
                    </a:p>
                  </a:txBody>
                  <a:tcPr/>
                </a:tc>
              </a:tr>
              <a:tr h="919126">
                <a:tc>
                  <a:txBody>
                    <a:bodyPr/>
                    <a:lstStyle/>
                    <a:p>
                      <a:pPr>
                        <a:lnSpc>
                          <a:spcPts val="1350"/>
                        </a:lnSpc>
                        <a:spcAft>
                          <a:spcPts val="1050"/>
                        </a:spcAft>
                      </a:pPr>
                      <a:r>
                        <a:rPr lang="ru-RU" sz="1600"/>
                        <a:t>Оснащенность библиотеки</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a:t>Статистические данные, анализ</a:t>
                      </a:r>
                      <a:endParaRPr lang="ru-RU" sz="1600">
                        <a:latin typeface="Calibri"/>
                        <a:ea typeface="Calibri"/>
                        <a:cs typeface="Times New Roman"/>
                      </a:endParaRPr>
                    </a:p>
                  </a:txBody>
                  <a:tcPr marL="2756" marR="2756" marT="2756" marB="2756"/>
                </a:tc>
                <a:tc vMerge="1">
                  <a:txBody>
                    <a:bodyPr/>
                    <a:lstStyle/>
                    <a:p>
                      <a:endParaRPr lang="ru-RU"/>
                    </a:p>
                  </a:txBody>
                  <a:tcPr/>
                </a:tc>
                <a:tc>
                  <a:txBody>
                    <a:bodyPr/>
                    <a:lstStyle/>
                    <a:p>
                      <a:pPr>
                        <a:lnSpc>
                          <a:spcPts val="1350"/>
                        </a:lnSpc>
                        <a:spcAft>
                          <a:spcPts val="1050"/>
                        </a:spcAft>
                      </a:pPr>
                      <a:r>
                        <a:rPr lang="ru-RU" sz="1600"/>
                        <a:t>1 раз в год (май)</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dirty="0"/>
                        <a:t>Зав. библиотекой</a:t>
                      </a:r>
                      <a:endParaRPr lang="ru-RU" sz="1600" dirty="0">
                        <a:latin typeface="Calibri"/>
                        <a:ea typeface="Calibri"/>
                        <a:cs typeface="Times New Roman"/>
                      </a:endParaRPr>
                    </a:p>
                  </a:txBody>
                  <a:tcPr marL="2756" marR="2756" marT="2756" marB="2756"/>
                </a:tc>
                <a:tc vMerge="1">
                  <a:txBody>
                    <a:bodyPr/>
                    <a:lstStyle/>
                    <a:p>
                      <a:endParaRPr lang="ru-RU"/>
                    </a:p>
                  </a:txBody>
                  <a:tcPr/>
                </a:tc>
              </a:tr>
            </a:tbl>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t="1000" r="79000" b="80000"/>
          </a:stretch>
        </a:blipFill>
        <a:effectLst/>
      </p:bgPr>
    </p:bg>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1" y="1778606"/>
          <a:ext cx="9143998" cy="5160446"/>
        </p:xfrm>
        <a:graphic>
          <a:graphicData uri="http://schemas.openxmlformats.org/drawingml/2006/table">
            <a:tbl>
              <a:tblPr>
                <a:tableStyleId>{3C2FFA5D-87B4-456A-9821-1D502468CF0F}</a:tableStyleId>
              </a:tblPr>
              <a:tblGrid>
                <a:gridCol w="2239350"/>
                <a:gridCol w="1772819"/>
                <a:gridCol w="1212977"/>
                <a:gridCol w="1119674"/>
                <a:gridCol w="1399589"/>
                <a:gridCol w="1399589"/>
              </a:tblGrid>
              <a:tr h="144960">
                <a:tc gridSpan="6">
                  <a:txBody>
                    <a:bodyPr/>
                    <a:lstStyle/>
                    <a:p>
                      <a:pPr algn="ctr">
                        <a:lnSpc>
                          <a:spcPts val="1350"/>
                        </a:lnSpc>
                        <a:spcAft>
                          <a:spcPts val="1050"/>
                        </a:spcAft>
                      </a:pPr>
                      <a:r>
                        <a:rPr lang="ru-RU" sz="1600"/>
                        <a:t>Критерий: ресурсы получения дополнительного образования</a:t>
                      </a:r>
                      <a:endParaRPr lang="ru-RU" sz="1600">
                        <a:latin typeface="Calibri"/>
                        <a:ea typeface="Calibri"/>
                        <a:cs typeface="Times New Roman"/>
                      </a:endParaRPr>
                    </a:p>
                  </a:txBody>
                  <a:tcPr marL="2756" marR="2756" marT="2756" marB="2756"/>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736513">
                <a:tc>
                  <a:txBody>
                    <a:bodyPr/>
                    <a:lstStyle/>
                    <a:p>
                      <a:pPr>
                        <a:lnSpc>
                          <a:spcPts val="1350"/>
                        </a:lnSpc>
                        <a:spcAft>
                          <a:spcPts val="1050"/>
                        </a:spcAft>
                      </a:pPr>
                      <a:r>
                        <a:rPr lang="ru-RU" sz="1600"/>
                        <a:t>Дополнительные образовательные услуги в школе (виды, востребованность)</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a:t>Опрос участников образовательного процесса</a:t>
                      </a:r>
                      <a:endParaRPr lang="ru-RU" sz="1600">
                        <a:latin typeface="Calibri"/>
                        <a:ea typeface="Calibri"/>
                        <a:cs typeface="Times New Roman"/>
                      </a:endParaRPr>
                    </a:p>
                  </a:txBody>
                  <a:tcPr marL="2756" marR="2756" marT="2756" marB="2756"/>
                </a:tc>
                <a:tc rowSpan="2">
                  <a:txBody>
                    <a:bodyPr/>
                    <a:lstStyle/>
                    <a:p>
                      <a:pPr>
                        <a:lnSpc>
                          <a:spcPts val="1350"/>
                        </a:lnSpc>
                        <a:spcAft>
                          <a:spcPts val="1050"/>
                        </a:spcAft>
                      </a:pPr>
                      <a:r>
                        <a:rPr lang="ru-RU" sz="1600"/>
                        <a:t>Информационный</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a:t>2 раза в год (сентябрь, декабрь)</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a:t>Зам. директора по ВД</a:t>
                      </a:r>
                      <a:endParaRPr lang="ru-RU" sz="1600">
                        <a:latin typeface="Calibri"/>
                        <a:ea typeface="Calibri"/>
                        <a:cs typeface="Times New Roman"/>
                      </a:endParaRPr>
                    </a:p>
                  </a:txBody>
                  <a:tcPr marL="2756" marR="2756" marT="2756" marB="2756"/>
                </a:tc>
                <a:tc rowSpan="2">
                  <a:txBody>
                    <a:bodyPr/>
                    <a:lstStyle/>
                    <a:p>
                      <a:pPr>
                        <a:lnSpc>
                          <a:spcPts val="1350"/>
                        </a:lnSpc>
                        <a:spcAft>
                          <a:spcPts val="1050"/>
                        </a:spcAft>
                      </a:pPr>
                      <a:r>
                        <a:rPr lang="ru-RU" sz="1600"/>
                        <a:t>Учителя, родители, учащиеся</a:t>
                      </a:r>
                      <a:endParaRPr lang="ru-RU" sz="1600">
                        <a:latin typeface="Calibri"/>
                        <a:ea typeface="Calibri"/>
                        <a:cs typeface="Times New Roman"/>
                      </a:endParaRPr>
                    </a:p>
                  </a:txBody>
                  <a:tcPr marL="2756" marR="2756" marT="2756" marB="2756"/>
                </a:tc>
              </a:tr>
              <a:tr h="823802">
                <a:tc>
                  <a:txBody>
                    <a:bodyPr/>
                    <a:lstStyle/>
                    <a:p>
                      <a:pPr>
                        <a:lnSpc>
                          <a:spcPts val="1350"/>
                        </a:lnSpc>
                        <a:spcAft>
                          <a:spcPts val="1050"/>
                        </a:spcAft>
                      </a:pPr>
                      <a:r>
                        <a:rPr lang="ru-RU" sz="1600"/>
                        <a:t>Запросы учащихся и родителей на дополнительные образовательные услуги</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a:t>Опрос, анализ</a:t>
                      </a:r>
                      <a:endParaRPr lang="ru-RU" sz="1600">
                        <a:latin typeface="Calibri"/>
                        <a:ea typeface="Calibri"/>
                        <a:cs typeface="Times New Roman"/>
                      </a:endParaRPr>
                    </a:p>
                  </a:txBody>
                  <a:tcPr marL="2756" marR="2756" marT="2756" marB="2756"/>
                </a:tc>
                <a:tc vMerge="1">
                  <a:txBody>
                    <a:bodyPr/>
                    <a:lstStyle/>
                    <a:p>
                      <a:endParaRPr lang="ru-RU"/>
                    </a:p>
                  </a:txBody>
                  <a:tcPr/>
                </a:tc>
                <a:tc>
                  <a:txBody>
                    <a:bodyPr/>
                    <a:lstStyle/>
                    <a:p>
                      <a:pPr>
                        <a:lnSpc>
                          <a:spcPts val="1350"/>
                        </a:lnSpc>
                        <a:spcAft>
                          <a:spcPts val="1050"/>
                        </a:spcAft>
                      </a:pPr>
                      <a:r>
                        <a:rPr lang="ru-RU" sz="1600"/>
                        <a:t>1 раз в год (сентябрь)</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a:t>Зам. директора по УВР</a:t>
                      </a:r>
                      <a:endParaRPr lang="ru-RU" sz="1600">
                        <a:latin typeface="Calibri"/>
                        <a:ea typeface="Calibri"/>
                        <a:cs typeface="Times New Roman"/>
                      </a:endParaRPr>
                    </a:p>
                  </a:txBody>
                  <a:tcPr marL="2756" marR="2756" marT="2756" marB="2756"/>
                </a:tc>
                <a:tc vMerge="1">
                  <a:txBody>
                    <a:bodyPr/>
                    <a:lstStyle/>
                    <a:p>
                      <a:endParaRPr lang="ru-RU"/>
                    </a:p>
                  </a:txBody>
                  <a:tcPr/>
                </a:tc>
              </a:tr>
              <a:tr h="1245496">
                <a:tc>
                  <a:txBody>
                    <a:bodyPr/>
                    <a:lstStyle/>
                    <a:p>
                      <a:pPr>
                        <a:lnSpc>
                          <a:spcPts val="1350"/>
                        </a:lnSpc>
                        <a:spcAft>
                          <a:spcPts val="1050"/>
                        </a:spcAft>
                      </a:pPr>
                      <a:r>
                        <a:rPr lang="ru-RU" sz="1600"/>
                        <a:t>Включенность учащихся в систему дополнительного образования в школе (факультативы, кружки)</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a:t>Наблюдение (посещаемость кружков, факультативов),</a:t>
                      </a:r>
                    </a:p>
                    <a:p>
                      <a:pPr>
                        <a:lnSpc>
                          <a:spcPts val="1350"/>
                        </a:lnSpc>
                        <a:spcAft>
                          <a:spcPts val="1050"/>
                        </a:spcAft>
                      </a:pPr>
                      <a:r>
                        <a:rPr lang="ru-RU" sz="1600"/>
                        <a:t>анализ мотивации учащихся</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dirty="0"/>
                        <a:t>Базовый, управленческий</a:t>
                      </a:r>
                      <a:endParaRPr lang="ru-RU" sz="1600" dirty="0">
                        <a:latin typeface="Calibri"/>
                        <a:ea typeface="Calibri"/>
                        <a:cs typeface="Times New Roman"/>
                      </a:endParaRPr>
                    </a:p>
                  </a:txBody>
                  <a:tcPr marL="2756" marR="2756" marT="2756" marB="2756"/>
                </a:tc>
                <a:tc>
                  <a:txBody>
                    <a:bodyPr/>
                    <a:lstStyle/>
                    <a:p>
                      <a:pPr>
                        <a:lnSpc>
                          <a:spcPts val="1350"/>
                        </a:lnSpc>
                        <a:spcAft>
                          <a:spcPts val="1050"/>
                        </a:spcAft>
                      </a:pPr>
                      <a:r>
                        <a:rPr lang="ru-RU" sz="1600"/>
                        <a:t>2 раза в год (ноябрь, апрель)</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a:t>Зам. директора по ВД</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a:t> </a:t>
                      </a:r>
                      <a:endParaRPr lang="ru-RU" sz="1600">
                        <a:latin typeface="Calibri"/>
                        <a:ea typeface="Calibri"/>
                        <a:cs typeface="Times New Roman"/>
                      </a:endParaRPr>
                    </a:p>
                  </a:txBody>
                  <a:tcPr marL="2756" marR="2756" marT="2756" marB="2756"/>
                </a:tc>
              </a:tr>
              <a:tr h="188376">
                <a:tc gridSpan="6">
                  <a:txBody>
                    <a:bodyPr/>
                    <a:lstStyle/>
                    <a:p>
                      <a:pPr algn="ctr">
                        <a:lnSpc>
                          <a:spcPts val="1350"/>
                        </a:lnSpc>
                        <a:spcAft>
                          <a:spcPts val="1050"/>
                        </a:spcAft>
                      </a:pPr>
                      <a:r>
                        <a:rPr lang="ru-RU" sz="1600"/>
                        <a:t>Критерий: ресурсы образовательной среды</a:t>
                      </a:r>
                      <a:endParaRPr lang="ru-RU" sz="1600">
                        <a:latin typeface="Calibri"/>
                        <a:ea typeface="Calibri"/>
                        <a:cs typeface="Times New Roman"/>
                      </a:endParaRPr>
                    </a:p>
                  </a:txBody>
                  <a:tcPr marL="2756" marR="2756" marT="2756" marB="2756"/>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88376">
                <a:tc>
                  <a:txBody>
                    <a:bodyPr/>
                    <a:lstStyle/>
                    <a:p>
                      <a:pPr>
                        <a:lnSpc>
                          <a:spcPts val="1350"/>
                        </a:lnSpc>
                        <a:spcAft>
                          <a:spcPts val="1050"/>
                        </a:spcAft>
                      </a:pPr>
                      <a:r>
                        <a:rPr lang="ru-RU" sz="1600"/>
                        <a:t>Широта</a:t>
                      </a:r>
                      <a:endParaRPr lang="ru-RU" sz="1600">
                        <a:latin typeface="Calibri"/>
                        <a:ea typeface="Calibri"/>
                        <a:cs typeface="Times New Roman"/>
                      </a:endParaRPr>
                    </a:p>
                  </a:txBody>
                  <a:tcPr marL="2756" marR="2756" marT="2756" marB="2756"/>
                </a:tc>
                <a:tc rowSpan="10">
                  <a:txBody>
                    <a:bodyPr/>
                    <a:lstStyle/>
                    <a:p>
                      <a:pPr>
                        <a:lnSpc>
                          <a:spcPts val="1350"/>
                        </a:lnSpc>
                        <a:spcAft>
                          <a:spcPts val="1050"/>
                        </a:spcAft>
                      </a:pPr>
                      <a:r>
                        <a:rPr lang="ru-RU" sz="1600"/>
                        <a:t>Анкетирование всех участников образовательного процесса (методика В. Ясвина), анализ</a:t>
                      </a:r>
                      <a:endParaRPr lang="ru-RU" sz="1600">
                        <a:latin typeface="Calibri"/>
                        <a:ea typeface="Calibri"/>
                        <a:cs typeface="Times New Roman"/>
                      </a:endParaRPr>
                    </a:p>
                  </a:txBody>
                  <a:tcPr marL="2756" marR="2756" marT="2756" marB="2756"/>
                </a:tc>
                <a:tc rowSpan="10">
                  <a:txBody>
                    <a:bodyPr/>
                    <a:lstStyle/>
                    <a:p>
                      <a:pPr>
                        <a:lnSpc>
                          <a:spcPts val="1350"/>
                        </a:lnSpc>
                        <a:spcAft>
                          <a:spcPts val="1050"/>
                        </a:spcAft>
                      </a:pPr>
                      <a:r>
                        <a:rPr lang="ru-RU" sz="1600"/>
                        <a:t>Базовый, управленческий</a:t>
                      </a:r>
                      <a:endParaRPr lang="ru-RU" sz="1600">
                        <a:latin typeface="Calibri"/>
                        <a:ea typeface="Calibri"/>
                        <a:cs typeface="Times New Roman"/>
                      </a:endParaRPr>
                    </a:p>
                  </a:txBody>
                  <a:tcPr marL="2756" marR="2756" marT="2756" marB="2756"/>
                </a:tc>
                <a:tc rowSpan="10">
                  <a:txBody>
                    <a:bodyPr/>
                    <a:lstStyle/>
                    <a:p>
                      <a:pPr>
                        <a:lnSpc>
                          <a:spcPts val="1350"/>
                        </a:lnSpc>
                        <a:spcAft>
                          <a:spcPts val="1050"/>
                        </a:spcAft>
                      </a:pPr>
                      <a:r>
                        <a:rPr lang="ru-RU" sz="1600"/>
                        <a:t>1 раз в год (ноябрь)</a:t>
                      </a:r>
                      <a:endParaRPr lang="ru-RU" sz="1600">
                        <a:latin typeface="Calibri"/>
                        <a:ea typeface="Calibri"/>
                        <a:cs typeface="Times New Roman"/>
                      </a:endParaRPr>
                    </a:p>
                  </a:txBody>
                  <a:tcPr marL="2756" marR="2756" marT="2756" marB="2756"/>
                </a:tc>
                <a:tc rowSpan="10">
                  <a:txBody>
                    <a:bodyPr/>
                    <a:lstStyle/>
                    <a:p>
                      <a:pPr>
                        <a:lnSpc>
                          <a:spcPts val="1350"/>
                        </a:lnSpc>
                        <a:spcAft>
                          <a:spcPts val="1050"/>
                        </a:spcAft>
                      </a:pPr>
                      <a:r>
                        <a:rPr lang="ru-RU" sz="1600"/>
                        <a:t>Психологическая служба, администрация школы</a:t>
                      </a:r>
                      <a:endParaRPr lang="ru-RU" sz="1600">
                        <a:latin typeface="Calibri"/>
                        <a:ea typeface="Calibri"/>
                        <a:cs typeface="Times New Roman"/>
                      </a:endParaRPr>
                    </a:p>
                  </a:txBody>
                  <a:tcPr marL="2756" marR="2756" marT="2756" marB="2756"/>
                </a:tc>
                <a:tc rowSpan="10">
                  <a:txBody>
                    <a:bodyPr/>
                    <a:lstStyle/>
                    <a:p>
                      <a:pPr>
                        <a:lnSpc>
                          <a:spcPts val="1350"/>
                        </a:lnSpc>
                        <a:spcAft>
                          <a:spcPts val="1050"/>
                        </a:spcAft>
                      </a:pPr>
                      <a:r>
                        <a:rPr lang="ru-RU" sz="1600" dirty="0"/>
                        <a:t>Учителя, родители, учащиеся</a:t>
                      </a:r>
                      <a:endParaRPr lang="ru-RU" sz="1600" dirty="0">
                        <a:latin typeface="Calibri"/>
                        <a:ea typeface="Calibri"/>
                        <a:cs typeface="Times New Roman"/>
                      </a:endParaRPr>
                    </a:p>
                  </a:txBody>
                  <a:tcPr marL="2756" marR="2756" marT="2756" marB="2756"/>
                </a:tc>
              </a:tr>
              <a:tr h="188376">
                <a:tc>
                  <a:txBody>
                    <a:bodyPr/>
                    <a:lstStyle/>
                    <a:p>
                      <a:pPr>
                        <a:lnSpc>
                          <a:spcPts val="1350"/>
                        </a:lnSpc>
                        <a:spcAft>
                          <a:spcPts val="1050"/>
                        </a:spcAft>
                      </a:pPr>
                      <a:r>
                        <a:rPr lang="ru-RU" sz="1600"/>
                        <a:t>Интенсивность</a:t>
                      </a:r>
                      <a:endParaRPr lang="ru-RU" sz="1600">
                        <a:latin typeface="Calibri"/>
                        <a:ea typeface="Calibri"/>
                        <a:cs typeface="Times New Roman"/>
                      </a:endParaRPr>
                    </a:p>
                  </a:txBody>
                  <a:tcPr marL="2756" marR="2756" marT="2756" marB="2756"/>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188376">
                <a:tc>
                  <a:txBody>
                    <a:bodyPr/>
                    <a:lstStyle/>
                    <a:p>
                      <a:pPr>
                        <a:lnSpc>
                          <a:spcPts val="1350"/>
                        </a:lnSpc>
                        <a:spcAft>
                          <a:spcPts val="1050"/>
                        </a:spcAft>
                      </a:pPr>
                      <a:r>
                        <a:rPr lang="ru-RU" sz="1600"/>
                        <a:t>Осознаваемость</a:t>
                      </a:r>
                      <a:endParaRPr lang="ru-RU" sz="1600">
                        <a:latin typeface="Calibri"/>
                        <a:ea typeface="Calibri"/>
                        <a:cs typeface="Times New Roman"/>
                      </a:endParaRPr>
                    </a:p>
                  </a:txBody>
                  <a:tcPr marL="2756" marR="2756" marT="2756" marB="2756"/>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188376">
                <a:tc>
                  <a:txBody>
                    <a:bodyPr/>
                    <a:lstStyle/>
                    <a:p>
                      <a:pPr>
                        <a:lnSpc>
                          <a:spcPts val="1350"/>
                        </a:lnSpc>
                        <a:spcAft>
                          <a:spcPts val="1050"/>
                        </a:spcAft>
                      </a:pPr>
                      <a:r>
                        <a:rPr lang="ru-RU" sz="1600"/>
                        <a:t>Обобщенность</a:t>
                      </a:r>
                      <a:endParaRPr lang="ru-RU" sz="1600">
                        <a:latin typeface="Calibri"/>
                        <a:ea typeface="Calibri"/>
                        <a:cs typeface="Times New Roman"/>
                      </a:endParaRPr>
                    </a:p>
                  </a:txBody>
                  <a:tcPr marL="2756" marR="2756" marT="2756" marB="2756"/>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188376">
                <a:tc>
                  <a:txBody>
                    <a:bodyPr/>
                    <a:lstStyle/>
                    <a:p>
                      <a:pPr>
                        <a:lnSpc>
                          <a:spcPts val="1350"/>
                        </a:lnSpc>
                        <a:spcAft>
                          <a:spcPts val="1050"/>
                        </a:spcAft>
                      </a:pPr>
                      <a:r>
                        <a:rPr lang="ru-RU" sz="1600"/>
                        <a:t>Эмоциональность</a:t>
                      </a:r>
                      <a:endParaRPr lang="ru-RU" sz="1600">
                        <a:latin typeface="Calibri"/>
                        <a:ea typeface="Calibri"/>
                        <a:cs typeface="Times New Roman"/>
                      </a:endParaRPr>
                    </a:p>
                  </a:txBody>
                  <a:tcPr marL="2756" marR="2756" marT="2756" marB="2756"/>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188376">
                <a:tc>
                  <a:txBody>
                    <a:bodyPr/>
                    <a:lstStyle/>
                    <a:p>
                      <a:pPr>
                        <a:lnSpc>
                          <a:spcPts val="1350"/>
                        </a:lnSpc>
                        <a:spcAft>
                          <a:spcPts val="1050"/>
                        </a:spcAft>
                      </a:pPr>
                      <a:r>
                        <a:rPr lang="ru-RU" sz="1600"/>
                        <a:t>Доминантность</a:t>
                      </a:r>
                      <a:endParaRPr lang="ru-RU" sz="1600">
                        <a:latin typeface="Calibri"/>
                        <a:ea typeface="Calibri"/>
                        <a:cs typeface="Times New Roman"/>
                      </a:endParaRPr>
                    </a:p>
                  </a:txBody>
                  <a:tcPr marL="2756" marR="2756" marT="2756" marB="2756"/>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188376">
                <a:tc>
                  <a:txBody>
                    <a:bodyPr/>
                    <a:lstStyle/>
                    <a:p>
                      <a:pPr>
                        <a:lnSpc>
                          <a:spcPts val="1350"/>
                        </a:lnSpc>
                        <a:spcAft>
                          <a:spcPts val="1050"/>
                        </a:spcAft>
                      </a:pPr>
                      <a:r>
                        <a:rPr lang="ru-RU" sz="1600"/>
                        <a:t>Когерентность</a:t>
                      </a:r>
                      <a:endParaRPr lang="ru-RU" sz="1600">
                        <a:latin typeface="Calibri"/>
                        <a:ea typeface="Calibri"/>
                        <a:cs typeface="Times New Roman"/>
                      </a:endParaRPr>
                    </a:p>
                  </a:txBody>
                  <a:tcPr marL="2756" marR="2756" marT="2756" marB="2756"/>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188376">
                <a:tc>
                  <a:txBody>
                    <a:bodyPr/>
                    <a:lstStyle/>
                    <a:p>
                      <a:pPr>
                        <a:lnSpc>
                          <a:spcPts val="1350"/>
                        </a:lnSpc>
                        <a:spcAft>
                          <a:spcPts val="1050"/>
                        </a:spcAft>
                      </a:pPr>
                      <a:r>
                        <a:rPr lang="ru-RU" sz="1600"/>
                        <a:t>Активность</a:t>
                      </a:r>
                      <a:endParaRPr lang="ru-RU" sz="1600">
                        <a:latin typeface="Calibri"/>
                        <a:ea typeface="Calibri"/>
                        <a:cs typeface="Times New Roman"/>
                      </a:endParaRPr>
                    </a:p>
                  </a:txBody>
                  <a:tcPr marL="2756" marR="2756" marT="2756" marB="2756"/>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188376">
                <a:tc>
                  <a:txBody>
                    <a:bodyPr/>
                    <a:lstStyle/>
                    <a:p>
                      <a:pPr>
                        <a:lnSpc>
                          <a:spcPts val="1350"/>
                        </a:lnSpc>
                        <a:spcAft>
                          <a:spcPts val="1050"/>
                        </a:spcAft>
                      </a:pPr>
                      <a:r>
                        <a:rPr lang="ru-RU" sz="1600" dirty="0"/>
                        <a:t>Мобильность</a:t>
                      </a:r>
                      <a:endParaRPr lang="ru-RU" sz="1600" dirty="0">
                        <a:latin typeface="Calibri"/>
                        <a:ea typeface="Calibri"/>
                        <a:cs typeface="Times New Roman"/>
                      </a:endParaRPr>
                    </a:p>
                  </a:txBody>
                  <a:tcPr marL="2756" marR="2756" marT="2756" marB="2756"/>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287563">
                <a:tc>
                  <a:txBody>
                    <a:bodyPr/>
                    <a:lstStyle/>
                    <a:p>
                      <a:r>
                        <a:rPr lang="ru-RU" sz="1600" dirty="0" smtClean="0"/>
                        <a:t>Устойчивость</a:t>
                      </a:r>
                      <a:endParaRPr lang="ru-RU" sz="1600" dirty="0"/>
                    </a:p>
                  </a:txBody>
                  <a:tcPr marL="2756" marR="2756" marT="2756" marB="2756"/>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bl>
          </a:graphicData>
        </a:graphic>
      </p:graphicFrame>
      <p:graphicFrame>
        <p:nvGraphicFramePr>
          <p:cNvPr id="3" name="Таблица 2"/>
          <p:cNvGraphicFramePr>
            <a:graphicFrameLocks noGrp="1"/>
          </p:cNvGraphicFramePr>
          <p:nvPr/>
        </p:nvGraphicFramePr>
        <p:xfrm>
          <a:off x="0" y="0"/>
          <a:ext cx="9144001" cy="1700808"/>
        </p:xfrm>
        <a:graphic>
          <a:graphicData uri="http://schemas.openxmlformats.org/drawingml/2006/table">
            <a:tbl>
              <a:tblPr>
                <a:tableStyleId>{3C2FFA5D-87B4-456A-9821-1D502468CF0F}</a:tableStyleId>
              </a:tblPr>
              <a:tblGrid>
                <a:gridCol w="2239350"/>
                <a:gridCol w="1772819"/>
                <a:gridCol w="1212978"/>
                <a:gridCol w="1119674"/>
                <a:gridCol w="1399590"/>
                <a:gridCol w="1399590"/>
              </a:tblGrid>
              <a:tr h="216673">
                <a:tc gridSpan="6">
                  <a:txBody>
                    <a:bodyPr/>
                    <a:lstStyle/>
                    <a:p>
                      <a:pPr algn="ctr">
                        <a:lnSpc>
                          <a:spcPts val="1350"/>
                        </a:lnSpc>
                        <a:spcAft>
                          <a:spcPts val="1050"/>
                        </a:spcAft>
                      </a:pPr>
                      <a:r>
                        <a:rPr lang="ru-RU" sz="1600" i="1" dirty="0"/>
                        <a:t>Критерий: </a:t>
                      </a:r>
                      <a:r>
                        <a:rPr lang="ru-RU" sz="1600" i="1" dirty="0" err="1"/>
                        <a:t>валеологические</a:t>
                      </a:r>
                      <a:r>
                        <a:rPr lang="ru-RU" sz="1600" i="1" dirty="0"/>
                        <a:t> ресурсы</a:t>
                      </a:r>
                      <a:endParaRPr lang="ru-RU" sz="1600" i="1" dirty="0">
                        <a:latin typeface="Calibri"/>
                        <a:ea typeface="Calibri"/>
                        <a:cs typeface="Times New Roman"/>
                      </a:endParaRPr>
                    </a:p>
                  </a:txBody>
                  <a:tcPr marL="2756" marR="2756" marT="2756" marB="2756"/>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636989">
                <a:tc>
                  <a:txBody>
                    <a:bodyPr/>
                    <a:lstStyle/>
                    <a:p>
                      <a:pPr>
                        <a:lnSpc>
                          <a:spcPts val="1350"/>
                        </a:lnSpc>
                        <a:spcAft>
                          <a:spcPts val="1050"/>
                        </a:spcAft>
                      </a:pPr>
                      <a:r>
                        <a:rPr lang="ru-RU" sz="1600"/>
                        <a:t>"Валеологическая кривая" расписания</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dirty="0"/>
                        <a:t>Составление и анализ</a:t>
                      </a:r>
                      <a:endParaRPr lang="ru-RU" sz="1600" dirty="0">
                        <a:latin typeface="Calibri"/>
                        <a:ea typeface="Calibri"/>
                        <a:cs typeface="Times New Roman"/>
                      </a:endParaRPr>
                    </a:p>
                  </a:txBody>
                  <a:tcPr marL="2756" marR="2756" marT="2756" marB="2756"/>
                </a:tc>
                <a:tc>
                  <a:txBody>
                    <a:bodyPr/>
                    <a:lstStyle/>
                    <a:p>
                      <a:pPr>
                        <a:lnSpc>
                          <a:spcPts val="1350"/>
                        </a:lnSpc>
                        <a:spcAft>
                          <a:spcPts val="1050"/>
                        </a:spcAft>
                      </a:pPr>
                      <a:r>
                        <a:rPr lang="ru-RU" sz="1600"/>
                        <a:t>Базовый, управленческий</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dirty="0"/>
                        <a:t>2 раза в год (сентябрь, январь)</a:t>
                      </a:r>
                      <a:endParaRPr lang="ru-RU" sz="1600" dirty="0">
                        <a:latin typeface="Calibri"/>
                        <a:ea typeface="Calibri"/>
                        <a:cs typeface="Times New Roman"/>
                      </a:endParaRPr>
                    </a:p>
                  </a:txBody>
                  <a:tcPr marL="2756" marR="2756" marT="2756" marB="2756"/>
                </a:tc>
                <a:tc>
                  <a:txBody>
                    <a:bodyPr/>
                    <a:lstStyle/>
                    <a:p>
                      <a:pPr>
                        <a:lnSpc>
                          <a:spcPts val="1350"/>
                        </a:lnSpc>
                        <a:spcAft>
                          <a:spcPts val="1050"/>
                        </a:spcAft>
                      </a:pPr>
                      <a:r>
                        <a:rPr lang="ru-RU" sz="1600"/>
                        <a:t>Зам. директора по УВР</a:t>
                      </a:r>
                      <a:endParaRPr lang="ru-RU" sz="1600">
                        <a:latin typeface="Calibri"/>
                        <a:ea typeface="Calibri"/>
                        <a:cs typeface="Times New Roman"/>
                      </a:endParaRPr>
                    </a:p>
                  </a:txBody>
                  <a:tcPr marL="2756" marR="2756" marT="2756" marB="2756"/>
                </a:tc>
                <a:tc rowSpan="2">
                  <a:txBody>
                    <a:bodyPr/>
                    <a:lstStyle/>
                    <a:p>
                      <a:pPr>
                        <a:lnSpc>
                          <a:spcPts val="1350"/>
                        </a:lnSpc>
                        <a:spcAft>
                          <a:spcPts val="1050"/>
                        </a:spcAft>
                      </a:pPr>
                      <a:r>
                        <a:rPr lang="ru-RU" sz="1600" dirty="0"/>
                        <a:t>Учителя, органы управления образованием, родители, учащиеся</a:t>
                      </a:r>
                      <a:endParaRPr lang="ru-RU" sz="1600" dirty="0">
                        <a:latin typeface="Calibri"/>
                        <a:ea typeface="Calibri"/>
                        <a:cs typeface="Times New Roman"/>
                      </a:endParaRPr>
                    </a:p>
                  </a:txBody>
                  <a:tcPr marL="2756" marR="2756" marT="2756" marB="2756"/>
                </a:tc>
              </a:tr>
              <a:tr h="847146">
                <a:tc>
                  <a:txBody>
                    <a:bodyPr/>
                    <a:lstStyle/>
                    <a:p>
                      <a:pPr>
                        <a:lnSpc>
                          <a:spcPts val="1350"/>
                        </a:lnSpc>
                        <a:spcAft>
                          <a:spcPts val="1050"/>
                        </a:spcAft>
                      </a:pPr>
                      <a:r>
                        <a:rPr lang="ru-RU" sz="1600"/>
                        <a:t>Количество учащихся в классе</a:t>
                      </a:r>
                      <a:endParaRPr lang="ru-RU" sz="1600">
                        <a:latin typeface="Calibri"/>
                        <a:ea typeface="Calibri"/>
                        <a:cs typeface="Times New Roman"/>
                      </a:endParaRPr>
                    </a:p>
                  </a:txBody>
                  <a:tcPr marL="2756" marR="2756" marT="2756" marB="2756"/>
                </a:tc>
                <a:tc>
                  <a:txBody>
                    <a:bodyPr/>
                    <a:lstStyle/>
                    <a:p>
                      <a:pPr>
                        <a:lnSpc>
                          <a:spcPts val="1350"/>
                        </a:lnSpc>
                        <a:spcAft>
                          <a:spcPts val="1050"/>
                        </a:spcAft>
                      </a:pPr>
                      <a:r>
                        <a:rPr lang="ru-RU" sz="1600" dirty="0"/>
                        <a:t>Статистические данные, анализ</a:t>
                      </a:r>
                      <a:endParaRPr lang="ru-RU" sz="1600" dirty="0">
                        <a:latin typeface="Calibri"/>
                        <a:ea typeface="Calibri"/>
                        <a:cs typeface="Times New Roman"/>
                      </a:endParaRPr>
                    </a:p>
                  </a:txBody>
                  <a:tcPr marL="2756" marR="2756" marT="2756" marB="2756"/>
                </a:tc>
                <a:tc>
                  <a:txBody>
                    <a:bodyPr/>
                    <a:lstStyle/>
                    <a:p>
                      <a:pPr>
                        <a:lnSpc>
                          <a:spcPts val="1350"/>
                        </a:lnSpc>
                        <a:spcAft>
                          <a:spcPts val="1050"/>
                        </a:spcAft>
                      </a:pPr>
                      <a:r>
                        <a:rPr lang="ru-RU" sz="1600" dirty="0"/>
                        <a:t>Информационный, управленческий</a:t>
                      </a:r>
                      <a:endParaRPr lang="ru-RU" sz="1600" dirty="0">
                        <a:latin typeface="Calibri"/>
                        <a:ea typeface="Calibri"/>
                        <a:cs typeface="Times New Roman"/>
                      </a:endParaRPr>
                    </a:p>
                  </a:txBody>
                  <a:tcPr marL="2756" marR="2756" marT="2756" marB="2756"/>
                </a:tc>
                <a:tc>
                  <a:txBody>
                    <a:bodyPr/>
                    <a:lstStyle/>
                    <a:p>
                      <a:pPr>
                        <a:lnSpc>
                          <a:spcPts val="1350"/>
                        </a:lnSpc>
                        <a:spcAft>
                          <a:spcPts val="1050"/>
                        </a:spcAft>
                      </a:pPr>
                      <a:r>
                        <a:rPr lang="ru-RU" sz="1600" dirty="0"/>
                        <a:t>1 раз в год</a:t>
                      </a:r>
                      <a:endParaRPr lang="ru-RU" sz="1600" dirty="0">
                        <a:latin typeface="Calibri"/>
                        <a:ea typeface="Calibri"/>
                        <a:cs typeface="Times New Roman"/>
                      </a:endParaRPr>
                    </a:p>
                  </a:txBody>
                  <a:tcPr marL="2756" marR="2756" marT="2756" marB="2756"/>
                </a:tc>
                <a:tc>
                  <a:txBody>
                    <a:bodyPr/>
                    <a:lstStyle/>
                    <a:p>
                      <a:pPr>
                        <a:lnSpc>
                          <a:spcPts val="1350"/>
                        </a:lnSpc>
                        <a:spcAft>
                          <a:spcPts val="1050"/>
                        </a:spcAft>
                      </a:pPr>
                      <a:r>
                        <a:rPr lang="ru-RU" sz="1600" dirty="0"/>
                        <a:t>Зам. директора по социальной защите</a:t>
                      </a:r>
                      <a:endParaRPr lang="ru-RU" sz="1600" dirty="0">
                        <a:latin typeface="Calibri"/>
                        <a:ea typeface="Calibri"/>
                        <a:cs typeface="Times New Roman"/>
                      </a:endParaRPr>
                    </a:p>
                  </a:txBody>
                  <a:tcPr marL="2756" marR="2756" marT="2756" marB="2756"/>
                </a:tc>
                <a:tc vMerge="1">
                  <a:txBody>
                    <a:bodyPr/>
                    <a:lstStyle/>
                    <a:p>
                      <a:endParaRPr lang="ru-RU"/>
                    </a:p>
                  </a:txBody>
                  <a:tcPr/>
                </a:tc>
              </a:tr>
            </a:tbl>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t="1000" r="79000" b="80000"/>
          </a:stretch>
        </a:blipFill>
        <a:effectLst/>
      </p:bgPr>
    </p:bg>
    <p:spTree>
      <p:nvGrpSpPr>
        <p:cNvPr id="1" name=""/>
        <p:cNvGrpSpPr/>
        <p:nvPr/>
      </p:nvGrpSpPr>
      <p:grpSpPr>
        <a:xfrm>
          <a:off x="0" y="0"/>
          <a:ext cx="0" cy="0"/>
          <a:chOff x="0" y="0"/>
          <a:chExt cx="0" cy="0"/>
        </a:xfrm>
      </p:grpSpPr>
      <p:sp>
        <p:nvSpPr>
          <p:cNvPr id="36865" name="Rectangle 1"/>
          <p:cNvSpPr>
            <a:spLocks noChangeArrowheads="1"/>
          </p:cNvSpPr>
          <p:nvPr/>
        </p:nvSpPr>
        <p:spPr bwMode="auto">
          <a:xfrm>
            <a:off x="2483768" y="113069"/>
            <a:ext cx="612068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all" normalizeH="0" baseline="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ea typeface="Times New Roman" pitchFamily="18" charset="0"/>
                <a:cs typeface="Arial" pitchFamily="34" charset="0"/>
              </a:rPr>
              <a:t>Динамика уровня творческого потенциала педагогов</a:t>
            </a:r>
            <a:endParaRPr kumimoji="0" lang="ru-RU" sz="2400" b="1" i="0" u="none" strike="noStrike" cap="all" normalizeH="0" baseline="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cs typeface="Arial" pitchFamily="34" charset="0"/>
            </a:endParaRPr>
          </a:p>
        </p:txBody>
      </p:sp>
      <p:graphicFrame>
        <p:nvGraphicFramePr>
          <p:cNvPr id="5" name="Таблица 4"/>
          <p:cNvGraphicFramePr>
            <a:graphicFrameLocks noGrp="1"/>
          </p:cNvGraphicFramePr>
          <p:nvPr/>
        </p:nvGraphicFramePr>
        <p:xfrm>
          <a:off x="755576" y="1628800"/>
          <a:ext cx="8136905" cy="4896541"/>
        </p:xfrm>
        <a:graphic>
          <a:graphicData uri="http://schemas.openxmlformats.org/drawingml/2006/table">
            <a:tbl>
              <a:tblPr>
                <a:effectLst>
                  <a:outerShdw blurRad="50800" dist="38100" dir="18900000" algn="bl" rotWithShape="0">
                    <a:prstClr val="black">
                      <a:alpha val="40000"/>
                    </a:prstClr>
                  </a:outerShdw>
                </a:effectLst>
                <a:tableStyleId>{3C2FFA5D-87B4-456A-9821-1D502468CF0F}</a:tableStyleId>
              </a:tblPr>
              <a:tblGrid>
                <a:gridCol w="2490889"/>
                <a:gridCol w="1411504"/>
                <a:gridCol w="1411504"/>
                <a:gridCol w="1411504"/>
                <a:gridCol w="1411504"/>
              </a:tblGrid>
              <a:tr h="479233">
                <a:tc rowSpan="3">
                  <a:txBody>
                    <a:bodyPr/>
                    <a:lstStyle/>
                    <a:p>
                      <a:pPr algn="ctr">
                        <a:lnSpc>
                          <a:spcPts val="1350"/>
                        </a:lnSpc>
                        <a:spcAft>
                          <a:spcPts val="1050"/>
                        </a:spcAft>
                      </a:pPr>
                      <a:r>
                        <a:rPr lang="ru-RU" sz="2000"/>
                        <a:t>Уровень</a:t>
                      </a:r>
                      <a:endParaRPr lang="ru-RU" sz="2000">
                        <a:latin typeface="Calibri"/>
                        <a:ea typeface="Calibri"/>
                        <a:cs typeface="Times New Roman"/>
                      </a:endParaRPr>
                    </a:p>
                  </a:txBody>
                  <a:tcPr marL="9525" marR="9525" marT="9525" marB="9525">
                    <a:cell3D prstMaterial="dkEdge">
                      <a:bevel prst="relaxedInset"/>
                      <a:lightRig rig="flood" dir="t"/>
                    </a:cell3D>
                  </a:tcPr>
                </a:tc>
                <a:tc gridSpan="4">
                  <a:txBody>
                    <a:bodyPr/>
                    <a:lstStyle/>
                    <a:p>
                      <a:pPr algn="ctr">
                        <a:lnSpc>
                          <a:spcPts val="1350"/>
                        </a:lnSpc>
                        <a:spcAft>
                          <a:spcPts val="1050"/>
                        </a:spcAft>
                      </a:pPr>
                      <a:r>
                        <a:rPr lang="ru-RU" sz="2000"/>
                        <a:t>Педагоги, имеющие соответствующий уровень творческого потенциала</a:t>
                      </a:r>
                      <a:endParaRPr lang="ru-RU" sz="2000">
                        <a:latin typeface="Calibri"/>
                        <a:ea typeface="Calibri"/>
                        <a:cs typeface="Times New Roman"/>
                      </a:endParaRPr>
                    </a:p>
                  </a:txBody>
                  <a:tcPr marL="9525" marR="9525" marT="9525" marB="9525">
                    <a:cell3D prstMaterial="dkEdge">
                      <a:bevel prst="relaxedInset"/>
                      <a:lightRig rig="flood" dir="t"/>
                    </a:cell3D>
                  </a:tcPr>
                </a:tc>
                <a:tc hMerge="1">
                  <a:txBody>
                    <a:bodyPr/>
                    <a:lstStyle/>
                    <a:p>
                      <a:endParaRPr lang="ru-RU"/>
                    </a:p>
                  </a:txBody>
                  <a:tcPr/>
                </a:tc>
                <a:tc hMerge="1">
                  <a:txBody>
                    <a:bodyPr/>
                    <a:lstStyle/>
                    <a:p>
                      <a:endParaRPr lang="ru-RU"/>
                    </a:p>
                  </a:txBody>
                  <a:tcPr/>
                </a:tc>
                <a:tc hMerge="1">
                  <a:txBody>
                    <a:bodyPr/>
                    <a:lstStyle/>
                    <a:p>
                      <a:endParaRPr lang="ru-RU"/>
                    </a:p>
                  </a:txBody>
                  <a:tcPr/>
                </a:tc>
              </a:tr>
              <a:tr h="490812">
                <a:tc vMerge="1">
                  <a:txBody>
                    <a:bodyPr/>
                    <a:lstStyle/>
                    <a:p>
                      <a:endParaRPr lang="ru-RU"/>
                    </a:p>
                  </a:txBody>
                  <a:tcPr/>
                </a:tc>
                <a:tc>
                  <a:txBody>
                    <a:bodyPr/>
                    <a:lstStyle/>
                    <a:p>
                      <a:pPr algn="ctr">
                        <a:lnSpc>
                          <a:spcPts val="1350"/>
                        </a:lnSpc>
                        <a:spcAft>
                          <a:spcPts val="1050"/>
                        </a:spcAft>
                      </a:pPr>
                      <a:r>
                        <a:rPr lang="ru-RU" sz="2000"/>
                        <a:t>чел.</a:t>
                      </a:r>
                      <a:endParaRPr lang="ru-RU" sz="2000">
                        <a:latin typeface="Calibri"/>
                        <a:ea typeface="Calibri"/>
                        <a:cs typeface="Times New Roman"/>
                      </a:endParaRPr>
                    </a:p>
                  </a:txBody>
                  <a:tcPr marL="9525" marR="9525" marT="9525" marB="9525">
                    <a:cell3D prstMaterial="dkEdge">
                      <a:bevel prst="relaxedInset"/>
                      <a:lightRig rig="flood" dir="t"/>
                    </a:cell3D>
                  </a:tcPr>
                </a:tc>
                <a:tc>
                  <a:txBody>
                    <a:bodyPr/>
                    <a:lstStyle/>
                    <a:p>
                      <a:pPr algn="ctr">
                        <a:lnSpc>
                          <a:spcPts val="1350"/>
                        </a:lnSpc>
                        <a:spcAft>
                          <a:spcPts val="1050"/>
                        </a:spcAft>
                      </a:pPr>
                      <a:r>
                        <a:rPr lang="ru-RU" sz="2000"/>
                        <a:t>доля (%)</a:t>
                      </a:r>
                      <a:endParaRPr lang="ru-RU" sz="2000">
                        <a:latin typeface="Calibri"/>
                        <a:ea typeface="Calibri"/>
                        <a:cs typeface="Times New Roman"/>
                      </a:endParaRPr>
                    </a:p>
                  </a:txBody>
                  <a:tcPr marL="9525" marR="9525" marT="9525" marB="9525">
                    <a:cell3D prstMaterial="dkEdge">
                      <a:bevel prst="relaxedInset"/>
                      <a:lightRig rig="flood" dir="t"/>
                    </a:cell3D>
                  </a:tcPr>
                </a:tc>
                <a:tc>
                  <a:txBody>
                    <a:bodyPr/>
                    <a:lstStyle/>
                    <a:p>
                      <a:pPr algn="ctr">
                        <a:lnSpc>
                          <a:spcPts val="1350"/>
                        </a:lnSpc>
                        <a:spcAft>
                          <a:spcPts val="1050"/>
                        </a:spcAft>
                      </a:pPr>
                      <a:r>
                        <a:rPr lang="ru-RU" sz="2000"/>
                        <a:t>чел.</a:t>
                      </a:r>
                      <a:endParaRPr lang="ru-RU" sz="2000">
                        <a:latin typeface="Calibri"/>
                        <a:ea typeface="Calibri"/>
                        <a:cs typeface="Times New Roman"/>
                      </a:endParaRPr>
                    </a:p>
                  </a:txBody>
                  <a:tcPr marL="9525" marR="9525" marT="9525" marB="9525">
                    <a:cell3D prstMaterial="dkEdge">
                      <a:bevel prst="relaxedInset"/>
                      <a:lightRig rig="flood" dir="t"/>
                    </a:cell3D>
                  </a:tcPr>
                </a:tc>
                <a:tc>
                  <a:txBody>
                    <a:bodyPr/>
                    <a:lstStyle/>
                    <a:p>
                      <a:pPr algn="ctr">
                        <a:lnSpc>
                          <a:spcPts val="1350"/>
                        </a:lnSpc>
                        <a:spcAft>
                          <a:spcPts val="1050"/>
                        </a:spcAft>
                      </a:pPr>
                      <a:r>
                        <a:rPr lang="ru-RU" sz="2000"/>
                        <a:t>доля (%)</a:t>
                      </a:r>
                      <a:endParaRPr lang="ru-RU" sz="2000">
                        <a:latin typeface="Calibri"/>
                        <a:ea typeface="Calibri"/>
                        <a:cs typeface="Times New Roman"/>
                      </a:endParaRPr>
                    </a:p>
                  </a:txBody>
                  <a:tcPr marL="9525" marR="9525" marT="9525" marB="9525">
                    <a:cell3D prstMaterial="dkEdge">
                      <a:bevel prst="relaxedInset"/>
                      <a:lightRig rig="flood" dir="t"/>
                    </a:cell3D>
                  </a:tcPr>
                </a:tc>
              </a:tr>
              <a:tr h="490812">
                <a:tc vMerge="1">
                  <a:txBody>
                    <a:bodyPr/>
                    <a:lstStyle/>
                    <a:p>
                      <a:endParaRPr lang="ru-RU"/>
                    </a:p>
                  </a:txBody>
                  <a:tcPr/>
                </a:tc>
                <a:tc gridSpan="2">
                  <a:txBody>
                    <a:bodyPr/>
                    <a:lstStyle/>
                    <a:p>
                      <a:pPr algn="ctr">
                        <a:lnSpc>
                          <a:spcPts val="1350"/>
                        </a:lnSpc>
                        <a:spcAft>
                          <a:spcPts val="1050"/>
                        </a:spcAft>
                      </a:pPr>
                      <a:r>
                        <a:rPr lang="ru-RU" sz="2000" dirty="0" smtClean="0"/>
                        <a:t>2009/2010 </a:t>
                      </a:r>
                      <a:r>
                        <a:rPr lang="ru-RU" sz="2000" dirty="0" err="1"/>
                        <a:t>уч</a:t>
                      </a:r>
                      <a:r>
                        <a:rPr lang="ru-RU" sz="2000" dirty="0"/>
                        <a:t>. г.</a:t>
                      </a:r>
                      <a:endParaRPr lang="ru-RU" sz="2000" dirty="0">
                        <a:latin typeface="Calibri"/>
                        <a:ea typeface="Calibri"/>
                        <a:cs typeface="Times New Roman"/>
                      </a:endParaRPr>
                    </a:p>
                  </a:txBody>
                  <a:tcPr marL="9525" marR="9525" marT="9525" marB="9525">
                    <a:cell3D prstMaterial="dkEdge">
                      <a:bevel prst="relaxedInset"/>
                      <a:lightRig rig="flood" dir="t"/>
                    </a:cell3D>
                  </a:tcPr>
                </a:tc>
                <a:tc hMerge="1">
                  <a:txBody>
                    <a:bodyPr/>
                    <a:lstStyle/>
                    <a:p>
                      <a:endParaRPr lang="ru-RU"/>
                    </a:p>
                  </a:txBody>
                  <a:tcPr/>
                </a:tc>
                <a:tc gridSpan="2">
                  <a:txBody>
                    <a:bodyPr/>
                    <a:lstStyle/>
                    <a:p>
                      <a:pPr algn="ctr">
                        <a:lnSpc>
                          <a:spcPts val="1350"/>
                        </a:lnSpc>
                        <a:spcAft>
                          <a:spcPts val="1050"/>
                        </a:spcAft>
                      </a:pPr>
                      <a:r>
                        <a:rPr lang="ru-RU" sz="2000" dirty="0" smtClean="0"/>
                        <a:t>2010/2011 </a:t>
                      </a:r>
                      <a:r>
                        <a:rPr lang="ru-RU" sz="2000" dirty="0" err="1"/>
                        <a:t>уч</a:t>
                      </a:r>
                      <a:r>
                        <a:rPr lang="ru-RU" sz="2000" dirty="0"/>
                        <a:t>. г.</a:t>
                      </a:r>
                      <a:endParaRPr lang="ru-RU" sz="2000" dirty="0">
                        <a:latin typeface="Calibri"/>
                        <a:ea typeface="Calibri"/>
                        <a:cs typeface="Times New Roman"/>
                      </a:endParaRPr>
                    </a:p>
                  </a:txBody>
                  <a:tcPr marL="9525" marR="9525" marT="9525" marB="9525">
                    <a:cell3D prstMaterial="dkEdge">
                      <a:bevel prst="relaxedInset"/>
                      <a:lightRig rig="flood" dir="t"/>
                    </a:cell3D>
                  </a:tcPr>
                </a:tc>
                <a:tc hMerge="1">
                  <a:txBody>
                    <a:bodyPr/>
                    <a:lstStyle/>
                    <a:p>
                      <a:endParaRPr lang="ru-RU"/>
                    </a:p>
                  </a:txBody>
                  <a:tcPr/>
                </a:tc>
              </a:tr>
              <a:tr h="490812">
                <a:tc>
                  <a:txBody>
                    <a:bodyPr/>
                    <a:lstStyle/>
                    <a:p>
                      <a:pPr>
                        <a:lnSpc>
                          <a:spcPts val="1350"/>
                        </a:lnSpc>
                        <a:spcAft>
                          <a:spcPts val="1050"/>
                        </a:spcAft>
                      </a:pPr>
                      <a:r>
                        <a:rPr lang="ru-RU" sz="2000"/>
                        <a:t>Низкий</a:t>
                      </a:r>
                      <a:endParaRPr lang="ru-RU" sz="2000">
                        <a:latin typeface="Calibri"/>
                        <a:ea typeface="Calibri"/>
                        <a:cs typeface="Times New Roman"/>
                      </a:endParaRPr>
                    </a:p>
                  </a:txBody>
                  <a:tcPr marL="9525" marR="9525" marT="9525" marB="9525">
                    <a:cell3D prstMaterial="dkEdge">
                      <a:bevel prst="relaxedInset"/>
                      <a:lightRig rig="flood" dir="t"/>
                    </a:cell3D>
                  </a:tcPr>
                </a:tc>
                <a:tc>
                  <a:txBody>
                    <a:bodyPr/>
                    <a:lstStyle/>
                    <a:p>
                      <a:pPr algn="ctr">
                        <a:lnSpc>
                          <a:spcPts val="1350"/>
                        </a:lnSpc>
                        <a:spcAft>
                          <a:spcPts val="1050"/>
                        </a:spcAft>
                      </a:pPr>
                      <a:r>
                        <a:rPr lang="ru-RU" sz="2000"/>
                        <a:t>1</a:t>
                      </a:r>
                      <a:endParaRPr lang="ru-RU" sz="2000">
                        <a:latin typeface="Calibri"/>
                        <a:ea typeface="Calibri"/>
                        <a:cs typeface="Times New Roman"/>
                      </a:endParaRPr>
                    </a:p>
                  </a:txBody>
                  <a:tcPr marL="9525" marR="9525" marT="9525" marB="9525">
                    <a:cell3D prstMaterial="dkEdge">
                      <a:bevel prst="relaxedInset"/>
                      <a:lightRig rig="flood" dir="t"/>
                    </a:cell3D>
                  </a:tcPr>
                </a:tc>
                <a:tc>
                  <a:txBody>
                    <a:bodyPr/>
                    <a:lstStyle/>
                    <a:p>
                      <a:pPr algn="ctr">
                        <a:lnSpc>
                          <a:spcPts val="1350"/>
                        </a:lnSpc>
                        <a:spcAft>
                          <a:spcPts val="1050"/>
                        </a:spcAft>
                      </a:pPr>
                      <a:r>
                        <a:rPr lang="ru-RU" sz="2000"/>
                        <a:t>2</a:t>
                      </a:r>
                      <a:endParaRPr lang="ru-RU" sz="2000">
                        <a:latin typeface="Calibri"/>
                        <a:ea typeface="Calibri"/>
                        <a:cs typeface="Times New Roman"/>
                      </a:endParaRPr>
                    </a:p>
                  </a:txBody>
                  <a:tcPr marL="9525" marR="9525" marT="9525" marB="9525">
                    <a:cell3D prstMaterial="dkEdge">
                      <a:bevel prst="relaxedInset"/>
                      <a:lightRig rig="flood" dir="t"/>
                    </a:cell3D>
                  </a:tcPr>
                </a:tc>
                <a:tc>
                  <a:txBody>
                    <a:bodyPr/>
                    <a:lstStyle/>
                    <a:p>
                      <a:pPr algn="ctr">
                        <a:lnSpc>
                          <a:spcPts val="1350"/>
                        </a:lnSpc>
                        <a:spcAft>
                          <a:spcPts val="1050"/>
                        </a:spcAft>
                      </a:pPr>
                      <a:r>
                        <a:rPr lang="ru-RU" sz="2000"/>
                        <a:t>–</a:t>
                      </a:r>
                      <a:endParaRPr lang="ru-RU" sz="2000">
                        <a:latin typeface="Calibri"/>
                        <a:ea typeface="Calibri"/>
                        <a:cs typeface="Times New Roman"/>
                      </a:endParaRPr>
                    </a:p>
                  </a:txBody>
                  <a:tcPr marL="9525" marR="9525" marT="9525" marB="9525">
                    <a:cell3D prstMaterial="dkEdge">
                      <a:bevel prst="relaxedInset"/>
                      <a:lightRig rig="flood" dir="t"/>
                    </a:cell3D>
                  </a:tcPr>
                </a:tc>
                <a:tc>
                  <a:txBody>
                    <a:bodyPr/>
                    <a:lstStyle/>
                    <a:p>
                      <a:pPr algn="ctr">
                        <a:lnSpc>
                          <a:spcPts val="1350"/>
                        </a:lnSpc>
                        <a:spcAft>
                          <a:spcPts val="1050"/>
                        </a:spcAft>
                      </a:pPr>
                      <a:r>
                        <a:rPr lang="ru-RU" sz="2000"/>
                        <a:t>–</a:t>
                      </a:r>
                      <a:endParaRPr lang="ru-RU" sz="2000">
                        <a:latin typeface="Calibri"/>
                        <a:ea typeface="Calibri"/>
                        <a:cs typeface="Times New Roman"/>
                      </a:endParaRPr>
                    </a:p>
                  </a:txBody>
                  <a:tcPr marL="9525" marR="9525" marT="9525" marB="9525">
                    <a:cell3D prstMaterial="dkEdge">
                      <a:bevel prst="relaxedInset"/>
                      <a:lightRig rig="flood" dir="t"/>
                    </a:cell3D>
                  </a:tcPr>
                </a:tc>
              </a:tr>
              <a:tr h="490812">
                <a:tc>
                  <a:txBody>
                    <a:bodyPr/>
                    <a:lstStyle/>
                    <a:p>
                      <a:pPr>
                        <a:lnSpc>
                          <a:spcPts val="1350"/>
                        </a:lnSpc>
                        <a:spcAft>
                          <a:spcPts val="1050"/>
                        </a:spcAft>
                      </a:pPr>
                      <a:r>
                        <a:rPr lang="ru-RU" sz="2000"/>
                        <a:t>Немного ниже среднего</a:t>
                      </a:r>
                      <a:endParaRPr lang="ru-RU" sz="2000">
                        <a:latin typeface="Calibri"/>
                        <a:ea typeface="Calibri"/>
                        <a:cs typeface="Times New Roman"/>
                      </a:endParaRPr>
                    </a:p>
                  </a:txBody>
                  <a:tcPr marL="9525" marR="9525" marT="9525" marB="9525">
                    <a:cell3D prstMaterial="dkEdge">
                      <a:bevel prst="relaxedInset"/>
                      <a:lightRig rig="flood" dir="t"/>
                    </a:cell3D>
                  </a:tcPr>
                </a:tc>
                <a:tc>
                  <a:txBody>
                    <a:bodyPr/>
                    <a:lstStyle/>
                    <a:p>
                      <a:pPr algn="ctr">
                        <a:lnSpc>
                          <a:spcPts val="1350"/>
                        </a:lnSpc>
                        <a:spcAft>
                          <a:spcPts val="1050"/>
                        </a:spcAft>
                      </a:pPr>
                      <a:r>
                        <a:rPr lang="ru-RU" sz="2000"/>
                        <a:t>3</a:t>
                      </a:r>
                      <a:endParaRPr lang="ru-RU" sz="2000">
                        <a:latin typeface="Calibri"/>
                        <a:ea typeface="Calibri"/>
                        <a:cs typeface="Times New Roman"/>
                      </a:endParaRPr>
                    </a:p>
                  </a:txBody>
                  <a:tcPr marL="9525" marR="9525" marT="9525" marB="9525">
                    <a:cell3D prstMaterial="dkEdge">
                      <a:bevel prst="relaxedInset"/>
                      <a:lightRig rig="flood" dir="t"/>
                    </a:cell3D>
                  </a:tcPr>
                </a:tc>
                <a:tc>
                  <a:txBody>
                    <a:bodyPr/>
                    <a:lstStyle/>
                    <a:p>
                      <a:pPr algn="ctr">
                        <a:lnSpc>
                          <a:spcPts val="1350"/>
                        </a:lnSpc>
                        <a:spcAft>
                          <a:spcPts val="1050"/>
                        </a:spcAft>
                      </a:pPr>
                      <a:r>
                        <a:rPr lang="ru-RU" sz="2000"/>
                        <a:t>7</a:t>
                      </a:r>
                      <a:endParaRPr lang="ru-RU" sz="2000">
                        <a:latin typeface="Calibri"/>
                        <a:ea typeface="Calibri"/>
                        <a:cs typeface="Times New Roman"/>
                      </a:endParaRPr>
                    </a:p>
                  </a:txBody>
                  <a:tcPr marL="9525" marR="9525" marT="9525" marB="9525">
                    <a:cell3D prstMaterial="dkEdge">
                      <a:bevel prst="relaxedInset"/>
                      <a:lightRig rig="flood" dir="t"/>
                    </a:cell3D>
                  </a:tcPr>
                </a:tc>
                <a:tc>
                  <a:txBody>
                    <a:bodyPr/>
                    <a:lstStyle/>
                    <a:p>
                      <a:pPr algn="ctr">
                        <a:lnSpc>
                          <a:spcPts val="1350"/>
                        </a:lnSpc>
                        <a:spcAft>
                          <a:spcPts val="1050"/>
                        </a:spcAft>
                      </a:pPr>
                      <a:r>
                        <a:rPr lang="ru-RU" sz="2000"/>
                        <a:t>–</a:t>
                      </a:r>
                      <a:endParaRPr lang="ru-RU" sz="2000">
                        <a:latin typeface="Calibri"/>
                        <a:ea typeface="Calibri"/>
                        <a:cs typeface="Times New Roman"/>
                      </a:endParaRPr>
                    </a:p>
                  </a:txBody>
                  <a:tcPr marL="9525" marR="9525" marT="9525" marB="9525">
                    <a:cell3D prstMaterial="dkEdge">
                      <a:bevel prst="relaxedInset"/>
                      <a:lightRig rig="flood" dir="t"/>
                    </a:cell3D>
                  </a:tcPr>
                </a:tc>
                <a:tc>
                  <a:txBody>
                    <a:bodyPr/>
                    <a:lstStyle/>
                    <a:p>
                      <a:pPr algn="ctr">
                        <a:lnSpc>
                          <a:spcPts val="1350"/>
                        </a:lnSpc>
                        <a:spcAft>
                          <a:spcPts val="1050"/>
                        </a:spcAft>
                      </a:pPr>
                      <a:r>
                        <a:rPr lang="ru-RU" sz="2000"/>
                        <a:t>–</a:t>
                      </a:r>
                      <a:endParaRPr lang="ru-RU" sz="2000">
                        <a:latin typeface="Calibri"/>
                        <a:ea typeface="Calibri"/>
                        <a:cs typeface="Times New Roman"/>
                      </a:endParaRPr>
                    </a:p>
                  </a:txBody>
                  <a:tcPr marL="9525" marR="9525" marT="9525" marB="9525">
                    <a:cell3D prstMaterial="dkEdge">
                      <a:bevel prst="relaxedInset"/>
                      <a:lightRig rig="flood" dir="t"/>
                    </a:cell3D>
                  </a:tcPr>
                </a:tc>
              </a:tr>
              <a:tr h="490812">
                <a:tc>
                  <a:txBody>
                    <a:bodyPr/>
                    <a:lstStyle/>
                    <a:p>
                      <a:pPr>
                        <a:lnSpc>
                          <a:spcPts val="1350"/>
                        </a:lnSpc>
                        <a:spcAft>
                          <a:spcPts val="1050"/>
                        </a:spcAft>
                      </a:pPr>
                      <a:r>
                        <a:rPr lang="ru-RU" sz="2000"/>
                        <a:t>Средний</a:t>
                      </a:r>
                      <a:endParaRPr lang="ru-RU" sz="2000">
                        <a:latin typeface="Calibri"/>
                        <a:ea typeface="Calibri"/>
                        <a:cs typeface="Times New Roman"/>
                      </a:endParaRPr>
                    </a:p>
                  </a:txBody>
                  <a:tcPr marL="9525" marR="9525" marT="9525" marB="9525">
                    <a:cell3D prstMaterial="dkEdge">
                      <a:bevel prst="relaxedInset"/>
                      <a:lightRig rig="flood" dir="t"/>
                    </a:cell3D>
                  </a:tcPr>
                </a:tc>
                <a:tc>
                  <a:txBody>
                    <a:bodyPr/>
                    <a:lstStyle/>
                    <a:p>
                      <a:pPr algn="ctr">
                        <a:lnSpc>
                          <a:spcPts val="1350"/>
                        </a:lnSpc>
                        <a:spcAft>
                          <a:spcPts val="1050"/>
                        </a:spcAft>
                      </a:pPr>
                      <a:r>
                        <a:rPr lang="ru-RU" sz="2000"/>
                        <a:t>6</a:t>
                      </a:r>
                      <a:endParaRPr lang="ru-RU" sz="2000">
                        <a:latin typeface="Calibri"/>
                        <a:ea typeface="Calibri"/>
                        <a:cs typeface="Times New Roman"/>
                      </a:endParaRPr>
                    </a:p>
                  </a:txBody>
                  <a:tcPr marL="9525" marR="9525" marT="9525" marB="9525">
                    <a:cell3D prstMaterial="dkEdge">
                      <a:bevel prst="relaxedInset"/>
                      <a:lightRig rig="flood" dir="t"/>
                    </a:cell3D>
                  </a:tcPr>
                </a:tc>
                <a:tc>
                  <a:txBody>
                    <a:bodyPr/>
                    <a:lstStyle/>
                    <a:p>
                      <a:pPr algn="ctr">
                        <a:lnSpc>
                          <a:spcPts val="1350"/>
                        </a:lnSpc>
                        <a:spcAft>
                          <a:spcPts val="1050"/>
                        </a:spcAft>
                      </a:pPr>
                      <a:r>
                        <a:rPr lang="ru-RU" sz="2000"/>
                        <a:t>14</a:t>
                      </a:r>
                      <a:endParaRPr lang="ru-RU" sz="2000">
                        <a:latin typeface="Calibri"/>
                        <a:ea typeface="Calibri"/>
                        <a:cs typeface="Times New Roman"/>
                      </a:endParaRPr>
                    </a:p>
                  </a:txBody>
                  <a:tcPr marL="9525" marR="9525" marT="9525" marB="9525">
                    <a:cell3D prstMaterial="dkEdge">
                      <a:bevel prst="relaxedInset"/>
                      <a:lightRig rig="flood" dir="t"/>
                    </a:cell3D>
                  </a:tcPr>
                </a:tc>
                <a:tc>
                  <a:txBody>
                    <a:bodyPr/>
                    <a:lstStyle/>
                    <a:p>
                      <a:pPr algn="ctr">
                        <a:lnSpc>
                          <a:spcPts val="1350"/>
                        </a:lnSpc>
                        <a:spcAft>
                          <a:spcPts val="1050"/>
                        </a:spcAft>
                      </a:pPr>
                      <a:r>
                        <a:rPr lang="ru-RU" sz="2000"/>
                        <a:t>7</a:t>
                      </a:r>
                      <a:endParaRPr lang="ru-RU" sz="2000">
                        <a:latin typeface="Calibri"/>
                        <a:ea typeface="Calibri"/>
                        <a:cs typeface="Times New Roman"/>
                      </a:endParaRPr>
                    </a:p>
                  </a:txBody>
                  <a:tcPr marL="9525" marR="9525" marT="9525" marB="9525">
                    <a:cell3D prstMaterial="dkEdge">
                      <a:bevel prst="relaxedInset"/>
                      <a:lightRig rig="flood" dir="t"/>
                    </a:cell3D>
                  </a:tcPr>
                </a:tc>
                <a:tc>
                  <a:txBody>
                    <a:bodyPr/>
                    <a:lstStyle/>
                    <a:p>
                      <a:pPr algn="ctr">
                        <a:lnSpc>
                          <a:spcPts val="1350"/>
                        </a:lnSpc>
                        <a:spcAft>
                          <a:spcPts val="1050"/>
                        </a:spcAft>
                      </a:pPr>
                      <a:r>
                        <a:rPr lang="ru-RU" sz="2000"/>
                        <a:t>15</a:t>
                      </a:r>
                      <a:endParaRPr lang="ru-RU" sz="2000">
                        <a:latin typeface="Calibri"/>
                        <a:ea typeface="Calibri"/>
                        <a:cs typeface="Times New Roman"/>
                      </a:endParaRPr>
                    </a:p>
                  </a:txBody>
                  <a:tcPr marL="9525" marR="9525" marT="9525" marB="9525">
                    <a:cell3D prstMaterial="dkEdge">
                      <a:bevel prst="relaxedInset"/>
                      <a:lightRig rig="flood" dir="t"/>
                    </a:cell3D>
                  </a:tcPr>
                </a:tc>
              </a:tr>
              <a:tr h="490812">
                <a:tc>
                  <a:txBody>
                    <a:bodyPr/>
                    <a:lstStyle/>
                    <a:p>
                      <a:pPr>
                        <a:lnSpc>
                          <a:spcPts val="1350"/>
                        </a:lnSpc>
                        <a:spcAft>
                          <a:spcPts val="1050"/>
                        </a:spcAft>
                      </a:pPr>
                      <a:r>
                        <a:rPr lang="ru-RU" sz="2000"/>
                        <a:t>Немного выше среднего</a:t>
                      </a:r>
                      <a:endParaRPr lang="ru-RU" sz="2000">
                        <a:latin typeface="Calibri"/>
                        <a:ea typeface="Calibri"/>
                        <a:cs typeface="Times New Roman"/>
                      </a:endParaRPr>
                    </a:p>
                  </a:txBody>
                  <a:tcPr marL="9525" marR="9525" marT="9525" marB="9525">
                    <a:cell3D prstMaterial="dkEdge">
                      <a:bevel prst="relaxedInset"/>
                      <a:lightRig rig="flood" dir="t"/>
                    </a:cell3D>
                  </a:tcPr>
                </a:tc>
                <a:tc>
                  <a:txBody>
                    <a:bodyPr/>
                    <a:lstStyle/>
                    <a:p>
                      <a:pPr algn="ctr">
                        <a:lnSpc>
                          <a:spcPts val="1350"/>
                        </a:lnSpc>
                        <a:spcAft>
                          <a:spcPts val="1050"/>
                        </a:spcAft>
                      </a:pPr>
                      <a:r>
                        <a:rPr lang="ru-RU" sz="2000"/>
                        <a:t>8</a:t>
                      </a:r>
                      <a:endParaRPr lang="ru-RU" sz="2000">
                        <a:latin typeface="Calibri"/>
                        <a:ea typeface="Calibri"/>
                        <a:cs typeface="Times New Roman"/>
                      </a:endParaRPr>
                    </a:p>
                  </a:txBody>
                  <a:tcPr marL="9525" marR="9525" marT="9525" marB="9525">
                    <a:cell3D prstMaterial="dkEdge">
                      <a:bevel prst="relaxedInset"/>
                      <a:lightRig rig="flood" dir="t"/>
                    </a:cell3D>
                  </a:tcPr>
                </a:tc>
                <a:tc>
                  <a:txBody>
                    <a:bodyPr/>
                    <a:lstStyle/>
                    <a:p>
                      <a:pPr algn="ctr">
                        <a:lnSpc>
                          <a:spcPts val="1350"/>
                        </a:lnSpc>
                        <a:spcAft>
                          <a:spcPts val="1050"/>
                        </a:spcAft>
                      </a:pPr>
                      <a:r>
                        <a:rPr lang="ru-RU" sz="2000"/>
                        <a:t>18</a:t>
                      </a:r>
                      <a:endParaRPr lang="ru-RU" sz="2000">
                        <a:latin typeface="Calibri"/>
                        <a:ea typeface="Calibri"/>
                        <a:cs typeface="Times New Roman"/>
                      </a:endParaRPr>
                    </a:p>
                  </a:txBody>
                  <a:tcPr marL="9525" marR="9525" marT="9525" marB="9525">
                    <a:cell3D prstMaterial="dkEdge">
                      <a:bevel prst="relaxedInset"/>
                      <a:lightRig rig="flood" dir="t"/>
                    </a:cell3D>
                  </a:tcPr>
                </a:tc>
                <a:tc>
                  <a:txBody>
                    <a:bodyPr/>
                    <a:lstStyle/>
                    <a:p>
                      <a:pPr algn="ctr">
                        <a:lnSpc>
                          <a:spcPts val="1350"/>
                        </a:lnSpc>
                        <a:spcAft>
                          <a:spcPts val="1050"/>
                        </a:spcAft>
                      </a:pPr>
                      <a:r>
                        <a:rPr lang="ru-RU" sz="2000"/>
                        <a:t>10</a:t>
                      </a:r>
                      <a:endParaRPr lang="ru-RU" sz="2000">
                        <a:latin typeface="Calibri"/>
                        <a:ea typeface="Calibri"/>
                        <a:cs typeface="Times New Roman"/>
                      </a:endParaRPr>
                    </a:p>
                  </a:txBody>
                  <a:tcPr marL="9525" marR="9525" marT="9525" marB="9525">
                    <a:cell3D prstMaterial="dkEdge">
                      <a:bevel prst="relaxedInset"/>
                      <a:lightRig rig="flood" dir="t"/>
                    </a:cell3D>
                  </a:tcPr>
                </a:tc>
                <a:tc>
                  <a:txBody>
                    <a:bodyPr/>
                    <a:lstStyle/>
                    <a:p>
                      <a:pPr algn="ctr">
                        <a:lnSpc>
                          <a:spcPts val="1350"/>
                        </a:lnSpc>
                        <a:spcAft>
                          <a:spcPts val="1050"/>
                        </a:spcAft>
                      </a:pPr>
                      <a:r>
                        <a:rPr lang="ru-RU" sz="2000"/>
                        <a:t>21</a:t>
                      </a:r>
                      <a:endParaRPr lang="ru-RU" sz="2000">
                        <a:latin typeface="Calibri"/>
                        <a:ea typeface="Calibri"/>
                        <a:cs typeface="Times New Roman"/>
                      </a:endParaRPr>
                    </a:p>
                  </a:txBody>
                  <a:tcPr marL="9525" marR="9525" marT="9525" marB="9525">
                    <a:cell3D prstMaterial="dkEdge">
                      <a:bevel prst="relaxedInset"/>
                      <a:lightRig rig="flood" dir="t"/>
                    </a:cell3D>
                  </a:tcPr>
                </a:tc>
              </a:tr>
              <a:tr h="490812">
                <a:tc>
                  <a:txBody>
                    <a:bodyPr/>
                    <a:lstStyle/>
                    <a:p>
                      <a:pPr>
                        <a:lnSpc>
                          <a:spcPts val="1350"/>
                        </a:lnSpc>
                        <a:spcAft>
                          <a:spcPts val="1050"/>
                        </a:spcAft>
                      </a:pPr>
                      <a:r>
                        <a:rPr lang="ru-RU" sz="2000"/>
                        <a:t>Выше среднего</a:t>
                      </a:r>
                      <a:endParaRPr lang="ru-RU" sz="2000">
                        <a:latin typeface="Calibri"/>
                        <a:ea typeface="Calibri"/>
                        <a:cs typeface="Times New Roman"/>
                      </a:endParaRPr>
                    </a:p>
                  </a:txBody>
                  <a:tcPr marL="9525" marR="9525" marT="9525" marB="9525">
                    <a:cell3D prstMaterial="dkEdge">
                      <a:bevel prst="relaxedInset"/>
                      <a:lightRig rig="flood" dir="t"/>
                    </a:cell3D>
                  </a:tcPr>
                </a:tc>
                <a:tc>
                  <a:txBody>
                    <a:bodyPr/>
                    <a:lstStyle/>
                    <a:p>
                      <a:pPr algn="ctr">
                        <a:lnSpc>
                          <a:spcPts val="1350"/>
                        </a:lnSpc>
                        <a:spcAft>
                          <a:spcPts val="1050"/>
                        </a:spcAft>
                      </a:pPr>
                      <a:r>
                        <a:rPr lang="ru-RU" sz="2000"/>
                        <a:t>16</a:t>
                      </a:r>
                      <a:endParaRPr lang="ru-RU" sz="2000">
                        <a:latin typeface="Calibri"/>
                        <a:ea typeface="Calibri"/>
                        <a:cs typeface="Times New Roman"/>
                      </a:endParaRPr>
                    </a:p>
                  </a:txBody>
                  <a:tcPr marL="9525" marR="9525" marT="9525" marB="9525">
                    <a:cell3D prstMaterial="dkEdge">
                      <a:bevel prst="relaxedInset"/>
                      <a:lightRig rig="flood" dir="t"/>
                    </a:cell3D>
                  </a:tcPr>
                </a:tc>
                <a:tc>
                  <a:txBody>
                    <a:bodyPr/>
                    <a:lstStyle/>
                    <a:p>
                      <a:pPr algn="ctr">
                        <a:lnSpc>
                          <a:spcPts val="1350"/>
                        </a:lnSpc>
                        <a:spcAft>
                          <a:spcPts val="1050"/>
                        </a:spcAft>
                      </a:pPr>
                      <a:r>
                        <a:rPr lang="ru-RU" sz="2000"/>
                        <a:t>37</a:t>
                      </a:r>
                      <a:endParaRPr lang="ru-RU" sz="2000">
                        <a:latin typeface="Calibri"/>
                        <a:ea typeface="Calibri"/>
                        <a:cs typeface="Times New Roman"/>
                      </a:endParaRPr>
                    </a:p>
                  </a:txBody>
                  <a:tcPr marL="9525" marR="9525" marT="9525" marB="9525">
                    <a:cell3D prstMaterial="dkEdge">
                      <a:bevel prst="relaxedInset"/>
                      <a:lightRig rig="flood" dir="t"/>
                    </a:cell3D>
                  </a:tcPr>
                </a:tc>
                <a:tc>
                  <a:txBody>
                    <a:bodyPr/>
                    <a:lstStyle/>
                    <a:p>
                      <a:pPr algn="ctr">
                        <a:lnSpc>
                          <a:spcPts val="1350"/>
                        </a:lnSpc>
                        <a:spcAft>
                          <a:spcPts val="1050"/>
                        </a:spcAft>
                      </a:pPr>
                      <a:r>
                        <a:rPr lang="ru-RU" sz="2000"/>
                        <a:t>19</a:t>
                      </a:r>
                      <a:endParaRPr lang="ru-RU" sz="2000">
                        <a:latin typeface="Calibri"/>
                        <a:ea typeface="Calibri"/>
                        <a:cs typeface="Times New Roman"/>
                      </a:endParaRPr>
                    </a:p>
                  </a:txBody>
                  <a:tcPr marL="9525" marR="9525" marT="9525" marB="9525">
                    <a:cell3D prstMaterial="dkEdge">
                      <a:bevel prst="relaxedInset"/>
                      <a:lightRig rig="flood" dir="t"/>
                    </a:cell3D>
                  </a:tcPr>
                </a:tc>
                <a:tc>
                  <a:txBody>
                    <a:bodyPr/>
                    <a:lstStyle/>
                    <a:p>
                      <a:pPr algn="ctr">
                        <a:lnSpc>
                          <a:spcPts val="1350"/>
                        </a:lnSpc>
                        <a:spcAft>
                          <a:spcPts val="1050"/>
                        </a:spcAft>
                      </a:pPr>
                      <a:r>
                        <a:rPr lang="ru-RU" sz="2000"/>
                        <a:t>39</a:t>
                      </a:r>
                      <a:endParaRPr lang="ru-RU" sz="2000">
                        <a:latin typeface="Calibri"/>
                        <a:ea typeface="Calibri"/>
                        <a:cs typeface="Times New Roman"/>
                      </a:endParaRPr>
                    </a:p>
                  </a:txBody>
                  <a:tcPr marL="9525" marR="9525" marT="9525" marB="9525">
                    <a:cell3D prstMaterial="dkEdge">
                      <a:bevel prst="relaxedInset"/>
                      <a:lightRig rig="flood" dir="t"/>
                    </a:cell3D>
                  </a:tcPr>
                </a:tc>
              </a:tr>
              <a:tr h="490812">
                <a:tc>
                  <a:txBody>
                    <a:bodyPr/>
                    <a:lstStyle/>
                    <a:p>
                      <a:pPr>
                        <a:lnSpc>
                          <a:spcPts val="1350"/>
                        </a:lnSpc>
                        <a:spcAft>
                          <a:spcPts val="1050"/>
                        </a:spcAft>
                      </a:pPr>
                      <a:r>
                        <a:rPr lang="ru-RU" sz="2000"/>
                        <a:t>Высокий</a:t>
                      </a:r>
                      <a:endParaRPr lang="ru-RU" sz="2000">
                        <a:latin typeface="Calibri"/>
                        <a:ea typeface="Calibri"/>
                        <a:cs typeface="Times New Roman"/>
                      </a:endParaRPr>
                    </a:p>
                  </a:txBody>
                  <a:tcPr marL="9525" marR="9525" marT="9525" marB="9525">
                    <a:cell3D prstMaterial="dkEdge">
                      <a:bevel prst="relaxedInset"/>
                      <a:lightRig rig="flood" dir="t"/>
                    </a:cell3D>
                  </a:tcPr>
                </a:tc>
                <a:tc>
                  <a:txBody>
                    <a:bodyPr/>
                    <a:lstStyle/>
                    <a:p>
                      <a:pPr algn="ctr">
                        <a:lnSpc>
                          <a:spcPts val="1350"/>
                        </a:lnSpc>
                        <a:spcAft>
                          <a:spcPts val="1050"/>
                        </a:spcAft>
                      </a:pPr>
                      <a:r>
                        <a:rPr lang="ru-RU" sz="2000"/>
                        <a:t>9</a:t>
                      </a:r>
                      <a:endParaRPr lang="ru-RU" sz="2000">
                        <a:latin typeface="Calibri"/>
                        <a:ea typeface="Calibri"/>
                        <a:cs typeface="Times New Roman"/>
                      </a:endParaRPr>
                    </a:p>
                  </a:txBody>
                  <a:tcPr marL="9525" marR="9525" marT="9525" marB="9525">
                    <a:cell3D prstMaterial="dkEdge">
                      <a:bevel prst="relaxedInset"/>
                      <a:lightRig rig="flood" dir="t"/>
                    </a:cell3D>
                  </a:tcPr>
                </a:tc>
                <a:tc>
                  <a:txBody>
                    <a:bodyPr/>
                    <a:lstStyle/>
                    <a:p>
                      <a:pPr algn="ctr">
                        <a:lnSpc>
                          <a:spcPts val="1350"/>
                        </a:lnSpc>
                        <a:spcAft>
                          <a:spcPts val="1050"/>
                        </a:spcAft>
                      </a:pPr>
                      <a:r>
                        <a:rPr lang="ru-RU" sz="2000"/>
                        <a:t>20</a:t>
                      </a:r>
                      <a:endParaRPr lang="ru-RU" sz="2000">
                        <a:latin typeface="Calibri"/>
                        <a:ea typeface="Calibri"/>
                        <a:cs typeface="Times New Roman"/>
                      </a:endParaRPr>
                    </a:p>
                  </a:txBody>
                  <a:tcPr marL="9525" marR="9525" marT="9525" marB="9525">
                    <a:cell3D prstMaterial="dkEdge">
                      <a:bevel prst="relaxedInset"/>
                      <a:lightRig rig="flood" dir="t"/>
                    </a:cell3D>
                  </a:tcPr>
                </a:tc>
                <a:tc>
                  <a:txBody>
                    <a:bodyPr/>
                    <a:lstStyle/>
                    <a:p>
                      <a:pPr algn="ctr">
                        <a:lnSpc>
                          <a:spcPts val="1350"/>
                        </a:lnSpc>
                        <a:spcAft>
                          <a:spcPts val="1050"/>
                        </a:spcAft>
                      </a:pPr>
                      <a:r>
                        <a:rPr lang="ru-RU" sz="2000"/>
                        <a:t>10</a:t>
                      </a:r>
                      <a:endParaRPr lang="ru-RU" sz="2000">
                        <a:latin typeface="Calibri"/>
                        <a:ea typeface="Calibri"/>
                        <a:cs typeface="Times New Roman"/>
                      </a:endParaRPr>
                    </a:p>
                  </a:txBody>
                  <a:tcPr marL="9525" marR="9525" marT="9525" marB="9525">
                    <a:cell3D prstMaterial="dkEdge">
                      <a:bevel prst="relaxedInset"/>
                      <a:lightRig rig="flood" dir="t"/>
                    </a:cell3D>
                  </a:tcPr>
                </a:tc>
                <a:tc>
                  <a:txBody>
                    <a:bodyPr/>
                    <a:lstStyle/>
                    <a:p>
                      <a:pPr algn="ctr">
                        <a:lnSpc>
                          <a:spcPts val="1350"/>
                        </a:lnSpc>
                        <a:spcAft>
                          <a:spcPts val="1050"/>
                        </a:spcAft>
                      </a:pPr>
                      <a:r>
                        <a:rPr lang="ru-RU" sz="2000"/>
                        <a:t>21</a:t>
                      </a:r>
                      <a:endParaRPr lang="ru-RU" sz="2000">
                        <a:latin typeface="Calibri"/>
                        <a:ea typeface="Calibri"/>
                        <a:cs typeface="Times New Roman"/>
                      </a:endParaRPr>
                    </a:p>
                  </a:txBody>
                  <a:tcPr marL="9525" marR="9525" marT="9525" marB="9525">
                    <a:cell3D prstMaterial="dkEdge">
                      <a:bevel prst="relaxedInset"/>
                      <a:lightRig rig="flood" dir="t"/>
                    </a:cell3D>
                  </a:tcPr>
                </a:tc>
              </a:tr>
              <a:tr h="490812">
                <a:tc>
                  <a:txBody>
                    <a:bodyPr/>
                    <a:lstStyle/>
                    <a:p>
                      <a:pPr>
                        <a:lnSpc>
                          <a:spcPts val="1350"/>
                        </a:lnSpc>
                        <a:spcAft>
                          <a:spcPts val="1050"/>
                        </a:spcAft>
                      </a:pPr>
                      <a:r>
                        <a:rPr lang="ru-RU" sz="2000"/>
                        <a:t>Очень высокий</a:t>
                      </a:r>
                      <a:endParaRPr lang="ru-RU" sz="2000">
                        <a:latin typeface="Calibri"/>
                        <a:ea typeface="Calibri"/>
                        <a:cs typeface="Times New Roman"/>
                      </a:endParaRPr>
                    </a:p>
                  </a:txBody>
                  <a:tcPr marL="9525" marR="9525" marT="9525" marB="9525">
                    <a:cell3D prstMaterial="dkEdge">
                      <a:bevel prst="relaxedInset"/>
                      <a:lightRig rig="flood" dir="t"/>
                    </a:cell3D>
                  </a:tcPr>
                </a:tc>
                <a:tc>
                  <a:txBody>
                    <a:bodyPr/>
                    <a:lstStyle/>
                    <a:p>
                      <a:pPr algn="ctr">
                        <a:lnSpc>
                          <a:spcPts val="1350"/>
                        </a:lnSpc>
                        <a:spcAft>
                          <a:spcPts val="1050"/>
                        </a:spcAft>
                      </a:pPr>
                      <a:r>
                        <a:rPr lang="ru-RU" sz="2000"/>
                        <a:t>1</a:t>
                      </a:r>
                      <a:endParaRPr lang="ru-RU" sz="2000">
                        <a:latin typeface="Calibri"/>
                        <a:ea typeface="Calibri"/>
                        <a:cs typeface="Times New Roman"/>
                      </a:endParaRPr>
                    </a:p>
                  </a:txBody>
                  <a:tcPr marL="9525" marR="9525" marT="9525" marB="9525">
                    <a:cell3D prstMaterial="dkEdge">
                      <a:bevel prst="relaxedInset"/>
                      <a:lightRig rig="flood" dir="t"/>
                    </a:cell3D>
                  </a:tcPr>
                </a:tc>
                <a:tc>
                  <a:txBody>
                    <a:bodyPr/>
                    <a:lstStyle/>
                    <a:p>
                      <a:pPr algn="ctr">
                        <a:lnSpc>
                          <a:spcPts val="1350"/>
                        </a:lnSpc>
                        <a:spcAft>
                          <a:spcPts val="1050"/>
                        </a:spcAft>
                      </a:pPr>
                      <a:r>
                        <a:rPr lang="ru-RU" sz="2000"/>
                        <a:t>2</a:t>
                      </a:r>
                      <a:endParaRPr lang="ru-RU" sz="2000">
                        <a:latin typeface="Calibri"/>
                        <a:ea typeface="Calibri"/>
                        <a:cs typeface="Times New Roman"/>
                      </a:endParaRPr>
                    </a:p>
                  </a:txBody>
                  <a:tcPr marL="9525" marR="9525" marT="9525" marB="9525">
                    <a:cell3D prstMaterial="dkEdge">
                      <a:bevel prst="relaxedInset"/>
                      <a:lightRig rig="flood" dir="t"/>
                    </a:cell3D>
                  </a:tcPr>
                </a:tc>
                <a:tc>
                  <a:txBody>
                    <a:bodyPr/>
                    <a:lstStyle/>
                    <a:p>
                      <a:pPr algn="ctr">
                        <a:lnSpc>
                          <a:spcPts val="1350"/>
                        </a:lnSpc>
                        <a:spcAft>
                          <a:spcPts val="1050"/>
                        </a:spcAft>
                      </a:pPr>
                      <a:r>
                        <a:rPr lang="ru-RU" sz="2000"/>
                        <a:t>2</a:t>
                      </a:r>
                      <a:endParaRPr lang="ru-RU" sz="2000">
                        <a:latin typeface="Calibri"/>
                        <a:ea typeface="Calibri"/>
                        <a:cs typeface="Times New Roman"/>
                      </a:endParaRPr>
                    </a:p>
                  </a:txBody>
                  <a:tcPr marL="9525" marR="9525" marT="9525" marB="9525">
                    <a:cell3D prstMaterial="dkEdge">
                      <a:bevel prst="relaxedInset"/>
                      <a:lightRig rig="flood" dir="t"/>
                    </a:cell3D>
                  </a:tcPr>
                </a:tc>
                <a:tc>
                  <a:txBody>
                    <a:bodyPr/>
                    <a:lstStyle/>
                    <a:p>
                      <a:pPr algn="ctr">
                        <a:lnSpc>
                          <a:spcPts val="1350"/>
                        </a:lnSpc>
                        <a:spcAft>
                          <a:spcPts val="1050"/>
                        </a:spcAft>
                      </a:pPr>
                      <a:r>
                        <a:rPr lang="ru-RU" sz="2000" dirty="0"/>
                        <a:t>4</a:t>
                      </a:r>
                      <a:endParaRPr lang="ru-RU" sz="2000" dirty="0">
                        <a:latin typeface="Calibri"/>
                        <a:ea typeface="Calibri"/>
                        <a:cs typeface="Times New Roman"/>
                      </a:endParaRPr>
                    </a:p>
                  </a:txBody>
                  <a:tcPr marL="9525" marR="9525" marT="9525" marB="9525">
                    <a:cell3D prstMaterial="dkEdge">
                      <a:bevel prst="relaxedInset"/>
                      <a:lightRig rig="flood" dir="t"/>
                    </a:cell3D>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6865"/>
                                        </p:tgtEl>
                                        <p:attrNameLst>
                                          <p:attrName>style.visibility</p:attrName>
                                        </p:attrNameLst>
                                      </p:cBhvr>
                                      <p:to>
                                        <p:strVal val="visible"/>
                                      </p:to>
                                    </p:set>
                                    <p:animEffect transition="in" filter="diamond(in)">
                                      <p:cBhvr>
                                        <p:cTn id="7" dur="2000"/>
                                        <p:tgtEl>
                                          <p:spTgt spid="3686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5"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t="1000" r="79000" b="80000"/>
          </a:stretch>
        </a:blipFill>
        <a:effectLst/>
      </p:bgPr>
    </p:bg>
    <p:spTree>
      <p:nvGrpSpPr>
        <p:cNvPr id="1" name=""/>
        <p:cNvGrpSpPr/>
        <p:nvPr/>
      </p:nvGrpSpPr>
      <p:grpSpPr>
        <a:xfrm>
          <a:off x="0" y="0"/>
          <a:ext cx="0" cy="0"/>
          <a:chOff x="0" y="0"/>
          <a:chExt cx="0" cy="0"/>
        </a:xfrm>
      </p:grpSpPr>
      <p:sp>
        <p:nvSpPr>
          <p:cNvPr id="243714" name="Rectangle 2"/>
          <p:cNvSpPr>
            <a:spLocks noChangeArrowheads="1"/>
          </p:cNvSpPr>
          <p:nvPr/>
        </p:nvSpPr>
        <p:spPr bwMode="auto">
          <a:xfrm>
            <a:off x="2195736" y="476672"/>
            <a:ext cx="6262100" cy="83099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all" normalizeH="0" baseline="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ea typeface="Times New Roman" pitchFamily="18" charset="0"/>
                <a:cs typeface="Arial" pitchFamily="34" charset="0"/>
              </a:rPr>
              <a:t>Мониторинг ресурсов получения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all" normalizeH="0" baseline="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ea typeface="Times New Roman" pitchFamily="18" charset="0"/>
                <a:cs typeface="Arial" pitchFamily="34" charset="0"/>
              </a:rPr>
              <a:t>дополнительного образования</a:t>
            </a:r>
            <a:endParaRPr kumimoji="0" lang="ru-RU" sz="2400" b="1" i="0" u="none" strike="noStrike" cap="all" normalizeH="0" baseline="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cs typeface="Arial" pitchFamily="34" charset="0"/>
            </a:endParaRPr>
          </a:p>
        </p:txBody>
      </p:sp>
      <p:sp>
        <p:nvSpPr>
          <p:cNvPr id="243715" name="Rectangle 3"/>
          <p:cNvSpPr>
            <a:spLocks noChangeArrowheads="1"/>
          </p:cNvSpPr>
          <p:nvPr/>
        </p:nvSpPr>
        <p:spPr bwMode="auto">
          <a:xfrm>
            <a:off x="755576" y="1959804"/>
            <a:ext cx="7884368" cy="4524315"/>
          </a:xfrm>
          <a:prstGeom prst="rect">
            <a:avLst/>
          </a:prstGeom>
          <a:ln>
            <a:headEnd/>
            <a:tailEnd/>
          </a:ln>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Ежегодно в сентябре проводится анкетирование учащихся и родителей на предмет </a:t>
            </a:r>
            <a:r>
              <a:rPr kumimoji="0" lang="ru-RU" sz="2400" b="0" i="0" u="none" strike="noStrike" cap="none" normalizeH="0" baseline="0" dirty="0" err="1" smtClean="0">
                <a:ln>
                  <a:noFill/>
                </a:ln>
                <a:solidFill>
                  <a:srgbClr val="414141"/>
                </a:solidFill>
                <a:effectLst/>
                <a:latin typeface="Arial" pitchFamily="34" charset="0"/>
                <a:ea typeface="Times New Roman" pitchFamily="18" charset="0"/>
                <a:cs typeface="Arial" pitchFamily="34" charset="0"/>
              </a:rPr>
              <a:t>востребованности</a:t>
            </a:r>
            <a:r>
              <a:rPr kumimoji="0" lang="ru-RU" sz="24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 дополнительного образования в школе. В 2009 г. большинство учащихся 9</a:t>
            </a:r>
            <a:r>
              <a:rPr kumimoji="0" lang="ru-RU" sz="2400" b="0" i="0" u="none" strike="noStrike" cap="none" normalizeH="0" baseline="0" dirty="0" smtClean="0">
                <a:ln>
                  <a:noFill/>
                </a:ln>
                <a:solidFill>
                  <a:srgbClr val="414141"/>
                </a:solidFill>
                <a:effectLst/>
                <a:latin typeface="Calibri"/>
                <a:ea typeface="Times New Roman" pitchFamily="18" charset="0"/>
                <a:cs typeface="Arial" pitchFamily="34" charset="0"/>
              </a:rPr>
              <a:t>–</a:t>
            </a:r>
            <a:r>
              <a:rPr kumimoji="0" lang="ru-RU" sz="24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10-х классов и их родители высказали пожелание увеличить количество часов математики в расписании первой половины дня с целью повышения качества подготовки к ЕГЭ. В связи с этим был разработан и введен в 20010/2011 </a:t>
            </a:r>
            <a:r>
              <a:rPr kumimoji="0" lang="ru-RU" sz="2400" b="0" i="0" u="none" strike="noStrike" cap="none" normalizeH="0" baseline="0" dirty="0" err="1" smtClean="0">
                <a:ln>
                  <a:noFill/>
                </a:ln>
                <a:solidFill>
                  <a:srgbClr val="414141"/>
                </a:solidFill>
                <a:effectLst/>
                <a:latin typeface="Arial" pitchFamily="34" charset="0"/>
                <a:ea typeface="Times New Roman" pitchFamily="18" charset="0"/>
                <a:cs typeface="Arial" pitchFamily="34" charset="0"/>
              </a:rPr>
              <a:t>уч</a:t>
            </a:r>
            <a:r>
              <a:rPr kumimoji="0" lang="ru-RU" sz="24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 г. в расписание элективный курс  для учащихся 10</a:t>
            </a:r>
            <a:r>
              <a:rPr kumimoji="0" lang="ru-RU" sz="2400" b="0" i="0" u="none" strike="noStrike" cap="none" normalizeH="0" baseline="0" dirty="0" smtClean="0">
                <a:ln>
                  <a:noFill/>
                </a:ln>
                <a:solidFill>
                  <a:srgbClr val="414141"/>
                </a:solidFill>
                <a:effectLst/>
                <a:latin typeface="Calibri"/>
                <a:ea typeface="Times New Roman" pitchFamily="18" charset="0"/>
                <a:cs typeface="Arial" pitchFamily="34" charset="0"/>
              </a:rPr>
              <a:t>–</a:t>
            </a:r>
            <a:r>
              <a:rPr kumimoji="0" lang="ru-RU" sz="24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11-х классов. Занятия по данному курсу проводятся в группах </a:t>
            </a:r>
            <a:r>
              <a:rPr kumimoji="0" lang="ru-RU" sz="2400" b="0" i="0" u="none" strike="noStrike" cap="none" normalizeH="0" baseline="0" dirty="0" smtClean="0">
                <a:ln>
                  <a:noFill/>
                </a:ln>
                <a:solidFill>
                  <a:srgbClr val="414141"/>
                </a:solidFill>
                <a:effectLst/>
                <a:latin typeface="Calibri"/>
                <a:ea typeface="Times New Roman" pitchFamily="18" charset="0"/>
                <a:cs typeface="Arial" pitchFamily="34" charset="0"/>
              </a:rPr>
              <a:t>–</a:t>
            </a:r>
            <a:r>
              <a:rPr kumimoji="0" lang="ru-RU" sz="24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 учащиеся разделены по уровню мотивации к учебной деятельности.</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43714"/>
                                        </p:tgtEl>
                                        <p:attrNameLst>
                                          <p:attrName>style.visibility</p:attrName>
                                        </p:attrNameLst>
                                      </p:cBhvr>
                                      <p:to>
                                        <p:strVal val="visible"/>
                                      </p:to>
                                    </p:set>
                                    <p:animEffect transition="in" filter="diamond(in)">
                                      <p:cBhvr>
                                        <p:cTn id="7" dur="2000"/>
                                        <p:tgtEl>
                                          <p:spTgt spid="24371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437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3714" grpId="0"/>
      <p:bldP spid="24371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t="1000" r="79000" b="80000"/>
          </a:stretch>
        </a:blipFill>
        <a:effectLst/>
      </p:bgPr>
    </p:bg>
    <p:spTree>
      <p:nvGrpSpPr>
        <p:cNvPr id="1" name=""/>
        <p:cNvGrpSpPr/>
        <p:nvPr/>
      </p:nvGrpSpPr>
      <p:grpSpPr>
        <a:xfrm>
          <a:off x="0" y="0"/>
          <a:ext cx="0" cy="0"/>
          <a:chOff x="0" y="0"/>
          <a:chExt cx="0" cy="0"/>
        </a:xfrm>
      </p:grpSpPr>
      <p:sp>
        <p:nvSpPr>
          <p:cNvPr id="257025" name="Rectangle 1"/>
          <p:cNvSpPr>
            <a:spLocks noChangeArrowheads="1"/>
          </p:cNvSpPr>
          <p:nvPr/>
        </p:nvSpPr>
        <p:spPr bwMode="auto">
          <a:xfrm>
            <a:off x="2339752" y="59066"/>
            <a:ext cx="648072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base">
              <a:spcBef>
                <a:spcPct val="0"/>
              </a:spcBef>
              <a:spcAft>
                <a:spcPct val="0"/>
              </a:spcAft>
            </a:pPr>
            <a:r>
              <a:rPr lang="ru-RU" sz="2400" b="1" cap="all" dirty="0" smtClean="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latin typeface="Arial" pitchFamily="34" charset="0"/>
                <a:ea typeface="Times New Roman" pitchFamily="18" charset="0"/>
                <a:cs typeface="Arial" pitchFamily="34" charset="0"/>
              </a:rPr>
              <a:t>Мониторинг ресурсов образовательной среды</a:t>
            </a:r>
            <a:endParaRPr lang="ru-RU" sz="2400" b="1" cap="all" dirty="0" smtClean="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latin typeface="Arial" pitchFamily="34" charset="0"/>
              <a:cs typeface="Arial" pitchFamily="34" charset="0"/>
            </a:endParaRPr>
          </a:p>
        </p:txBody>
      </p:sp>
      <p:sp>
        <p:nvSpPr>
          <p:cNvPr id="272385" name="Rectangle 1"/>
          <p:cNvSpPr>
            <a:spLocks noChangeArrowheads="1"/>
          </p:cNvSpPr>
          <p:nvPr/>
        </p:nvSpPr>
        <p:spPr bwMode="auto">
          <a:xfrm>
            <a:off x="2195736" y="1037928"/>
            <a:ext cx="6120680" cy="584775"/>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1" i="0" u="none" strike="noStrike" normalizeH="0" baseline="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Times New Roman" pitchFamily="18" charset="0"/>
                <a:cs typeface="Arial" pitchFamily="34" charset="0"/>
              </a:rPr>
              <a:t>Ресурсы образовательной среды оцениваются по методике В.А. </a:t>
            </a:r>
            <a:r>
              <a:rPr kumimoji="0" lang="ru-RU" sz="1600" b="1" i="0" u="none" strike="noStrike" normalizeH="0" baseline="0"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Times New Roman" pitchFamily="18" charset="0"/>
                <a:cs typeface="Arial" pitchFamily="34" charset="0"/>
              </a:rPr>
              <a:t>Ясвина</a:t>
            </a:r>
            <a:r>
              <a:rPr kumimoji="0" lang="ru-RU" sz="1600" b="1" i="0" u="none" strike="noStrike" normalizeH="0" baseline="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Times New Roman" pitchFamily="18" charset="0"/>
                <a:cs typeface="Arial" pitchFamily="34" charset="0"/>
              </a:rPr>
              <a:t> по показателям:</a:t>
            </a:r>
            <a:endParaRPr kumimoji="0" lang="ru-RU" sz="1600" b="1" i="0" u="none" strike="noStrike" normalizeH="0" baseline="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sp>
        <p:nvSpPr>
          <p:cNvPr id="272386" name="Rectangle 2"/>
          <p:cNvSpPr>
            <a:spLocks noChangeArrowheads="1"/>
          </p:cNvSpPr>
          <p:nvPr/>
        </p:nvSpPr>
        <p:spPr bwMode="auto">
          <a:xfrm>
            <a:off x="323528" y="1772816"/>
            <a:ext cx="8388424" cy="4770537"/>
          </a:xfrm>
          <a:prstGeom prst="rect">
            <a:avLst/>
          </a:prstGeom>
          <a:ln>
            <a:headEnd/>
            <a:tailEnd/>
          </a:ln>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457200" algn="l"/>
              </a:tabLst>
            </a:pPr>
            <a:r>
              <a:rPr kumimoji="0" lang="ru-RU" sz="16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широта </a:t>
            </a:r>
            <a:r>
              <a:rPr kumimoji="0" lang="ru-RU" sz="1600" b="0" i="0" u="none" strike="noStrike" cap="none" normalizeH="0" baseline="0" dirty="0" smtClean="0">
                <a:ln>
                  <a:noFill/>
                </a:ln>
                <a:solidFill>
                  <a:srgbClr val="414141"/>
                </a:solidFill>
                <a:effectLst/>
                <a:latin typeface="Calibri"/>
                <a:ea typeface="Times New Roman" pitchFamily="18" charset="0"/>
                <a:cs typeface="Arial" pitchFamily="34" charset="0"/>
              </a:rPr>
              <a:t>–</a:t>
            </a:r>
            <a:r>
              <a:rPr kumimoji="0" lang="ru-RU" sz="16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 какие субъекты, объекты, процессы и явления включены в данную образовательную среду;</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6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интенсивность </a:t>
            </a:r>
            <a:r>
              <a:rPr kumimoji="0" lang="ru-RU" sz="1600" b="0" i="0" u="none" strike="noStrike" cap="none" normalizeH="0" baseline="0" dirty="0" smtClean="0">
                <a:ln>
                  <a:noFill/>
                </a:ln>
                <a:solidFill>
                  <a:srgbClr val="414141"/>
                </a:solidFill>
                <a:effectLst/>
                <a:latin typeface="Calibri"/>
                <a:ea typeface="Times New Roman" pitchFamily="18" charset="0"/>
                <a:cs typeface="Arial" pitchFamily="34" charset="0"/>
              </a:rPr>
              <a:t>–</a:t>
            </a:r>
            <a:r>
              <a:rPr kumimoji="0" lang="ru-RU" sz="16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 степень насыщенности образовательной среды условиями, влияниями, возможностями, а также концентрированность их проявления;</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600" b="0" i="0" u="none" strike="noStrike" cap="none" normalizeH="0" baseline="0" dirty="0" err="1" smtClean="0">
                <a:ln>
                  <a:noFill/>
                </a:ln>
                <a:solidFill>
                  <a:srgbClr val="414141"/>
                </a:solidFill>
                <a:effectLst/>
                <a:latin typeface="Arial" pitchFamily="34" charset="0"/>
                <a:ea typeface="Times New Roman" pitchFamily="18" charset="0"/>
                <a:cs typeface="Arial" pitchFamily="34" charset="0"/>
              </a:rPr>
              <a:t>осознаваемость</a:t>
            </a:r>
            <a:r>
              <a:rPr kumimoji="0" lang="ru-RU" sz="16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 </a:t>
            </a:r>
            <a:r>
              <a:rPr kumimoji="0" lang="ru-RU" sz="1600" b="0" i="0" u="none" strike="noStrike" cap="none" normalizeH="0" baseline="0" dirty="0" smtClean="0">
                <a:ln>
                  <a:noFill/>
                </a:ln>
                <a:solidFill>
                  <a:srgbClr val="414141"/>
                </a:solidFill>
                <a:effectLst/>
                <a:latin typeface="Calibri"/>
                <a:ea typeface="Times New Roman" pitchFamily="18" charset="0"/>
                <a:cs typeface="Arial" pitchFamily="34" charset="0"/>
              </a:rPr>
              <a:t>–</a:t>
            </a:r>
            <a:r>
              <a:rPr kumimoji="0" lang="ru-RU" sz="16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 степень включенности в среду субъектов образовательного процесса;</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6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обобщенность </a:t>
            </a:r>
            <a:r>
              <a:rPr kumimoji="0" lang="ru-RU" sz="1600" b="0" i="0" u="none" strike="noStrike" cap="none" normalizeH="0" baseline="0" dirty="0" smtClean="0">
                <a:ln>
                  <a:noFill/>
                </a:ln>
                <a:solidFill>
                  <a:srgbClr val="414141"/>
                </a:solidFill>
                <a:effectLst/>
                <a:latin typeface="Calibri"/>
                <a:ea typeface="Times New Roman" pitchFamily="18" charset="0"/>
                <a:cs typeface="Arial" pitchFamily="34" charset="0"/>
              </a:rPr>
              <a:t>–</a:t>
            </a:r>
            <a:r>
              <a:rPr kumimoji="0" lang="ru-RU" sz="16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 степень координации деятельности всех субъектов данной образовательной среды;</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6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эмоциональность </a:t>
            </a:r>
            <a:r>
              <a:rPr kumimoji="0" lang="ru-RU" sz="1600" b="0" i="0" u="none" strike="noStrike" cap="none" normalizeH="0" baseline="0" dirty="0" smtClean="0">
                <a:ln>
                  <a:noFill/>
                </a:ln>
                <a:solidFill>
                  <a:srgbClr val="414141"/>
                </a:solidFill>
                <a:effectLst/>
                <a:latin typeface="Calibri"/>
                <a:ea typeface="Times New Roman" pitchFamily="18" charset="0"/>
                <a:cs typeface="Arial" pitchFamily="34" charset="0"/>
              </a:rPr>
              <a:t>–</a:t>
            </a:r>
            <a:r>
              <a:rPr kumimoji="0" lang="ru-RU" sz="16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 соотношение эмоционального и рационального компонентов в образовательной среде;</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600" b="0" i="0" u="none" strike="noStrike" cap="none" normalizeH="0" baseline="0" dirty="0" err="1" smtClean="0">
                <a:ln>
                  <a:noFill/>
                </a:ln>
                <a:solidFill>
                  <a:srgbClr val="414141"/>
                </a:solidFill>
                <a:effectLst/>
                <a:latin typeface="Arial" pitchFamily="34" charset="0"/>
                <a:ea typeface="Times New Roman" pitchFamily="18" charset="0"/>
                <a:cs typeface="Arial" pitchFamily="34" charset="0"/>
              </a:rPr>
              <a:t>доминантность</a:t>
            </a:r>
            <a:r>
              <a:rPr kumimoji="0" lang="ru-RU" sz="16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 </a:t>
            </a:r>
            <a:r>
              <a:rPr kumimoji="0" lang="ru-RU" sz="1600" b="0" i="0" u="none" strike="noStrike" cap="none" normalizeH="0" baseline="0" dirty="0" smtClean="0">
                <a:ln>
                  <a:noFill/>
                </a:ln>
                <a:solidFill>
                  <a:srgbClr val="414141"/>
                </a:solidFill>
                <a:effectLst/>
                <a:latin typeface="Calibri"/>
                <a:ea typeface="Times New Roman" pitchFamily="18" charset="0"/>
                <a:cs typeface="Arial" pitchFamily="34" charset="0"/>
              </a:rPr>
              <a:t>–</a:t>
            </a:r>
            <a:r>
              <a:rPr kumimoji="0" lang="ru-RU" sz="16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 значимость данной локальной среды в системе ценностей субъектов образовательного процесса;</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6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когерентность</a:t>
            </a:r>
            <a:r>
              <a:rPr kumimoji="0" lang="ru-RU" sz="1600" b="0" i="0" u="none" strike="noStrike" cap="none" normalizeH="0" baseline="0" dirty="0" smtClean="0">
                <a:ln>
                  <a:noFill/>
                </a:ln>
                <a:solidFill>
                  <a:srgbClr val="414141"/>
                </a:solidFill>
                <a:effectLst/>
                <a:latin typeface="Calibri"/>
                <a:ea typeface="Times New Roman" pitchFamily="18" charset="0"/>
                <a:cs typeface="Arial" pitchFamily="34" charset="0"/>
              </a:rPr>
              <a:t> –</a:t>
            </a:r>
            <a:r>
              <a:rPr kumimoji="0" lang="ru-RU" sz="16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 степень согласованности влияния на личность данной локальной среды с влияниями других факторов среды обитания;</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6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активность </a:t>
            </a:r>
            <a:r>
              <a:rPr kumimoji="0" lang="ru-RU" sz="1600" b="0" i="0" u="none" strike="noStrike" cap="none" normalizeH="0" baseline="0" dirty="0" smtClean="0">
                <a:ln>
                  <a:noFill/>
                </a:ln>
                <a:solidFill>
                  <a:srgbClr val="414141"/>
                </a:solidFill>
                <a:effectLst/>
                <a:latin typeface="Calibri"/>
                <a:ea typeface="Times New Roman" pitchFamily="18" charset="0"/>
                <a:cs typeface="Arial" pitchFamily="34" charset="0"/>
              </a:rPr>
              <a:t>–</a:t>
            </a:r>
            <a:r>
              <a:rPr kumimoji="0" lang="ru-RU" sz="16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 показатель социально ориентированного созидательного потенциала и экспансии образовательной среды в среду обитания;</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6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мобильность</a:t>
            </a:r>
            <a:r>
              <a:rPr kumimoji="0" lang="ru-RU" sz="1600" b="0" i="0" u="none" strike="noStrike" cap="none" normalizeH="0" baseline="0" dirty="0" smtClean="0">
                <a:ln>
                  <a:noFill/>
                </a:ln>
                <a:solidFill>
                  <a:srgbClr val="414141"/>
                </a:solidFill>
                <a:effectLst/>
                <a:latin typeface="Calibri"/>
                <a:ea typeface="Times New Roman" pitchFamily="18" charset="0"/>
                <a:cs typeface="Arial" pitchFamily="34" charset="0"/>
              </a:rPr>
              <a:t> –</a:t>
            </a:r>
            <a:r>
              <a:rPr kumimoji="0" lang="ru-RU" sz="16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 показатель способности среды к ограниченным эволюционным изменениям, в контексте взаимоотношений со средой обитания;</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6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устойчивость </a:t>
            </a:r>
            <a:r>
              <a:rPr kumimoji="0" lang="ru-RU" sz="1600" b="0" i="0" u="none" strike="noStrike" cap="none" normalizeH="0" baseline="0" dirty="0" smtClean="0">
                <a:ln>
                  <a:noFill/>
                </a:ln>
                <a:solidFill>
                  <a:srgbClr val="414141"/>
                </a:solidFill>
                <a:effectLst/>
                <a:latin typeface="Calibri"/>
                <a:ea typeface="Times New Roman" pitchFamily="18" charset="0"/>
                <a:cs typeface="Arial" pitchFamily="34" charset="0"/>
              </a:rPr>
              <a:t>–</a:t>
            </a:r>
            <a:r>
              <a:rPr kumimoji="0" lang="ru-RU" sz="1600" b="0" i="0"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 стабильность образовательной среды во времени.</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57025"/>
                                        </p:tgtEl>
                                        <p:attrNameLst>
                                          <p:attrName>style.visibility</p:attrName>
                                        </p:attrNameLst>
                                      </p:cBhvr>
                                      <p:to>
                                        <p:strVal val="visible"/>
                                      </p:to>
                                    </p:set>
                                    <p:animEffect transition="in" filter="diamond(in)">
                                      <p:cBhvr>
                                        <p:cTn id="7" dur="2000"/>
                                        <p:tgtEl>
                                          <p:spTgt spid="25702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72385"/>
                                        </p:tgtEl>
                                        <p:attrNameLst>
                                          <p:attrName>style.visibility</p:attrName>
                                        </p:attrNameLst>
                                      </p:cBhvr>
                                      <p:to>
                                        <p:strVal val="visible"/>
                                      </p:to>
                                    </p:set>
                                    <p:animEffect transition="in" filter="fade">
                                      <p:cBhvr>
                                        <p:cTn id="12" dur="1000"/>
                                        <p:tgtEl>
                                          <p:spTgt spid="272385"/>
                                        </p:tgtEl>
                                      </p:cBhvr>
                                    </p:animEffect>
                                    <p:anim calcmode="lin" valueType="num">
                                      <p:cBhvr>
                                        <p:cTn id="13" dur="1000" fill="hold"/>
                                        <p:tgtEl>
                                          <p:spTgt spid="272385"/>
                                        </p:tgtEl>
                                        <p:attrNameLst>
                                          <p:attrName>ppt_x</p:attrName>
                                        </p:attrNameLst>
                                      </p:cBhvr>
                                      <p:tavLst>
                                        <p:tav tm="0">
                                          <p:val>
                                            <p:strVal val="#ppt_x"/>
                                          </p:val>
                                        </p:tav>
                                        <p:tav tm="100000">
                                          <p:val>
                                            <p:strVal val="#ppt_x"/>
                                          </p:val>
                                        </p:tav>
                                      </p:tavLst>
                                    </p:anim>
                                    <p:anim calcmode="lin" valueType="num">
                                      <p:cBhvr>
                                        <p:cTn id="14" dur="1000" fill="hold"/>
                                        <p:tgtEl>
                                          <p:spTgt spid="27238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23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025" grpId="0"/>
      <p:bldP spid="272385" grpId="0" animBg="1"/>
      <p:bldP spid="27238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t="1000" r="79000" b="80000"/>
          </a:stretch>
        </a:blipFill>
        <a:effectLst/>
      </p:bgPr>
    </p:bg>
    <p:spTree>
      <p:nvGrpSpPr>
        <p:cNvPr id="1" name=""/>
        <p:cNvGrpSpPr/>
        <p:nvPr/>
      </p:nvGrpSpPr>
      <p:grpSpPr>
        <a:xfrm>
          <a:off x="0" y="0"/>
          <a:ext cx="0" cy="0"/>
          <a:chOff x="0" y="0"/>
          <a:chExt cx="0" cy="0"/>
        </a:xfrm>
      </p:grpSpPr>
      <p:sp>
        <p:nvSpPr>
          <p:cNvPr id="257025" name="Rectangle 1"/>
          <p:cNvSpPr>
            <a:spLocks noChangeArrowheads="1"/>
          </p:cNvSpPr>
          <p:nvPr/>
        </p:nvSpPr>
        <p:spPr bwMode="auto">
          <a:xfrm>
            <a:off x="2339752" y="59066"/>
            <a:ext cx="648072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all" normalizeH="0" baseline="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ea typeface="Times New Roman" pitchFamily="18" charset="0"/>
                <a:cs typeface="Arial" pitchFamily="34" charset="0"/>
              </a:rPr>
              <a:t>Мониторинг ресурсов образовательной среды</a:t>
            </a:r>
            <a:endParaRPr kumimoji="0" lang="ru-RU" sz="2400" b="1" i="0" u="none" strike="noStrike" cap="all" normalizeH="0" baseline="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cs typeface="Arial" pitchFamily="34" charset="0"/>
            </a:endParaRPr>
          </a:p>
        </p:txBody>
      </p:sp>
      <p:pic>
        <p:nvPicPr>
          <p:cNvPr id="3" name="Рисунок 2" descr="http://zam.resobr.ru/archive/10-10-2.gif"/>
          <p:cNvPicPr/>
          <p:nvPr/>
        </p:nvPicPr>
        <p:blipFill>
          <a:blip r:embed="rId3" cstate="print"/>
          <a:srcRect/>
          <a:stretch>
            <a:fillRect/>
          </a:stretch>
        </p:blipFill>
        <p:spPr bwMode="auto">
          <a:xfrm>
            <a:off x="755576" y="1484784"/>
            <a:ext cx="4608512" cy="4392488"/>
          </a:xfrm>
          <a:prstGeom prst="rect">
            <a:avLst/>
          </a:prstGeom>
          <a:noFill/>
          <a:ln w="9525">
            <a:noFill/>
            <a:miter lim="800000"/>
            <a:headEnd/>
            <a:tailEnd/>
          </a:ln>
        </p:spPr>
      </p:pic>
      <p:sp>
        <p:nvSpPr>
          <p:cNvPr id="24577" name="Rectangle 1"/>
          <p:cNvSpPr>
            <a:spLocks noChangeArrowheads="1"/>
          </p:cNvSpPr>
          <p:nvPr/>
        </p:nvSpPr>
        <p:spPr bwMode="auto">
          <a:xfrm>
            <a:off x="5652120" y="1711258"/>
            <a:ext cx="3096344" cy="3939540"/>
          </a:xfrm>
          <a:prstGeom prst="rect">
            <a:avLst/>
          </a:prstGeom>
          <a:ln>
            <a:headEnd/>
            <a:tailEnd/>
          </a:ln>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1" i="1"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ПРИМЕР</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1"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При проведении мониторинга организуется опрос всех участников образовательного процесса </a:t>
            </a:r>
            <a:r>
              <a:rPr kumimoji="0" lang="ru-RU" sz="1000" b="0" i="1" u="none" strike="noStrike" cap="none" normalizeH="0" baseline="0" dirty="0" smtClean="0">
                <a:ln>
                  <a:noFill/>
                </a:ln>
                <a:solidFill>
                  <a:srgbClr val="414141"/>
                </a:solidFill>
                <a:effectLst/>
                <a:latin typeface="Calibri"/>
                <a:ea typeface="Times New Roman" pitchFamily="18" charset="0"/>
                <a:cs typeface="Arial" pitchFamily="34" charset="0"/>
              </a:rPr>
              <a:t>–</a:t>
            </a:r>
            <a:r>
              <a:rPr kumimoji="0" lang="ru-RU" sz="1000" b="0" i="1"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 педагогов, родителей, учащихся.</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1"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Данные, полученные по результатам опроса, проведенного в ноябре 200</a:t>
            </a:r>
            <a:r>
              <a:rPr kumimoji="0" lang="en-US" sz="1000" b="0" i="1"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9</a:t>
            </a:r>
            <a:r>
              <a:rPr kumimoji="0" lang="ru-RU" sz="1000" b="0" i="1"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 г., показали что, в целом, и родители и учителя оценивают образовательную среду школы достаточно высоко (рис. 2).</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1"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Однако характеристики "</a:t>
            </a:r>
            <a:r>
              <a:rPr kumimoji="0" lang="ru-RU" sz="1000" b="0" i="1" u="none" strike="noStrike" cap="none" normalizeH="0" baseline="0" dirty="0" err="1" smtClean="0">
                <a:ln>
                  <a:noFill/>
                </a:ln>
                <a:solidFill>
                  <a:srgbClr val="414141"/>
                </a:solidFill>
                <a:effectLst/>
                <a:latin typeface="Arial" pitchFamily="34" charset="0"/>
                <a:ea typeface="Times New Roman" pitchFamily="18" charset="0"/>
                <a:cs typeface="Arial" pitchFamily="34" charset="0"/>
              </a:rPr>
              <a:t>осознаваемость</a:t>
            </a:r>
            <a:r>
              <a:rPr kumimoji="0" lang="ru-RU" sz="1000" b="0" i="1"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 "активность", "мобильность" педагоги оценили на 2 балла выше, чем родители. Скорее всего, расхождения связаны с недостатком у родителей информации о жизни школы. Было принято решение размещать соответствующие материалы на сайте школы, больше рассказывать о жизни ОУ на родительских конференциях, днях открытых дверей. Этими действиями удалось добиться того, что в 20</a:t>
            </a:r>
            <a:r>
              <a:rPr kumimoji="0" lang="en-US" sz="1000" b="0" i="1"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10</a:t>
            </a:r>
            <a:r>
              <a:rPr kumimoji="0" lang="ru-RU" sz="1000" b="0" i="1"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 г. при оценке образовательной среды расхождение между мнением родителей и педагогов стало минимальным, что свидетельствует о более тесном взаимодействии участников образовательного процесса.</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57025"/>
                                        </p:tgtEl>
                                        <p:attrNameLst>
                                          <p:attrName>style.visibility</p:attrName>
                                        </p:attrNameLst>
                                      </p:cBhvr>
                                      <p:to>
                                        <p:strVal val="visible"/>
                                      </p:to>
                                    </p:set>
                                    <p:animEffect transition="in" filter="diamond(in)">
                                      <p:cBhvr>
                                        <p:cTn id="7" dur="2000"/>
                                        <p:tgtEl>
                                          <p:spTgt spid="2570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45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025" grpId="0"/>
      <p:bldP spid="2457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t="1000" r="79000" b="80000"/>
          </a:stretch>
        </a:blipFill>
        <a:effectLst/>
      </p:bgPr>
    </p:bg>
    <p:spTree>
      <p:nvGrpSpPr>
        <p:cNvPr id="1" name=""/>
        <p:cNvGrpSpPr/>
        <p:nvPr/>
      </p:nvGrpSpPr>
      <p:grpSpPr>
        <a:xfrm>
          <a:off x="0" y="0"/>
          <a:ext cx="0" cy="0"/>
          <a:chOff x="0" y="0"/>
          <a:chExt cx="0" cy="0"/>
        </a:xfrm>
      </p:grpSpPr>
      <p:sp>
        <p:nvSpPr>
          <p:cNvPr id="257025" name="Rectangle 1"/>
          <p:cNvSpPr>
            <a:spLocks noChangeArrowheads="1"/>
          </p:cNvSpPr>
          <p:nvPr/>
        </p:nvSpPr>
        <p:spPr bwMode="auto">
          <a:xfrm>
            <a:off x="2339752" y="332656"/>
            <a:ext cx="648072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base">
              <a:spcBef>
                <a:spcPct val="0"/>
              </a:spcBef>
              <a:spcAft>
                <a:spcPct val="0"/>
              </a:spcAft>
            </a:pPr>
            <a:r>
              <a:rPr lang="ru-RU" sz="2400" b="1" cap="all" dirty="0" smtClean="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latin typeface="Arial" pitchFamily="34" charset="0"/>
                <a:ea typeface="Times New Roman" pitchFamily="18" charset="0"/>
                <a:cs typeface="Arial" pitchFamily="34" charset="0"/>
              </a:rPr>
              <a:t>Мониторинг цены достижения образовательных результатов</a:t>
            </a:r>
          </a:p>
          <a:p>
            <a:pPr algn="ctr" fontAlgn="base">
              <a:spcBef>
                <a:spcPct val="0"/>
              </a:spcBef>
              <a:spcAft>
                <a:spcPct val="0"/>
              </a:spcAft>
            </a:pPr>
            <a:endParaRPr lang="ru-RU" sz="2400" b="1" cap="all" dirty="0" smtClean="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latin typeface="Arial" pitchFamily="34" charset="0"/>
              <a:cs typeface="Arial" pitchFamily="34" charset="0"/>
            </a:endParaRPr>
          </a:p>
        </p:txBody>
      </p:sp>
      <p:sp>
        <p:nvSpPr>
          <p:cNvPr id="23553" name="Rectangle 1"/>
          <p:cNvSpPr>
            <a:spLocks noChangeArrowheads="1"/>
          </p:cNvSpPr>
          <p:nvPr/>
        </p:nvSpPr>
        <p:spPr bwMode="auto">
          <a:xfrm>
            <a:off x="251520" y="1591487"/>
            <a:ext cx="8496944" cy="738664"/>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normalizeH="0" baseline="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Times New Roman" pitchFamily="18" charset="0"/>
                <a:cs typeface="Arial" pitchFamily="34" charset="0"/>
              </a:rPr>
              <a:t>Цель мониторинга </a:t>
            </a:r>
            <a:r>
              <a:rPr kumimoji="0" lang="ru-RU" sz="1400" b="1" i="0" u="none" strike="noStrike" normalizeH="0" baseline="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alibri"/>
                <a:ea typeface="Times New Roman" pitchFamily="18" charset="0"/>
                <a:cs typeface="Arial" pitchFamily="34" charset="0"/>
              </a:rPr>
              <a:t>–</a:t>
            </a:r>
            <a:r>
              <a:rPr kumimoji="0" lang="ru-RU" sz="1400" b="1" i="0" u="none" strike="noStrike" normalizeH="0" baseline="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Times New Roman" pitchFamily="18" charset="0"/>
                <a:cs typeface="Arial" pitchFamily="34" charset="0"/>
              </a:rPr>
              <a:t> сбор, хранение, обработка и анализ достоверной информации о цене достижения образовательных результатов, необходимой для принятия в школе управленческих решений, направленных на повышение качества образования.</a:t>
            </a:r>
            <a:endParaRPr kumimoji="0" lang="ru-RU" sz="1400" b="1" i="0" u="none" strike="noStrike" normalizeH="0" baseline="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graphicFrame>
        <p:nvGraphicFramePr>
          <p:cNvPr id="6" name="Таблица 5"/>
          <p:cNvGraphicFramePr>
            <a:graphicFrameLocks noGrp="1"/>
          </p:cNvGraphicFramePr>
          <p:nvPr/>
        </p:nvGraphicFramePr>
        <p:xfrm>
          <a:off x="251520" y="2348880"/>
          <a:ext cx="8496943" cy="4320480"/>
        </p:xfrm>
        <a:graphic>
          <a:graphicData uri="http://schemas.openxmlformats.org/drawingml/2006/table">
            <a:tbl>
              <a:tblPr>
                <a:tableStyleId>{3C2FFA5D-87B4-456A-9821-1D502468CF0F}</a:tableStyleId>
              </a:tblPr>
              <a:tblGrid>
                <a:gridCol w="2580947"/>
                <a:gridCol w="1147088"/>
                <a:gridCol w="1253299"/>
                <a:gridCol w="1083360"/>
                <a:gridCol w="1210814"/>
                <a:gridCol w="1221435"/>
              </a:tblGrid>
              <a:tr h="429548">
                <a:tc>
                  <a:txBody>
                    <a:bodyPr/>
                    <a:lstStyle/>
                    <a:p>
                      <a:pPr algn="ctr">
                        <a:lnSpc>
                          <a:spcPts val="1350"/>
                        </a:lnSpc>
                        <a:spcAft>
                          <a:spcPts val="1050"/>
                        </a:spcAft>
                      </a:pPr>
                      <a:r>
                        <a:rPr lang="ru-RU" sz="1100" b="1"/>
                        <a:t>Показатели</a:t>
                      </a:r>
                      <a:endParaRPr lang="ru-RU" sz="1100" b="1">
                        <a:latin typeface="Calibri"/>
                        <a:ea typeface="Calibri"/>
                        <a:cs typeface="Times New Roman"/>
                      </a:endParaRPr>
                    </a:p>
                  </a:txBody>
                  <a:tcPr marL="7620" marR="7620" marT="7620" marB="7620">
                    <a:cell3D prstMaterial="dkEdge">
                      <a:bevel/>
                      <a:lightRig rig="flood" dir="t"/>
                    </a:cell3D>
                  </a:tcPr>
                </a:tc>
                <a:tc>
                  <a:txBody>
                    <a:bodyPr/>
                    <a:lstStyle/>
                    <a:p>
                      <a:pPr algn="ctr">
                        <a:lnSpc>
                          <a:spcPts val="1350"/>
                        </a:lnSpc>
                        <a:spcAft>
                          <a:spcPts val="1050"/>
                        </a:spcAft>
                      </a:pPr>
                      <a:r>
                        <a:rPr lang="ru-RU" sz="1100" b="1"/>
                        <a:t>Индикаторы</a:t>
                      </a:r>
                      <a:endParaRPr lang="ru-RU" sz="1100" b="1">
                        <a:latin typeface="Calibri"/>
                        <a:ea typeface="Calibri"/>
                        <a:cs typeface="Times New Roman"/>
                      </a:endParaRPr>
                    </a:p>
                  </a:txBody>
                  <a:tcPr marL="7620" marR="7620" marT="7620" marB="7620">
                    <a:cell3D prstMaterial="dkEdge">
                      <a:bevel/>
                      <a:lightRig rig="flood" dir="t"/>
                    </a:cell3D>
                  </a:tcPr>
                </a:tc>
                <a:tc>
                  <a:txBody>
                    <a:bodyPr/>
                    <a:lstStyle/>
                    <a:p>
                      <a:pPr algn="ctr">
                        <a:lnSpc>
                          <a:spcPts val="1350"/>
                        </a:lnSpc>
                        <a:spcAft>
                          <a:spcPts val="1050"/>
                        </a:spcAft>
                      </a:pPr>
                      <a:r>
                        <a:rPr lang="ru-RU" sz="1100" b="1"/>
                        <a:t>Вид мониторинга</a:t>
                      </a:r>
                      <a:endParaRPr lang="ru-RU" sz="1100" b="1">
                        <a:latin typeface="Calibri"/>
                        <a:ea typeface="Calibri"/>
                        <a:cs typeface="Times New Roman"/>
                      </a:endParaRPr>
                    </a:p>
                  </a:txBody>
                  <a:tcPr marL="7620" marR="7620" marT="7620" marB="7620">
                    <a:cell3D prstMaterial="dkEdge">
                      <a:bevel/>
                      <a:lightRig rig="flood" dir="t"/>
                    </a:cell3D>
                  </a:tcPr>
                </a:tc>
                <a:tc>
                  <a:txBody>
                    <a:bodyPr/>
                    <a:lstStyle/>
                    <a:p>
                      <a:pPr algn="ctr">
                        <a:lnSpc>
                          <a:spcPts val="1350"/>
                        </a:lnSpc>
                        <a:spcAft>
                          <a:spcPts val="1050"/>
                        </a:spcAft>
                      </a:pPr>
                      <a:r>
                        <a:rPr lang="ru-RU" sz="1100" b="1"/>
                        <a:t>Частота сбора информации</a:t>
                      </a:r>
                      <a:endParaRPr lang="ru-RU" sz="1100" b="1">
                        <a:latin typeface="Calibri"/>
                        <a:ea typeface="Calibri"/>
                        <a:cs typeface="Times New Roman"/>
                      </a:endParaRPr>
                    </a:p>
                  </a:txBody>
                  <a:tcPr marL="7620" marR="7620" marT="7620" marB="7620">
                    <a:cell3D prstMaterial="dkEdge">
                      <a:bevel/>
                      <a:lightRig rig="flood" dir="t"/>
                    </a:cell3D>
                  </a:tcPr>
                </a:tc>
                <a:tc>
                  <a:txBody>
                    <a:bodyPr/>
                    <a:lstStyle/>
                    <a:p>
                      <a:pPr algn="ctr">
                        <a:lnSpc>
                          <a:spcPts val="1350"/>
                        </a:lnSpc>
                        <a:spcAft>
                          <a:spcPts val="1050"/>
                        </a:spcAft>
                      </a:pPr>
                      <a:r>
                        <a:rPr lang="ru-RU" sz="1100" b="1"/>
                        <a:t>Ответственные за сбор информации</a:t>
                      </a:r>
                      <a:endParaRPr lang="ru-RU" sz="1100" b="1">
                        <a:latin typeface="Calibri"/>
                        <a:ea typeface="Calibri"/>
                        <a:cs typeface="Times New Roman"/>
                      </a:endParaRPr>
                    </a:p>
                  </a:txBody>
                  <a:tcPr marL="7620" marR="7620" marT="7620" marB="7620">
                    <a:cell3D prstMaterial="dkEdge">
                      <a:bevel/>
                      <a:lightRig rig="flood" dir="t"/>
                    </a:cell3D>
                  </a:tcPr>
                </a:tc>
                <a:tc>
                  <a:txBody>
                    <a:bodyPr/>
                    <a:lstStyle/>
                    <a:p>
                      <a:pPr algn="ctr">
                        <a:lnSpc>
                          <a:spcPts val="1350"/>
                        </a:lnSpc>
                        <a:spcAft>
                          <a:spcPts val="1050"/>
                        </a:spcAft>
                      </a:pPr>
                      <a:r>
                        <a:rPr lang="ru-RU" sz="1100" b="1" dirty="0"/>
                        <a:t>Потребители информации</a:t>
                      </a:r>
                      <a:endParaRPr lang="ru-RU" sz="1100" b="1" dirty="0">
                        <a:latin typeface="Calibri"/>
                        <a:ea typeface="Calibri"/>
                        <a:cs typeface="Times New Roman"/>
                      </a:endParaRPr>
                    </a:p>
                  </a:txBody>
                  <a:tcPr marL="7620" marR="7620" marT="7620" marB="7620">
                    <a:cell3D prstMaterial="dkEdge">
                      <a:bevel/>
                      <a:lightRig rig="flood" dir="t"/>
                    </a:cell3D>
                  </a:tcPr>
                </a:tc>
              </a:tr>
              <a:tr h="214594">
                <a:tc gridSpan="6">
                  <a:txBody>
                    <a:bodyPr/>
                    <a:lstStyle/>
                    <a:p>
                      <a:pPr algn="ctr">
                        <a:lnSpc>
                          <a:spcPts val="1350"/>
                        </a:lnSpc>
                        <a:spcAft>
                          <a:spcPts val="1050"/>
                        </a:spcAft>
                      </a:pPr>
                      <a:r>
                        <a:rPr lang="ru-RU" sz="1100" b="1" i="1" dirty="0"/>
                        <a:t>Критерий: нагрузка учащихся</a:t>
                      </a:r>
                      <a:endParaRPr lang="ru-RU" sz="1100" b="1" i="1" dirty="0">
                        <a:latin typeface="Calibri"/>
                        <a:ea typeface="Calibri"/>
                        <a:cs typeface="Times New Roman"/>
                      </a:endParaRPr>
                    </a:p>
                  </a:txBody>
                  <a:tcPr marL="7620" marR="7620" marT="7620" marB="7620">
                    <a:cell3D prstMaterial="dkEdge">
                      <a:bevel/>
                      <a:lightRig rig="flood" dir="t"/>
                    </a:cell3D>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609900">
                <a:tc>
                  <a:txBody>
                    <a:bodyPr/>
                    <a:lstStyle/>
                    <a:p>
                      <a:pPr>
                        <a:lnSpc>
                          <a:spcPts val="1350"/>
                        </a:lnSpc>
                        <a:spcAft>
                          <a:spcPts val="1050"/>
                        </a:spcAft>
                      </a:pPr>
                      <a:r>
                        <a:rPr lang="ru-RU" sz="1100"/>
                        <a:t>Число проверочных, контрольных работ и других видов аттестации в отчетный период (триместр, полугодие и т. д.)</a:t>
                      </a:r>
                      <a:endParaRPr lang="ru-RU" sz="1100">
                        <a:latin typeface="Calibri"/>
                        <a:ea typeface="Calibri"/>
                        <a:cs typeface="Times New Roman"/>
                      </a:endParaRPr>
                    </a:p>
                  </a:txBody>
                  <a:tcPr marL="7620" marR="7620" marT="7620" marB="7620">
                    <a:cell3D prstMaterial="dkEdge">
                      <a:bevel/>
                      <a:lightRig rig="flood" dir="t"/>
                    </a:cell3D>
                  </a:tcPr>
                </a:tc>
                <a:tc>
                  <a:txBody>
                    <a:bodyPr/>
                    <a:lstStyle/>
                    <a:p>
                      <a:pPr>
                        <a:lnSpc>
                          <a:spcPts val="1350"/>
                        </a:lnSpc>
                        <a:spcAft>
                          <a:spcPts val="1050"/>
                        </a:spcAft>
                      </a:pPr>
                      <a:r>
                        <a:rPr lang="ru-RU" sz="1100"/>
                        <a:t>Статистические данные, анализ</a:t>
                      </a:r>
                      <a:endParaRPr lang="ru-RU" sz="1100">
                        <a:latin typeface="Calibri"/>
                        <a:ea typeface="Calibri"/>
                        <a:cs typeface="Times New Roman"/>
                      </a:endParaRPr>
                    </a:p>
                  </a:txBody>
                  <a:tcPr marL="7620" marR="7620" marT="7620" marB="7620">
                    <a:cell3D prstMaterial="dkEdge">
                      <a:bevel/>
                      <a:lightRig rig="flood" dir="t"/>
                    </a:cell3D>
                  </a:tcPr>
                </a:tc>
                <a:tc>
                  <a:txBody>
                    <a:bodyPr/>
                    <a:lstStyle/>
                    <a:p>
                      <a:pPr>
                        <a:lnSpc>
                          <a:spcPts val="1350"/>
                        </a:lnSpc>
                        <a:spcAft>
                          <a:spcPts val="1050"/>
                        </a:spcAft>
                      </a:pPr>
                      <a:r>
                        <a:rPr lang="ru-RU" sz="1100"/>
                        <a:t>Базовый, управленческий</a:t>
                      </a:r>
                      <a:endParaRPr lang="ru-RU" sz="1100">
                        <a:latin typeface="Calibri"/>
                        <a:ea typeface="Calibri"/>
                        <a:cs typeface="Times New Roman"/>
                      </a:endParaRPr>
                    </a:p>
                  </a:txBody>
                  <a:tcPr marL="7620" marR="7620" marT="7620" marB="7620">
                    <a:cell3D prstMaterial="dkEdge">
                      <a:bevel/>
                      <a:lightRig rig="flood" dir="t"/>
                    </a:cell3D>
                  </a:tcPr>
                </a:tc>
                <a:tc>
                  <a:txBody>
                    <a:bodyPr/>
                    <a:lstStyle/>
                    <a:p>
                      <a:pPr>
                        <a:lnSpc>
                          <a:spcPts val="1350"/>
                        </a:lnSpc>
                        <a:spcAft>
                          <a:spcPts val="1050"/>
                        </a:spcAft>
                      </a:pPr>
                      <a:r>
                        <a:rPr lang="ru-RU" sz="1100" dirty="0"/>
                        <a:t>3 раза в год (в начале триместров)</a:t>
                      </a:r>
                      <a:endParaRPr lang="ru-RU" sz="1100" dirty="0">
                        <a:latin typeface="Calibri"/>
                        <a:ea typeface="Calibri"/>
                        <a:cs typeface="Times New Roman"/>
                      </a:endParaRPr>
                    </a:p>
                  </a:txBody>
                  <a:tcPr marL="7620" marR="7620" marT="7620" marB="7620">
                    <a:cell3D prstMaterial="dkEdge">
                      <a:bevel/>
                      <a:lightRig rig="flood" dir="t"/>
                    </a:cell3D>
                  </a:tcPr>
                </a:tc>
                <a:tc>
                  <a:txBody>
                    <a:bodyPr/>
                    <a:lstStyle/>
                    <a:p>
                      <a:pPr>
                        <a:lnSpc>
                          <a:spcPts val="1350"/>
                        </a:lnSpc>
                        <a:spcAft>
                          <a:spcPts val="1050"/>
                        </a:spcAft>
                      </a:pPr>
                      <a:r>
                        <a:rPr lang="ru-RU" sz="1100"/>
                        <a:t>Зам. директора по УВР</a:t>
                      </a:r>
                      <a:endParaRPr lang="ru-RU" sz="1100">
                        <a:latin typeface="Calibri"/>
                        <a:ea typeface="Calibri"/>
                        <a:cs typeface="Times New Roman"/>
                      </a:endParaRPr>
                    </a:p>
                  </a:txBody>
                  <a:tcPr marL="7620" marR="7620" marT="7620" marB="7620">
                    <a:cell3D prstMaterial="dkEdge">
                      <a:bevel/>
                      <a:lightRig rig="flood" dir="t"/>
                    </a:cell3D>
                  </a:tcPr>
                </a:tc>
                <a:tc rowSpan="3">
                  <a:txBody>
                    <a:bodyPr/>
                    <a:lstStyle/>
                    <a:p>
                      <a:pPr>
                        <a:lnSpc>
                          <a:spcPts val="1350"/>
                        </a:lnSpc>
                        <a:spcAft>
                          <a:spcPts val="1050"/>
                        </a:spcAft>
                      </a:pPr>
                      <a:r>
                        <a:rPr lang="ru-RU" sz="1100"/>
                        <a:t>Учителя, родители, учащиеся</a:t>
                      </a:r>
                      <a:endParaRPr lang="ru-RU" sz="1100">
                        <a:latin typeface="Calibri"/>
                        <a:ea typeface="Calibri"/>
                        <a:cs typeface="Times New Roman"/>
                      </a:endParaRPr>
                    </a:p>
                  </a:txBody>
                  <a:tcPr marL="7620" marR="7620" marT="7620" marB="7620">
                    <a:cell3D prstMaterial="dkEdge">
                      <a:bevel/>
                      <a:lightRig rig="flood" dir="t"/>
                    </a:cell3D>
                  </a:tcPr>
                </a:tc>
              </a:tr>
              <a:tr h="609900">
                <a:tc>
                  <a:txBody>
                    <a:bodyPr/>
                    <a:lstStyle/>
                    <a:p>
                      <a:pPr>
                        <a:lnSpc>
                          <a:spcPts val="1350"/>
                        </a:lnSpc>
                        <a:spcAft>
                          <a:spcPts val="1050"/>
                        </a:spcAft>
                      </a:pPr>
                      <a:r>
                        <a:rPr lang="ru-RU" sz="1100"/>
                        <a:t>Время, затрачиваемое на подготовку к различным видам аттестации (их трудоемкость)</a:t>
                      </a:r>
                      <a:endParaRPr lang="ru-RU" sz="1100">
                        <a:latin typeface="Calibri"/>
                        <a:ea typeface="Calibri"/>
                        <a:cs typeface="Times New Roman"/>
                      </a:endParaRPr>
                    </a:p>
                  </a:txBody>
                  <a:tcPr marL="7620" marR="7620" marT="7620" marB="7620">
                    <a:cell3D prstMaterial="dkEdge">
                      <a:bevel/>
                      <a:lightRig rig="flood" dir="t"/>
                    </a:cell3D>
                  </a:tcPr>
                </a:tc>
                <a:tc rowSpan="2">
                  <a:txBody>
                    <a:bodyPr/>
                    <a:lstStyle/>
                    <a:p>
                      <a:pPr>
                        <a:lnSpc>
                          <a:spcPts val="1350"/>
                        </a:lnSpc>
                        <a:spcAft>
                          <a:spcPts val="1050"/>
                        </a:spcAft>
                      </a:pPr>
                      <a:r>
                        <a:rPr lang="ru-RU" sz="1100"/>
                        <a:t>Анкетирование, собеседование</a:t>
                      </a:r>
                      <a:endParaRPr lang="ru-RU" sz="1100">
                        <a:latin typeface="Calibri"/>
                        <a:ea typeface="Calibri"/>
                        <a:cs typeface="Times New Roman"/>
                      </a:endParaRPr>
                    </a:p>
                  </a:txBody>
                  <a:tcPr marL="7620" marR="7620" marT="7620" marB="7620">
                    <a:cell3D prstMaterial="dkEdge">
                      <a:bevel/>
                      <a:lightRig rig="flood" dir="t"/>
                    </a:cell3D>
                  </a:tcPr>
                </a:tc>
                <a:tc rowSpan="2">
                  <a:txBody>
                    <a:bodyPr/>
                    <a:lstStyle/>
                    <a:p>
                      <a:pPr>
                        <a:lnSpc>
                          <a:spcPts val="1350"/>
                        </a:lnSpc>
                        <a:spcAft>
                          <a:spcPts val="1050"/>
                        </a:spcAft>
                      </a:pPr>
                      <a:r>
                        <a:rPr lang="ru-RU" sz="1100"/>
                        <a:t>Проблемный</a:t>
                      </a:r>
                      <a:endParaRPr lang="ru-RU" sz="1100">
                        <a:latin typeface="Calibri"/>
                        <a:ea typeface="Calibri"/>
                        <a:cs typeface="Times New Roman"/>
                      </a:endParaRPr>
                    </a:p>
                  </a:txBody>
                  <a:tcPr marL="7620" marR="7620" marT="7620" marB="7620">
                    <a:cell3D prstMaterial="dkEdge">
                      <a:bevel/>
                      <a:lightRig rig="flood" dir="t"/>
                    </a:cell3D>
                  </a:tcPr>
                </a:tc>
                <a:tc>
                  <a:txBody>
                    <a:bodyPr/>
                    <a:lstStyle/>
                    <a:p>
                      <a:pPr>
                        <a:lnSpc>
                          <a:spcPts val="1350"/>
                        </a:lnSpc>
                        <a:spcAft>
                          <a:spcPts val="1050"/>
                        </a:spcAft>
                      </a:pPr>
                      <a:r>
                        <a:rPr lang="ru-RU" sz="1100"/>
                        <a:t>2 раза в год (декабрь, май)</a:t>
                      </a:r>
                      <a:endParaRPr lang="ru-RU" sz="1100">
                        <a:latin typeface="Calibri"/>
                        <a:ea typeface="Calibri"/>
                        <a:cs typeface="Times New Roman"/>
                      </a:endParaRPr>
                    </a:p>
                  </a:txBody>
                  <a:tcPr marL="7620" marR="7620" marT="7620" marB="7620">
                    <a:cell3D prstMaterial="dkEdge">
                      <a:bevel/>
                      <a:lightRig rig="flood" dir="t"/>
                    </a:cell3D>
                  </a:tcPr>
                </a:tc>
                <a:tc>
                  <a:txBody>
                    <a:bodyPr/>
                    <a:lstStyle/>
                    <a:p>
                      <a:pPr>
                        <a:lnSpc>
                          <a:spcPts val="1350"/>
                        </a:lnSpc>
                        <a:spcAft>
                          <a:spcPts val="1050"/>
                        </a:spcAft>
                      </a:pPr>
                      <a:r>
                        <a:rPr lang="ru-RU" sz="1100"/>
                        <a:t>Зам. директора по УВР, УМР, председатели МО</a:t>
                      </a:r>
                      <a:endParaRPr lang="ru-RU" sz="1100">
                        <a:latin typeface="Calibri"/>
                        <a:ea typeface="Calibri"/>
                        <a:cs typeface="Times New Roman"/>
                      </a:endParaRPr>
                    </a:p>
                  </a:txBody>
                  <a:tcPr marL="7620" marR="7620" marT="7620" marB="7620">
                    <a:cell3D prstMaterial="dkEdge">
                      <a:bevel/>
                      <a:lightRig rig="flood" dir="t"/>
                    </a:cell3D>
                  </a:tcPr>
                </a:tc>
                <a:tc vMerge="1">
                  <a:txBody>
                    <a:bodyPr/>
                    <a:lstStyle/>
                    <a:p>
                      <a:endParaRPr lang="ru-RU"/>
                    </a:p>
                  </a:txBody>
                  <a:tcPr/>
                </a:tc>
              </a:tr>
              <a:tr h="609900">
                <a:tc>
                  <a:txBody>
                    <a:bodyPr/>
                    <a:lstStyle/>
                    <a:p>
                      <a:pPr>
                        <a:lnSpc>
                          <a:spcPts val="1350"/>
                        </a:lnSpc>
                        <a:spcAft>
                          <a:spcPts val="1050"/>
                        </a:spcAft>
                      </a:pPr>
                      <a:r>
                        <a:rPr lang="ru-RU" sz="1100"/>
                        <a:t>Время, затрачиваемое на выполнение домашних заданий (по предметам, по триместрам, по параллелям и т. д.)</a:t>
                      </a:r>
                      <a:endParaRPr lang="ru-RU" sz="1100">
                        <a:latin typeface="Calibri"/>
                        <a:ea typeface="Calibri"/>
                        <a:cs typeface="Times New Roman"/>
                      </a:endParaRPr>
                    </a:p>
                  </a:txBody>
                  <a:tcPr marL="7620" marR="7620" marT="7620" marB="7620">
                    <a:cell3D prstMaterial="dkEdge">
                      <a:bevel/>
                      <a:lightRig rig="flood" dir="t"/>
                    </a:cell3D>
                  </a:tcPr>
                </a:tc>
                <a:tc vMerge="1">
                  <a:txBody>
                    <a:bodyPr/>
                    <a:lstStyle/>
                    <a:p>
                      <a:endParaRPr lang="ru-RU"/>
                    </a:p>
                  </a:txBody>
                  <a:tcPr/>
                </a:tc>
                <a:tc vMerge="1">
                  <a:txBody>
                    <a:bodyPr/>
                    <a:lstStyle/>
                    <a:p>
                      <a:endParaRPr lang="ru-RU"/>
                    </a:p>
                  </a:txBody>
                  <a:tcPr/>
                </a:tc>
                <a:tc>
                  <a:txBody>
                    <a:bodyPr/>
                    <a:lstStyle/>
                    <a:p>
                      <a:pPr>
                        <a:lnSpc>
                          <a:spcPts val="1350"/>
                        </a:lnSpc>
                        <a:spcAft>
                          <a:spcPts val="1050"/>
                        </a:spcAft>
                      </a:pPr>
                      <a:r>
                        <a:rPr lang="ru-RU" sz="1100"/>
                        <a:t>3 раза в год (сентябрь, декабрь, март)</a:t>
                      </a:r>
                      <a:endParaRPr lang="ru-RU" sz="1100">
                        <a:latin typeface="Calibri"/>
                        <a:ea typeface="Calibri"/>
                        <a:cs typeface="Times New Roman"/>
                      </a:endParaRPr>
                    </a:p>
                  </a:txBody>
                  <a:tcPr marL="7620" marR="7620" marT="7620" marB="7620">
                    <a:cell3D prstMaterial="dkEdge">
                      <a:bevel/>
                      <a:lightRig rig="flood" dir="t"/>
                    </a:cell3D>
                  </a:tcPr>
                </a:tc>
                <a:tc>
                  <a:txBody>
                    <a:bodyPr/>
                    <a:lstStyle/>
                    <a:p>
                      <a:pPr>
                        <a:lnSpc>
                          <a:spcPts val="1350"/>
                        </a:lnSpc>
                        <a:spcAft>
                          <a:spcPts val="1050"/>
                        </a:spcAft>
                      </a:pPr>
                      <a:r>
                        <a:rPr lang="ru-RU" sz="1100"/>
                        <a:t>Зам. директора по социальной защите</a:t>
                      </a:r>
                      <a:endParaRPr lang="ru-RU" sz="1100">
                        <a:latin typeface="Calibri"/>
                        <a:ea typeface="Calibri"/>
                        <a:cs typeface="Times New Roman"/>
                      </a:endParaRPr>
                    </a:p>
                  </a:txBody>
                  <a:tcPr marL="7620" marR="7620" marT="7620" marB="7620">
                    <a:cell3D prstMaterial="dkEdge">
                      <a:bevel/>
                      <a:lightRig rig="flood" dir="t"/>
                    </a:cell3D>
                  </a:tcPr>
                </a:tc>
                <a:tc vMerge="1">
                  <a:txBody>
                    <a:bodyPr/>
                    <a:lstStyle/>
                    <a:p>
                      <a:endParaRPr lang="ru-RU"/>
                    </a:p>
                  </a:txBody>
                  <a:tcPr/>
                </a:tc>
              </a:tr>
              <a:tr h="214594">
                <a:tc gridSpan="6">
                  <a:txBody>
                    <a:bodyPr/>
                    <a:lstStyle/>
                    <a:p>
                      <a:pPr algn="ctr">
                        <a:lnSpc>
                          <a:spcPts val="1350"/>
                        </a:lnSpc>
                        <a:spcAft>
                          <a:spcPts val="1050"/>
                        </a:spcAft>
                      </a:pPr>
                      <a:r>
                        <a:rPr lang="ru-RU" sz="1100" b="1" i="1" dirty="0"/>
                        <a:t>Критерий: нагрузка учителей</a:t>
                      </a:r>
                      <a:endParaRPr lang="ru-RU" sz="1100" b="1" i="1" dirty="0">
                        <a:latin typeface="Calibri"/>
                        <a:ea typeface="Calibri"/>
                        <a:cs typeface="Times New Roman"/>
                      </a:endParaRPr>
                    </a:p>
                  </a:txBody>
                  <a:tcPr marL="7620" marR="7620" marT="7620" marB="7620">
                    <a:cell3D prstMaterial="dkEdge">
                      <a:bevel/>
                      <a:lightRig rig="flood" dir="t"/>
                    </a:cell3D>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807552">
                <a:tc>
                  <a:txBody>
                    <a:bodyPr/>
                    <a:lstStyle/>
                    <a:p>
                      <a:pPr>
                        <a:lnSpc>
                          <a:spcPts val="1350"/>
                        </a:lnSpc>
                        <a:spcAft>
                          <a:spcPts val="1050"/>
                        </a:spcAft>
                      </a:pPr>
                      <a:r>
                        <a:rPr lang="ru-RU" sz="1100"/>
                        <a:t>Разнообразие видов выполняемой нагрузки в работе с учащимися</a:t>
                      </a:r>
                      <a:endParaRPr lang="ru-RU" sz="1100">
                        <a:latin typeface="Calibri"/>
                        <a:ea typeface="Calibri"/>
                        <a:cs typeface="Times New Roman"/>
                      </a:endParaRPr>
                    </a:p>
                  </a:txBody>
                  <a:tcPr marL="7620" marR="7620" marT="7620" marB="7620">
                    <a:cell3D prstMaterial="dkEdge">
                      <a:bevel/>
                      <a:lightRig rig="flood" dir="t"/>
                    </a:cell3D>
                  </a:tcPr>
                </a:tc>
                <a:tc>
                  <a:txBody>
                    <a:bodyPr/>
                    <a:lstStyle/>
                    <a:p>
                      <a:pPr>
                        <a:lnSpc>
                          <a:spcPts val="1350"/>
                        </a:lnSpc>
                        <a:spcAft>
                          <a:spcPts val="1050"/>
                        </a:spcAft>
                      </a:pPr>
                      <a:r>
                        <a:rPr lang="ru-RU" sz="1100"/>
                        <a:t>Анкетирование, собеседование</a:t>
                      </a:r>
                      <a:endParaRPr lang="ru-RU" sz="1100">
                        <a:latin typeface="Calibri"/>
                        <a:ea typeface="Calibri"/>
                        <a:cs typeface="Times New Roman"/>
                      </a:endParaRPr>
                    </a:p>
                  </a:txBody>
                  <a:tcPr marL="7620" marR="7620" marT="7620" marB="7620">
                    <a:cell3D prstMaterial="dkEdge">
                      <a:bevel/>
                      <a:lightRig rig="flood" dir="t"/>
                    </a:cell3D>
                  </a:tcPr>
                </a:tc>
                <a:tc rowSpan="2">
                  <a:txBody>
                    <a:bodyPr/>
                    <a:lstStyle/>
                    <a:p>
                      <a:pPr>
                        <a:lnSpc>
                          <a:spcPts val="1350"/>
                        </a:lnSpc>
                        <a:spcAft>
                          <a:spcPts val="1050"/>
                        </a:spcAft>
                      </a:pPr>
                      <a:r>
                        <a:rPr lang="ru-RU" sz="1100"/>
                        <a:t>Информационный, управленческий</a:t>
                      </a:r>
                      <a:endParaRPr lang="ru-RU" sz="1100">
                        <a:latin typeface="Calibri"/>
                        <a:ea typeface="Calibri"/>
                        <a:cs typeface="Times New Roman"/>
                      </a:endParaRPr>
                    </a:p>
                  </a:txBody>
                  <a:tcPr marL="7620" marR="7620" marT="7620" marB="7620">
                    <a:cell3D prstMaterial="dkEdge">
                      <a:bevel/>
                      <a:lightRig rig="flood" dir="t"/>
                    </a:cell3D>
                  </a:tcPr>
                </a:tc>
                <a:tc rowSpan="2">
                  <a:txBody>
                    <a:bodyPr/>
                    <a:lstStyle/>
                    <a:p>
                      <a:pPr>
                        <a:lnSpc>
                          <a:spcPts val="1350"/>
                        </a:lnSpc>
                        <a:spcAft>
                          <a:spcPts val="1050"/>
                        </a:spcAft>
                      </a:pPr>
                      <a:r>
                        <a:rPr lang="ru-RU" sz="1100" dirty="0"/>
                        <a:t>2 раза в год (октябрь, февраль)</a:t>
                      </a:r>
                      <a:endParaRPr lang="ru-RU" sz="1100" dirty="0">
                        <a:latin typeface="Calibri"/>
                        <a:ea typeface="Calibri"/>
                        <a:cs typeface="Times New Roman"/>
                      </a:endParaRPr>
                    </a:p>
                  </a:txBody>
                  <a:tcPr marL="7620" marR="7620" marT="7620" marB="7620">
                    <a:cell3D prstMaterial="dkEdge">
                      <a:bevel/>
                      <a:lightRig rig="flood" dir="t"/>
                    </a:cell3D>
                  </a:tcPr>
                </a:tc>
                <a:tc rowSpan="2">
                  <a:txBody>
                    <a:bodyPr/>
                    <a:lstStyle/>
                    <a:p>
                      <a:pPr>
                        <a:lnSpc>
                          <a:spcPts val="1350"/>
                        </a:lnSpc>
                        <a:spcAft>
                          <a:spcPts val="1050"/>
                        </a:spcAft>
                      </a:pPr>
                      <a:r>
                        <a:rPr lang="ru-RU" sz="1100"/>
                        <a:t>Зам. директора по УВР, УМР, председатели МО</a:t>
                      </a:r>
                      <a:endParaRPr lang="ru-RU" sz="1100">
                        <a:latin typeface="Calibri"/>
                        <a:ea typeface="Calibri"/>
                        <a:cs typeface="Times New Roman"/>
                      </a:endParaRPr>
                    </a:p>
                  </a:txBody>
                  <a:tcPr marL="7620" marR="7620" marT="7620" marB="7620">
                    <a:cell3D prstMaterial="dkEdge">
                      <a:bevel/>
                      <a:lightRig rig="flood" dir="t"/>
                    </a:cell3D>
                  </a:tcPr>
                </a:tc>
                <a:tc>
                  <a:txBody>
                    <a:bodyPr/>
                    <a:lstStyle/>
                    <a:p>
                      <a:pPr>
                        <a:lnSpc>
                          <a:spcPts val="1350"/>
                        </a:lnSpc>
                        <a:spcAft>
                          <a:spcPts val="1050"/>
                        </a:spcAft>
                      </a:pPr>
                      <a:r>
                        <a:rPr lang="ru-RU" sz="1100"/>
                        <a:t>Учителя, органы управления образованием, родители</a:t>
                      </a:r>
                      <a:endParaRPr lang="ru-RU" sz="1100">
                        <a:latin typeface="Calibri"/>
                        <a:ea typeface="Calibri"/>
                        <a:cs typeface="Times New Roman"/>
                      </a:endParaRPr>
                    </a:p>
                  </a:txBody>
                  <a:tcPr marL="7620" marR="7620" marT="7620" marB="7620">
                    <a:cell3D prstMaterial="dkEdge">
                      <a:bevel/>
                      <a:lightRig rig="flood" dir="t"/>
                    </a:cell3D>
                  </a:tcPr>
                </a:tc>
              </a:tr>
              <a:tr h="412246">
                <a:tc>
                  <a:txBody>
                    <a:bodyPr/>
                    <a:lstStyle/>
                    <a:p>
                      <a:pPr>
                        <a:lnSpc>
                          <a:spcPts val="1350"/>
                        </a:lnSpc>
                        <a:spcAft>
                          <a:spcPts val="1050"/>
                        </a:spcAft>
                      </a:pPr>
                      <a:r>
                        <a:rPr lang="ru-RU" sz="1100"/>
                        <a:t>Разнообразие видов выполняемой нагрузки в педагогическом коллективе</a:t>
                      </a:r>
                      <a:endParaRPr lang="ru-RU" sz="1100">
                        <a:latin typeface="Calibri"/>
                        <a:ea typeface="Calibri"/>
                        <a:cs typeface="Times New Roman"/>
                      </a:endParaRPr>
                    </a:p>
                  </a:txBody>
                  <a:tcPr marL="7620" marR="7620" marT="7620" marB="7620">
                    <a:cell3D prstMaterial="dkEdge">
                      <a:bevel/>
                      <a:lightRig rig="flood" dir="t"/>
                    </a:cell3D>
                  </a:tcPr>
                </a:tc>
                <a:tc>
                  <a:txBody>
                    <a:bodyPr/>
                    <a:lstStyle/>
                    <a:p>
                      <a:pPr>
                        <a:lnSpc>
                          <a:spcPts val="1350"/>
                        </a:lnSpc>
                        <a:spcAft>
                          <a:spcPts val="1050"/>
                        </a:spcAft>
                      </a:pPr>
                      <a:r>
                        <a:rPr lang="ru-RU" sz="1100"/>
                        <a:t>Статистические данные, анализ</a:t>
                      </a:r>
                      <a:endParaRPr lang="ru-RU" sz="1100">
                        <a:latin typeface="Calibri"/>
                        <a:ea typeface="Calibri"/>
                        <a:cs typeface="Times New Roman"/>
                      </a:endParaRPr>
                    </a:p>
                  </a:txBody>
                  <a:tcPr marL="7620" marR="7620" marT="7620" marB="7620">
                    <a:cell3D prstMaterial="dkEdge">
                      <a:bevel/>
                      <a:lightRig rig="flood" dir="t"/>
                    </a:cell3D>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nSpc>
                          <a:spcPts val="1350"/>
                        </a:lnSpc>
                        <a:spcAft>
                          <a:spcPts val="1050"/>
                        </a:spcAft>
                      </a:pPr>
                      <a:r>
                        <a:rPr lang="ru-RU" sz="1100"/>
                        <a:t>Учителя, родители</a:t>
                      </a:r>
                      <a:endParaRPr lang="ru-RU" sz="1100">
                        <a:latin typeface="Calibri"/>
                        <a:ea typeface="Calibri"/>
                        <a:cs typeface="Times New Roman"/>
                      </a:endParaRPr>
                    </a:p>
                  </a:txBody>
                  <a:tcPr marL="7620" marR="7620" marT="7620" marB="7620">
                    <a:cell3D prstMaterial="dkEdge">
                      <a:bevel/>
                      <a:lightRig rig="flood" dir="t"/>
                    </a:cell3D>
                  </a:tcPr>
                </a:tc>
              </a:tr>
              <a:tr h="412246">
                <a:tc>
                  <a:txBody>
                    <a:bodyPr/>
                    <a:lstStyle/>
                    <a:p>
                      <a:pPr>
                        <a:lnSpc>
                          <a:spcPts val="1350"/>
                        </a:lnSpc>
                        <a:spcAft>
                          <a:spcPts val="1050"/>
                        </a:spcAft>
                      </a:pPr>
                      <a:r>
                        <a:rPr lang="ru-RU" sz="1100"/>
                        <a:t>Трудоемкость (время, затрачиваемое на подготовку)</a:t>
                      </a:r>
                      <a:endParaRPr lang="ru-RU" sz="1100">
                        <a:latin typeface="Calibri"/>
                        <a:ea typeface="Calibri"/>
                        <a:cs typeface="Times New Roman"/>
                      </a:endParaRPr>
                    </a:p>
                  </a:txBody>
                  <a:tcPr marL="7620" marR="7620" marT="7620" marB="7620">
                    <a:cell3D prstMaterial="dkEdge">
                      <a:bevel/>
                      <a:lightRig rig="flood" dir="t"/>
                    </a:cell3D>
                  </a:tcPr>
                </a:tc>
                <a:tc>
                  <a:txBody>
                    <a:bodyPr/>
                    <a:lstStyle/>
                    <a:p>
                      <a:pPr>
                        <a:lnSpc>
                          <a:spcPts val="1350"/>
                        </a:lnSpc>
                        <a:spcAft>
                          <a:spcPts val="1050"/>
                        </a:spcAft>
                      </a:pPr>
                      <a:r>
                        <a:rPr lang="ru-RU" sz="1100"/>
                        <a:t>Анкетирование, собеседование</a:t>
                      </a:r>
                      <a:endParaRPr lang="ru-RU" sz="1100">
                        <a:latin typeface="Calibri"/>
                        <a:ea typeface="Calibri"/>
                        <a:cs typeface="Times New Roman"/>
                      </a:endParaRPr>
                    </a:p>
                  </a:txBody>
                  <a:tcPr marL="7620" marR="7620" marT="7620" marB="7620">
                    <a:cell3D prstMaterial="dkEdge">
                      <a:bevel/>
                      <a:lightRig rig="flood" dir="t"/>
                    </a:cell3D>
                  </a:tcPr>
                </a:tc>
                <a:tc>
                  <a:txBody>
                    <a:bodyPr/>
                    <a:lstStyle/>
                    <a:p>
                      <a:pPr>
                        <a:lnSpc>
                          <a:spcPts val="1350"/>
                        </a:lnSpc>
                        <a:spcAft>
                          <a:spcPts val="1050"/>
                        </a:spcAft>
                      </a:pPr>
                      <a:r>
                        <a:rPr lang="ru-RU" sz="1100"/>
                        <a:t>Информационный</a:t>
                      </a:r>
                      <a:endParaRPr lang="ru-RU" sz="1100">
                        <a:latin typeface="Calibri"/>
                        <a:ea typeface="Calibri"/>
                        <a:cs typeface="Times New Roman"/>
                      </a:endParaRPr>
                    </a:p>
                  </a:txBody>
                  <a:tcPr marL="7620" marR="7620" marT="7620" marB="7620">
                    <a:cell3D prstMaterial="dkEdge">
                      <a:bevel/>
                      <a:lightRig rig="flood" dir="t"/>
                    </a:cell3D>
                  </a:tcPr>
                </a:tc>
                <a:tc>
                  <a:txBody>
                    <a:bodyPr/>
                    <a:lstStyle/>
                    <a:p>
                      <a:pPr>
                        <a:lnSpc>
                          <a:spcPts val="1350"/>
                        </a:lnSpc>
                        <a:spcAft>
                          <a:spcPts val="1050"/>
                        </a:spcAft>
                      </a:pPr>
                      <a:r>
                        <a:rPr lang="ru-RU" sz="1100"/>
                        <a:t>1 раз в год</a:t>
                      </a:r>
                      <a:endParaRPr lang="ru-RU" sz="1100">
                        <a:latin typeface="Calibri"/>
                        <a:ea typeface="Calibri"/>
                        <a:cs typeface="Times New Roman"/>
                      </a:endParaRPr>
                    </a:p>
                  </a:txBody>
                  <a:tcPr marL="7620" marR="7620" marT="7620" marB="7620">
                    <a:cell3D prstMaterial="dkEdge">
                      <a:bevel/>
                      <a:lightRig rig="flood" dir="t"/>
                    </a:cell3D>
                  </a:tcPr>
                </a:tc>
                <a:tc>
                  <a:txBody>
                    <a:bodyPr/>
                    <a:lstStyle/>
                    <a:p>
                      <a:pPr>
                        <a:lnSpc>
                          <a:spcPts val="1350"/>
                        </a:lnSpc>
                        <a:spcAft>
                          <a:spcPts val="1050"/>
                        </a:spcAft>
                      </a:pPr>
                      <a:r>
                        <a:rPr lang="ru-RU" sz="1100"/>
                        <a:t>Председатель профкома</a:t>
                      </a:r>
                      <a:endParaRPr lang="ru-RU" sz="1100">
                        <a:latin typeface="Calibri"/>
                        <a:ea typeface="Calibri"/>
                        <a:cs typeface="Times New Roman"/>
                      </a:endParaRPr>
                    </a:p>
                  </a:txBody>
                  <a:tcPr marL="7620" marR="7620" marT="7620" marB="7620">
                    <a:cell3D prstMaterial="dkEdge">
                      <a:bevel/>
                      <a:lightRig rig="flood" dir="t"/>
                    </a:cell3D>
                  </a:tcPr>
                </a:tc>
                <a:tc>
                  <a:txBody>
                    <a:bodyPr/>
                    <a:lstStyle/>
                    <a:p>
                      <a:pPr>
                        <a:lnSpc>
                          <a:spcPts val="1350"/>
                        </a:lnSpc>
                        <a:spcAft>
                          <a:spcPts val="1050"/>
                        </a:spcAft>
                      </a:pPr>
                      <a:r>
                        <a:rPr lang="ru-RU" sz="1100" dirty="0"/>
                        <a:t>Учителя</a:t>
                      </a:r>
                      <a:endParaRPr lang="ru-RU" sz="1100" dirty="0">
                        <a:latin typeface="Calibri"/>
                        <a:ea typeface="Calibri"/>
                        <a:cs typeface="Times New Roman"/>
                      </a:endParaRPr>
                    </a:p>
                  </a:txBody>
                  <a:tcPr marL="7620" marR="7620" marT="7620" marB="7620">
                    <a:cell3D prstMaterial="dkEdge">
                      <a:bevel/>
                      <a:lightRig rig="flood" dir="t"/>
                    </a:cell3D>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57025"/>
                                        </p:tgtEl>
                                        <p:attrNameLst>
                                          <p:attrName>style.visibility</p:attrName>
                                        </p:attrNameLst>
                                      </p:cBhvr>
                                      <p:to>
                                        <p:strVal val="visible"/>
                                      </p:to>
                                    </p:set>
                                    <p:animEffect transition="in" filter="diamond(in)">
                                      <p:cBhvr>
                                        <p:cTn id="7" dur="2000"/>
                                        <p:tgtEl>
                                          <p:spTgt spid="25702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3553"/>
                                        </p:tgtEl>
                                        <p:attrNameLst>
                                          <p:attrName>style.visibility</p:attrName>
                                        </p:attrNameLst>
                                      </p:cBhvr>
                                      <p:to>
                                        <p:strVal val="visible"/>
                                      </p:to>
                                    </p:set>
                                    <p:animEffect transition="in" filter="fade">
                                      <p:cBhvr>
                                        <p:cTn id="12" dur="1000"/>
                                        <p:tgtEl>
                                          <p:spTgt spid="23553"/>
                                        </p:tgtEl>
                                      </p:cBhvr>
                                    </p:animEffect>
                                    <p:anim calcmode="lin" valueType="num">
                                      <p:cBhvr>
                                        <p:cTn id="13" dur="1000" fill="hold"/>
                                        <p:tgtEl>
                                          <p:spTgt spid="23553"/>
                                        </p:tgtEl>
                                        <p:attrNameLst>
                                          <p:attrName>ppt_x</p:attrName>
                                        </p:attrNameLst>
                                      </p:cBhvr>
                                      <p:tavLst>
                                        <p:tav tm="0">
                                          <p:val>
                                            <p:strVal val="#ppt_x"/>
                                          </p:val>
                                        </p:tav>
                                        <p:tav tm="100000">
                                          <p:val>
                                            <p:strVal val="#ppt_x"/>
                                          </p:val>
                                        </p:tav>
                                      </p:tavLst>
                                    </p:anim>
                                    <p:anim calcmode="lin" valueType="num">
                                      <p:cBhvr>
                                        <p:cTn id="14" dur="1000" fill="hold"/>
                                        <p:tgtEl>
                                          <p:spTgt spid="2355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025" grpId="0"/>
      <p:bldP spid="2355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flipH="1">
            <a:off x="7092280" y="5589240"/>
            <a:ext cx="1800200" cy="1004867"/>
          </a:xfrm>
          <a:prstGeom prst="rect">
            <a:avLst/>
          </a:prstGeom>
          <a:noFill/>
          <a:ln w="9525">
            <a:noFill/>
            <a:miter lim="800000"/>
            <a:headEnd/>
            <a:tailEnd/>
          </a:ln>
        </p:spPr>
      </p:pic>
      <p:sp>
        <p:nvSpPr>
          <p:cNvPr id="3" name="Прямоугольник 2"/>
          <p:cNvSpPr/>
          <p:nvPr/>
        </p:nvSpPr>
        <p:spPr>
          <a:xfrm>
            <a:off x="467544" y="2276872"/>
            <a:ext cx="3240360" cy="3108543"/>
          </a:xfrm>
          <a:prstGeom prst="rect">
            <a:avLst/>
          </a:prstGeom>
          <a:scene3d>
            <a:camera prst="orthographicFront"/>
            <a:lightRig rig="threePt" dir="t"/>
          </a:scene3d>
          <a:sp3d>
            <a:bevelT prst="angle"/>
          </a:sp3d>
        </p:spPr>
        <p:style>
          <a:lnRef idx="2">
            <a:schemeClr val="accent5"/>
          </a:lnRef>
          <a:fillRef idx="1">
            <a:schemeClr val="lt1"/>
          </a:fillRef>
          <a:effectRef idx="0">
            <a:schemeClr val="accent5"/>
          </a:effectRef>
          <a:fontRef idx="minor">
            <a:schemeClr val="dk1"/>
          </a:fontRef>
        </p:style>
        <p:txBody>
          <a:bodyPr wrap="square">
            <a:spAutoFit/>
          </a:bodyPr>
          <a:lstStyle/>
          <a:p>
            <a:r>
              <a:rPr lang="ru-RU" sz="1400" dirty="0" smtClean="0"/>
              <a:t>Комплексная характеристика, отражающая </a:t>
            </a:r>
            <a:r>
              <a:rPr lang="ru-RU" sz="1400" b="1" dirty="0" smtClean="0"/>
              <a:t>диапазон и уровень образовательных услуг</a:t>
            </a:r>
            <a:r>
              <a:rPr lang="ru-RU" sz="1400" dirty="0" smtClean="0"/>
              <a:t>, предоставляемых населению (различного возраста, пола, физического и психического состояния) системой начального, общего, профессионального и дополнительного образования в соответствии с интересами личности, общества и государства. Качественное образование должно давать возможность </a:t>
            </a:r>
            <a:r>
              <a:rPr lang="ru-RU" sz="1400" b="1" dirty="0" smtClean="0"/>
              <a:t>каждому индивиду продолжить образование в соответствии с его интересами.</a:t>
            </a:r>
            <a:endParaRPr lang="ru-RU" sz="1400" b="1" dirty="0"/>
          </a:p>
        </p:txBody>
      </p:sp>
      <p:sp>
        <p:nvSpPr>
          <p:cNvPr id="4" name="Прямоугольник 3"/>
          <p:cNvSpPr/>
          <p:nvPr/>
        </p:nvSpPr>
        <p:spPr>
          <a:xfrm>
            <a:off x="2483768" y="692696"/>
            <a:ext cx="4959499" cy="523220"/>
          </a:xfrm>
          <a:prstGeom prst="rect">
            <a:avLst/>
          </a:prstGeom>
        </p:spPr>
        <p:txBody>
          <a:bodyPr wrap="none">
            <a:spAutoFit/>
          </a:bodyPr>
          <a:lstStyle/>
          <a:p>
            <a:r>
              <a:rPr lang="ru-RU" sz="2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ea typeface="+mj-ea"/>
                <a:cs typeface="Times New Roman" pitchFamily="18" charset="0"/>
              </a:rPr>
              <a:t>Качество образования</a:t>
            </a:r>
          </a:p>
        </p:txBody>
      </p:sp>
      <p:pic>
        <p:nvPicPr>
          <p:cNvPr id="5" name="Picture 3"/>
          <p:cNvPicPr>
            <a:picLocks noChangeAspect="1" noChangeArrowheads="1"/>
          </p:cNvPicPr>
          <p:nvPr/>
        </p:nvPicPr>
        <p:blipFill>
          <a:blip r:embed="rId3" cstate="print"/>
          <a:srcRect/>
          <a:stretch>
            <a:fillRect/>
          </a:stretch>
        </p:blipFill>
        <p:spPr bwMode="auto">
          <a:xfrm>
            <a:off x="179512" y="188640"/>
            <a:ext cx="1604069" cy="1371735"/>
          </a:xfrm>
          <a:prstGeom prst="rect">
            <a:avLst/>
          </a:prstGeom>
          <a:noFill/>
          <a:ln w="9525">
            <a:noFill/>
            <a:miter lim="800000"/>
            <a:headEnd/>
            <a:tailEnd/>
          </a:ln>
        </p:spPr>
      </p:pic>
      <p:sp>
        <p:nvSpPr>
          <p:cNvPr id="6" name="Прямоугольник 5"/>
          <p:cNvSpPr/>
          <p:nvPr/>
        </p:nvSpPr>
        <p:spPr>
          <a:xfrm>
            <a:off x="5220072" y="2276872"/>
            <a:ext cx="3419872" cy="2585323"/>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dirty="0" smtClean="0"/>
              <a:t>«Под качеством образования понимается характеристика системы образования, отражающая степень </a:t>
            </a:r>
            <a:r>
              <a:rPr lang="ru-RU" b="1" dirty="0" smtClean="0"/>
              <a:t>соответствия реальных достигаемых образовательных результатов нормативным требованиям, социальным и личностным ожиданиям</a:t>
            </a:r>
            <a:r>
              <a:rPr lang="ru-RU" dirty="0" smtClean="0"/>
              <a:t>».</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par>
                          <p:cTn id="8" fill="hold">
                            <p:stCondLst>
                              <p:cond delay="2000"/>
                            </p:stCondLst>
                            <p:childTnLst>
                              <p:par>
                                <p:cTn id="9" presetID="1"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par>
                          <p:cTn id="11" fill="hold">
                            <p:stCondLst>
                              <p:cond delay="2000"/>
                            </p:stCondLst>
                            <p:childTnLst>
                              <p:par>
                                <p:cTn id="12" presetID="1"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t="1000" r="79000" b="80000"/>
          </a:stretch>
        </a:blipFill>
        <a:effectLst/>
      </p:bgPr>
    </p:bg>
    <p:spTree>
      <p:nvGrpSpPr>
        <p:cNvPr id="1" name=""/>
        <p:cNvGrpSpPr/>
        <p:nvPr/>
      </p:nvGrpSpPr>
      <p:grpSpPr>
        <a:xfrm>
          <a:off x="0" y="0"/>
          <a:ext cx="0" cy="0"/>
          <a:chOff x="0" y="0"/>
          <a:chExt cx="0" cy="0"/>
        </a:xfrm>
      </p:grpSpPr>
      <p:sp>
        <p:nvSpPr>
          <p:cNvPr id="257025" name="Rectangle 1"/>
          <p:cNvSpPr>
            <a:spLocks noChangeArrowheads="1"/>
          </p:cNvSpPr>
          <p:nvPr/>
        </p:nvSpPr>
        <p:spPr bwMode="auto">
          <a:xfrm>
            <a:off x="2339752" y="332656"/>
            <a:ext cx="648072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base">
              <a:spcBef>
                <a:spcPct val="0"/>
              </a:spcBef>
              <a:spcAft>
                <a:spcPct val="0"/>
              </a:spcAft>
            </a:pPr>
            <a:r>
              <a:rPr lang="ru-RU" sz="2400" b="1" cap="all" dirty="0" smtClean="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latin typeface="Arial" pitchFamily="34" charset="0"/>
                <a:ea typeface="Times New Roman" pitchFamily="18" charset="0"/>
                <a:cs typeface="Arial" pitchFamily="34" charset="0"/>
              </a:rPr>
              <a:t>Мониторинг цены достижения образовательных результатов</a:t>
            </a:r>
          </a:p>
          <a:p>
            <a:pPr algn="ctr" fontAlgn="base">
              <a:spcBef>
                <a:spcPct val="0"/>
              </a:spcBef>
              <a:spcAft>
                <a:spcPct val="0"/>
              </a:spcAft>
            </a:pPr>
            <a:endParaRPr lang="ru-RU" sz="2400" b="1" cap="all" dirty="0" smtClean="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latin typeface="Arial" pitchFamily="34" charset="0"/>
              <a:cs typeface="Arial" pitchFamily="34" charset="0"/>
            </a:endParaRPr>
          </a:p>
        </p:txBody>
      </p:sp>
      <p:graphicFrame>
        <p:nvGraphicFramePr>
          <p:cNvPr id="3" name="Таблица 2"/>
          <p:cNvGraphicFramePr>
            <a:graphicFrameLocks noGrp="1"/>
          </p:cNvGraphicFramePr>
          <p:nvPr/>
        </p:nvGraphicFramePr>
        <p:xfrm>
          <a:off x="467543" y="1556791"/>
          <a:ext cx="8280921" cy="1800200"/>
        </p:xfrm>
        <a:graphic>
          <a:graphicData uri="http://schemas.openxmlformats.org/drawingml/2006/table">
            <a:tbl>
              <a:tblPr>
                <a:tableStyleId>{3C2FFA5D-87B4-456A-9821-1D502468CF0F}</a:tableStyleId>
              </a:tblPr>
              <a:tblGrid>
                <a:gridCol w="2515330"/>
                <a:gridCol w="1117925"/>
                <a:gridCol w="1221435"/>
                <a:gridCol w="1055817"/>
                <a:gridCol w="1180031"/>
                <a:gridCol w="1190383"/>
              </a:tblGrid>
              <a:tr h="236704">
                <a:tc gridSpan="6">
                  <a:txBody>
                    <a:bodyPr/>
                    <a:lstStyle/>
                    <a:p>
                      <a:pPr algn="ctr">
                        <a:lnSpc>
                          <a:spcPts val="1350"/>
                        </a:lnSpc>
                        <a:spcAft>
                          <a:spcPts val="1050"/>
                        </a:spcAft>
                      </a:pPr>
                      <a:r>
                        <a:rPr lang="ru-RU" sz="1200" b="1" i="1" dirty="0"/>
                        <a:t>Критерий: состояние здоровья учителей, учащихся</a:t>
                      </a:r>
                      <a:endParaRPr lang="ru-RU" sz="1200" b="1" i="1" dirty="0">
                        <a:latin typeface="Calibri"/>
                        <a:ea typeface="Calibri"/>
                        <a:cs typeface="Times New Roman"/>
                      </a:endParaRPr>
                    </a:p>
                  </a:txBody>
                  <a:tcPr marL="7620" marR="7620" marT="7620" marB="7620">
                    <a:cell3D prstMaterial="dkEdge">
                      <a:bevel/>
                      <a:lightRig rig="flood" dir="t"/>
                    </a:cell3D>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672739">
                <a:tc>
                  <a:txBody>
                    <a:bodyPr/>
                    <a:lstStyle/>
                    <a:p>
                      <a:pPr algn="ctr">
                        <a:lnSpc>
                          <a:spcPts val="1350"/>
                        </a:lnSpc>
                        <a:spcAft>
                          <a:spcPts val="1050"/>
                        </a:spcAft>
                      </a:pPr>
                      <a:r>
                        <a:rPr lang="ru-RU" sz="1200"/>
                        <a:t>Динамика заболеваний</a:t>
                      </a:r>
                      <a:endParaRPr lang="ru-RU" sz="1200">
                        <a:latin typeface="Calibri"/>
                        <a:ea typeface="Calibri"/>
                        <a:cs typeface="Times New Roman"/>
                      </a:endParaRPr>
                    </a:p>
                  </a:txBody>
                  <a:tcPr marL="7620" marR="7620" marT="7620" marB="7620">
                    <a:cell3D prstMaterial="dkEdge">
                      <a:bevel/>
                      <a:lightRig rig="flood" dir="t"/>
                    </a:cell3D>
                  </a:tcPr>
                </a:tc>
                <a:tc rowSpan="2">
                  <a:txBody>
                    <a:bodyPr/>
                    <a:lstStyle/>
                    <a:p>
                      <a:pPr algn="ctr">
                        <a:lnSpc>
                          <a:spcPts val="1350"/>
                        </a:lnSpc>
                        <a:spcAft>
                          <a:spcPts val="1050"/>
                        </a:spcAft>
                      </a:pPr>
                      <a:r>
                        <a:rPr lang="ru-RU" sz="1200"/>
                        <a:t>Статистические данные, анализ</a:t>
                      </a:r>
                      <a:endParaRPr lang="ru-RU" sz="1200">
                        <a:latin typeface="Calibri"/>
                        <a:ea typeface="Calibri"/>
                        <a:cs typeface="Times New Roman"/>
                      </a:endParaRPr>
                    </a:p>
                  </a:txBody>
                  <a:tcPr marL="7620" marR="7620" marT="7620" marB="7620">
                    <a:cell3D prstMaterial="dkEdge">
                      <a:bevel/>
                      <a:lightRig rig="flood" dir="t"/>
                    </a:cell3D>
                  </a:tcPr>
                </a:tc>
                <a:tc rowSpan="2">
                  <a:txBody>
                    <a:bodyPr/>
                    <a:lstStyle/>
                    <a:p>
                      <a:pPr algn="ctr">
                        <a:lnSpc>
                          <a:spcPts val="1350"/>
                        </a:lnSpc>
                        <a:spcAft>
                          <a:spcPts val="1050"/>
                        </a:spcAft>
                      </a:pPr>
                      <a:r>
                        <a:rPr lang="ru-RU" sz="1200"/>
                        <a:t>Базовый, управленческий</a:t>
                      </a:r>
                      <a:endParaRPr lang="ru-RU" sz="1200">
                        <a:latin typeface="Calibri"/>
                        <a:ea typeface="Calibri"/>
                        <a:cs typeface="Times New Roman"/>
                      </a:endParaRPr>
                    </a:p>
                  </a:txBody>
                  <a:tcPr marL="7620" marR="7620" marT="7620" marB="7620">
                    <a:cell3D prstMaterial="dkEdge">
                      <a:bevel/>
                      <a:lightRig rig="flood" dir="t"/>
                    </a:cell3D>
                  </a:tcPr>
                </a:tc>
                <a:tc>
                  <a:txBody>
                    <a:bodyPr/>
                    <a:lstStyle/>
                    <a:p>
                      <a:pPr algn="ctr">
                        <a:lnSpc>
                          <a:spcPts val="1350"/>
                        </a:lnSpc>
                        <a:spcAft>
                          <a:spcPts val="1050"/>
                        </a:spcAft>
                      </a:pPr>
                      <a:r>
                        <a:rPr lang="ru-RU" sz="1200"/>
                        <a:t>2 раза в год (ноябрь, апрель)</a:t>
                      </a:r>
                      <a:endParaRPr lang="ru-RU" sz="1200">
                        <a:latin typeface="Calibri"/>
                        <a:ea typeface="Calibri"/>
                        <a:cs typeface="Times New Roman"/>
                      </a:endParaRPr>
                    </a:p>
                  </a:txBody>
                  <a:tcPr marL="7620" marR="7620" marT="7620" marB="7620">
                    <a:cell3D prstMaterial="dkEdge">
                      <a:bevel/>
                      <a:lightRig rig="flood" dir="t"/>
                    </a:cell3D>
                  </a:tcPr>
                </a:tc>
                <a:tc>
                  <a:txBody>
                    <a:bodyPr/>
                    <a:lstStyle/>
                    <a:p>
                      <a:pPr algn="ctr">
                        <a:lnSpc>
                          <a:spcPts val="1350"/>
                        </a:lnSpc>
                        <a:spcAft>
                          <a:spcPts val="1050"/>
                        </a:spcAft>
                      </a:pPr>
                      <a:r>
                        <a:rPr lang="ru-RU" sz="1200"/>
                        <a:t>Медработник</a:t>
                      </a:r>
                      <a:endParaRPr lang="ru-RU" sz="1200">
                        <a:latin typeface="Calibri"/>
                        <a:ea typeface="Calibri"/>
                        <a:cs typeface="Times New Roman"/>
                      </a:endParaRPr>
                    </a:p>
                  </a:txBody>
                  <a:tcPr marL="7620" marR="7620" marT="7620" marB="7620">
                    <a:cell3D prstMaterial="dkEdge">
                      <a:bevel/>
                      <a:lightRig rig="flood" dir="t"/>
                    </a:cell3D>
                  </a:tcPr>
                </a:tc>
                <a:tc>
                  <a:txBody>
                    <a:bodyPr/>
                    <a:lstStyle/>
                    <a:p>
                      <a:pPr algn="ctr">
                        <a:lnSpc>
                          <a:spcPts val="1350"/>
                        </a:lnSpc>
                        <a:spcAft>
                          <a:spcPts val="1050"/>
                        </a:spcAft>
                      </a:pPr>
                      <a:r>
                        <a:rPr lang="ru-RU" sz="1200" dirty="0"/>
                        <a:t>Учителя, родители</a:t>
                      </a:r>
                      <a:endParaRPr lang="ru-RU" sz="1200" dirty="0">
                        <a:latin typeface="Calibri"/>
                        <a:ea typeface="Calibri"/>
                        <a:cs typeface="Times New Roman"/>
                      </a:endParaRPr>
                    </a:p>
                  </a:txBody>
                  <a:tcPr marL="7620" marR="7620" marT="7620" marB="7620">
                    <a:cell3D prstMaterial="dkEdge">
                      <a:bevel/>
                      <a:lightRig rig="flood" dir="t"/>
                    </a:cell3D>
                  </a:tcPr>
                </a:tc>
              </a:tr>
              <a:tr h="890757">
                <a:tc>
                  <a:txBody>
                    <a:bodyPr/>
                    <a:lstStyle/>
                    <a:p>
                      <a:pPr algn="ctr">
                        <a:lnSpc>
                          <a:spcPts val="1350"/>
                        </a:lnSpc>
                        <a:spcAft>
                          <a:spcPts val="1050"/>
                        </a:spcAft>
                      </a:pPr>
                      <a:r>
                        <a:rPr lang="ru-RU" sz="1200" dirty="0"/>
                        <a:t>Динамика травматизма</a:t>
                      </a:r>
                      <a:endParaRPr lang="ru-RU" sz="1200" dirty="0">
                        <a:latin typeface="Calibri"/>
                        <a:ea typeface="Calibri"/>
                        <a:cs typeface="Times New Roman"/>
                      </a:endParaRPr>
                    </a:p>
                  </a:txBody>
                  <a:tcPr marL="7620" marR="7620" marT="7620" marB="7620">
                    <a:cell3D prstMaterial="dkEdge">
                      <a:bevel/>
                      <a:lightRig rig="flood" dir="t"/>
                    </a:cell3D>
                  </a:tcPr>
                </a:tc>
                <a:tc vMerge="1">
                  <a:txBody>
                    <a:bodyPr/>
                    <a:lstStyle/>
                    <a:p>
                      <a:endParaRPr lang="ru-RU"/>
                    </a:p>
                  </a:txBody>
                  <a:tcPr/>
                </a:tc>
                <a:tc vMerge="1">
                  <a:txBody>
                    <a:bodyPr/>
                    <a:lstStyle/>
                    <a:p>
                      <a:endParaRPr lang="ru-RU"/>
                    </a:p>
                  </a:txBody>
                  <a:tcPr/>
                </a:tc>
                <a:tc>
                  <a:txBody>
                    <a:bodyPr/>
                    <a:lstStyle/>
                    <a:p>
                      <a:pPr algn="ctr">
                        <a:lnSpc>
                          <a:spcPts val="1350"/>
                        </a:lnSpc>
                        <a:spcAft>
                          <a:spcPts val="1050"/>
                        </a:spcAft>
                      </a:pPr>
                      <a:r>
                        <a:rPr lang="ru-RU" sz="1200"/>
                        <a:t>1 раз в год (апрель)</a:t>
                      </a:r>
                      <a:endParaRPr lang="ru-RU" sz="1200">
                        <a:latin typeface="Calibri"/>
                        <a:ea typeface="Calibri"/>
                        <a:cs typeface="Times New Roman"/>
                      </a:endParaRPr>
                    </a:p>
                  </a:txBody>
                  <a:tcPr marL="7620" marR="7620" marT="7620" marB="7620">
                    <a:cell3D prstMaterial="dkEdge">
                      <a:bevel/>
                      <a:lightRig rig="flood" dir="t"/>
                    </a:cell3D>
                  </a:tcPr>
                </a:tc>
                <a:tc>
                  <a:txBody>
                    <a:bodyPr/>
                    <a:lstStyle/>
                    <a:p>
                      <a:pPr algn="ctr">
                        <a:lnSpc>
                          <a:spcPts val="1350"/>
                        </a:lnSpc>
                        <a:spcAft>
                          <a:spcPts val="1050"/>
                        </a:spcAft>
                      </a:pPr>
                      <a:r>
                        <a:rPr lang="ru-RU" sz="1200"/>
                        <a:t>Инженер по ТБ и ОТ</a:t>
                      </a:r>
                      <a:endParaRPr lang="ru-RU" sz="1200">
                        <a:latin typeface="Calibri"/>
                        <a:ea typeface="Calibri"/>
                        <a:cs typeface="Times New Roman"/>
                      </a:endParaRPr>
                    </a:p>
                  </a:txBody>
                  <a:tcPr marL="7620" marR="7620" marT="7620" marB="7620">
                    <a:cell3D prstMaterial="dkEdge">
                      <a:bevel/>
                      <a:lightRig rig="flood" dir="t"/>
                    </a:cell3D>
                  </a:tcPr>
                </a:tc>
                <a:tc>
                  <a:txBody>
                    <a:bodyPr/>
                    <a:lstStyle/>
                    <a:p>
                      <a:pPr algn="ctr">
                        <a:lnSpc>
                          <a:spcPts val="1350"/>
                        </a:lnSpc>
                        <a:spcAft>
                          <a:spcPts val="1050"/>
                        </a:spcAft>
                      </a:pPr>
                      <a:r>
                        <a:rPr lang="ru-RU" sz="1200" dirty="0"/>
                        <a:t>Учителя, органы управления образованием, родители</a:t>
                      </a:r>
                      <a:endParaRPr lang="ru-RU" sz="1200" dirty="0">
                        <a:latin typeface="Calibri"/>
                        <a:ea typeface="Calibri"/>
                        <a:cs typeface="Times New Roman"/>
                      </a:endParaRPr>
                    </a:p>
                  </a:txBody>
                  <a:tcPr marL="7620" marR="7620" marT="7620" marB="7620">
                    <a:cell3D prstMaterial="dkEdge">
                      <a:bevel/>
                      <a:lightRig rig="flood" dir="t"/>
                    </a:cell3D>
                  </a:tcPr>
                </a:tc>
              </a:tr>
            </a:tbl>
          </a:graphicData>
        </a:graphic>
      </p:graphicFrame>
      <p:sp>
        <p:nvSpPr>
          <p:cNvPr id="274433" name="Rectangle 1"/>
          <p:cNvSpPr>
            <a:spLocks noChangeArrowheads="1"/>
          </p:cNvSpPr>
          <p:nvPr/>
        </p:nvSpPr>
        <p:spPr bwMode="auto">
          <a:xfrm>
            <a:off x="0" y="0"/>
            <a:ext cx="9144000" cy="0"/>
          </a:xfrm>
          <a:prstGeom prst="rect">
            <a:avLst/>
          </a:prstGeom>
          <a:solidFill>
            <a:srgbClr val="FFFFFF"/>
          </a:solidFill>
          <a:ln w="9525">
            <a:noFill/>
            <a:miter lim="800000"/>
            <a:headEnd/>
            <a:tailEnd/>
          </a:ln>
          <a:effectLst/>
        </p:spPr>
        <p:txBody>
          <a:bodyPr vert="horz" wrap="none" lIns="91440" tIns="45720" rIns="91440" bIns="0" numCol="1" anchor="ctr" anchorCtr="0" compatLnSpc="1">
            <a:prstTxWarp prst="textNoShape">
              <a:avLst/>
            </a:prstTxWarp>
            <a:spAutoFit/>
          </a:bodyPr>
          <a:lstStyle/>
          <a:p>
            <a:endParaRPr lang="ru-RU"/>
          </a:p>
        </p:txBody>
      </p:sp>
      <p:sp>
        <p:nvSpPr>
          <p:cNvPr id="274434" name="Rectangle 2"/>
          <p:cNvSpPr>
            <a:spLocks noChangeArrowheads="1"/>
          </p:cNvSpPr>
          <p:nvPr/>
        </p:nvSpPr>
        <p:spPr bwMode="auto">
          <a:xfrm>
            <a:off x="0" y="0"/>
            <a:ext cx="9144000" cy="12700"/>
          </a:xfrm>
          <a:prstGeom prst="rect">
            <a:avLst/>
          </a:prstGeom>
          <a:solidFill>
            <a:srgbClr val="000000"/>
          </a:solidFill>
          <a:ln w="9525">
            <a:solidFill>
              <a:schemeClr val="tx1"/>
            </a:solidFill>
            <a:prstDash val="solid"/>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4435" name="Rectangle 3"/>
          <p:cNvSpPr>
            <a:spLocks noChangeArrowheads="1"/>
          </p:cNvSpPr>
          <p:nvPr/>
        </p:nvSpPr>
        <p:spPr bwMode="auto">
          <a:xfrm>
            <a:off x="467544" y="3356992"/>
            <a:ext cx="8280920" cy="1220807"/>
          </a:xfrm>
          <a:prstGeom prst="rect">
            <a:avLst/>
          </a:prstGeom>
          <a:ln>
            <a:headEnd/>
            <a:tailEnd/>
          </a:ln>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vert="horz" wrap="square" lIns="91440" tIns="45720" rIns="91440" bIns="12696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5362575" algn="l"/>
              </a:tabLst>
            </a:pPr>
            <a:r>
              <a:rPr kumimoji="0" lang="ru-RU" sz="1000" b="1" i="1"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ПРИМЕР	</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5362575" algn="l"/>
              </a:tabLst>
            </a:pPr>
            <a:r>
              <a:rPr kumimoji="0" lang="ru-RU" sz="1000" b="0" i="1"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Проведение мониторинга цены достижения образовательных результатов позволяет регулировать число проверочных, контрольных работ и других видов аттестации учащихся, корректировать объем домашних заданий, что приводит к снижению уровня тревожности учащихся. Динамика уровня тревожности учащихся 10</a:t>
            </a:r>
            <a:r>
              <a:rPr kumimoji="0" lang="ru-RU" sz="1000" b="0" i="1" u="none" strike="noStrike" cap="none" normalizeH="0" baseline="0" dirty="0" smtClean="0">
                <a:ln>
                  <a:noFill/>
                </a:ln>
                <a:solidFill>
                  <a:srgbClr val="414141"/>
                </a:solidFill>
                <a:effectLst/>
                <a:latin typeface="Calibri"/>
                <a:ea typeface="Times New Roman" pitchFamily="18" charset="0"/>
                <a:cs typeface="Arial" pitchFamily="34" charset="0"/>
              </a:rPr>
              <a:t>–</a:t>
            </a:r>
            <a:r>
              <a:rPr kumimoji="0" lang="ru-RU" sz="1000" b="0" i="1"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11-х классов по шкале Спилберга </a:t>
            </a:r>
            <a:r>
              <a:rPr kumimoji="0" lang="ru-RU" sz="1000" b="0" i="1" u="none" strike="noStrike" cap="none" normalizeH="0" baseline="0" dirty="0" smtClean="0">
                <a:ln>
                  <a:noFill/>
                </a:ln>
                <a:solidFill>
                  <a:srgbClr val="414141"/>
                </a:solidFill>
                <a:effectLst/>
                <a:latin typeface="Calibri"/>
                <a:ea typeface="Times New Roman" pitchFamily="18" charset="0"/>
                <a:cs typeface="Arial" pitchFamily="34" charset="0"/>
              </a:rPr>
              <a:t>–</a:t>
            </a:r>
            <a:r>
              <a:rPr kumimoji="0" lang="ru-RU" sz="1000" b="0" i="1" u="none" strike="noStrike" cap="none" normalizeH="0" baseline="0" dirty="0" smtClean="0">
                <a:ln>
                  <a:noFill/>
                </a:ln>
                <a:solidFill>
                  <a:srgbClr val="414141"/>
                </a:solidFill>
                <a:effectLst/>
                <a:latin typeface="Arial" pitchFamily="34" charset="0"/>
                <a:ea typeface="Times New Roman" pitchFamily="18" charset="0"/>
                <a:cs typeface="Arial" pitchFamily="34" charset="0"/>
              </a:rPr>
              <a:t> Ханина (приложение 3) показывает, что снижается как ситуативная, так и личностная тревожность школьников </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5362575" algn="l"/>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8" name="Таблица 7"/>
          <p:cNvGraphicFramePr>
            <a:graphicFrameLocks noGrp="1"/>
          </p:cNvGraphicFramePr>
          <p:nvPr/>
        </p:nvGraphicFramePr>
        <p:xfrm>
          <a:off x="467544" y="4581128"/>
          <a:ext cx="8280921" cy="1378328"/>
        </p:xfrm>
        <a:graphic>
          <a:graphicData uri="http://schemas.openxmlformats.org/drawingml/2006/table">
            <a:tbl>
              <a:tblPr>
                <a:tableStyleId>{3C2FFA5D-87B4-456A-9821-1D502468CF0F}</a:tableStyleId>
              </a:tblPr>
              <a:tblGrid>
                <a:gridCol w="2546606"/>
                <a:gridCol w="1602759"/>
                <a:gridCol w="2065778"/>
                <a:gridCol w="2065778"/>
              </a:tblGrid>
              <a:tr h="223322">
                <a:tc rowSpan="2">
                  <a:txBody>
                    <a:bodyPr/>
                    <a:lstStyle/>
                    <a:p>
                      <a:pPr algn="ctr">
                        <a:lnSpc>
                          <a:spcPct val="115000"/>
                        </a:lnSpc>
                        <a:spcAft>
                          <a:spcPts val="1050"/>
                        </a:spcAft>
                      </a:pPr>
                      <a:r>
                        <a:rPr lang="ru-RU" sz="1400" dirty="0"/>
                        <a:t>Вид тревожности</a:t>
                      </a:r>
                      <a:endParaRPr lang="ru-RU" sz="1400" dirty="0">
                        <a:latin typeface="Calibri"/>
                        <a:ea typeface="Calibri"/>
                        <a:cs typeface="Times New Roman"/>
                      </a:endParaRPr>
                    </a:p>
                  </a:txBody>
                  <a:tcPr marL="9525" marR="9525" marT="9525" marB="9525">
                    <a:cell3D prstMaterial="dkEdge">
                      <a:bevel/>
                      <a:lightRig rig="flood" dir="t"/>
                    </a:cell3D>
                  </a:tcPr>
                </a:tc>
                <a:tc gridSpan="3">
                  <a:txBody>
                    <a:bodyPr/>
                    <a:lstStyle/>
                    <a:p>
                      <a:pPr algn="ctr">
                        <a:lnSpc>
                          <a:spcPct val="115000"/>
                        </a:lnSpc>
                        <a:spcAft>
                          <a:spcPts val="1050"/>
                        </a:spcAft>
                      </a:pPr>
                      <a:r>
                        <a:rPr lang="ru-RU" sz="1400"/>
                        <a:t>Доля учащихся (%) с повышенной тревожностью</a:t>
                      </a:r>
                      <a:endParaRPr lang="ru-RU" sz="1400">
                        <a:latin typeface="Calibri"/>
                        <a:ea typeface="Calibri"/>
                        <a:cs typeface="Times New Roman"/>
                      </a:endParaRPr>
                    </a:p>
                  </a:txBody>
                  <a:tcPr marL="9525" marR="9525" marT="9525" marB="9525">
                    <a:cell3D prstMaterial="dkEdge">
                      <a:bevel/>
                      <a:lightRig rig="flood" dir="t"/>
                    </a:cell3D>
                  </a:tcPr>
                </a:tc>
                <a:tc hMerge="1">
                  <a:txBody>
                    <a:bodyPr/>
                    <a:lstStyle/>
                    <a:p>
                      <a:endParaRPr lang="ru-RU"/>
                    </a:p>
                  </a:txBody>
                  <a:tcPr/>
                </a:tc>
                <a:tc hMerge="1">
                  <a:txBody>
                    <a:bodyPr/>
                    <a:lstStyle/>
                    <a:p>
                      <a:endParaRPr lang="ru-RU"/>
                    </a:p>
                  </a:txBody>
                  <a:tcPr/>
                </a:tc>
              </a:tr>
              <a:tr h="223322">
                <a:tc vMerge="1">
                  <a:txBody>
                    <a:bodyPr/>
                    <a:lstStyle/>
                    <a:p>
                      <a:endParaRPr lang="ru-RU"/>
                    </a:p>
                  </a:txBody>
                  <a:tcPr/>
                </a:tc>
                <a:tc>
                  <a:txBody>
                    <a:bodyPr/>
                    <a:lstStyle/>
                    <a:p>
                      <a:pPr algn="ctr">
                        <a:lnSpc>
                          <a:spcPct val="115000"/>
                        </a:lnSpc>
                        <a:spcAft>
                          <a:spcPts val="1050"/>
                        </a:spcAft>
                      </a:pPr>
                      <a:r>
                        <a:rPr lang="ru-RU" sz="1400" dirty="0"/>
                        <a:t>Март </a:t>
                      </a:r>
                      <a:r>
                        <a:rPr lang="ru-RU" sz="1400" dirty="0" smtClean="0"/>
                        <a:t>200</a:t>
                      </a:r>
                      <a:r>
                        <a:rPr lang="en-US" sz="1400" dirty="0" smtClean="0"/>
                        <a:t>9</a:t>
                      </a:r>
                      <a:r>
                        <a:rPr lang="ru-RU" sz="1400" dirty="0" smtClean="0"/>
                        <a:t> </a:t>
                      </a:r>
                      <a:r>
                        <a:rPr lang="ru-RU" sz="1400" dirty="0"/>
                        <a:t>г.</a:t>
                      </a:r>
                      <a:endParaRPr lang="ru-RU" sz="1400" dirty="0">
                        <a:latin typeface="Calibri"/>
                        <a:ea typeface="Calibri"/>
                        <a:cs typeface="Times New Roman"/>
                      </a:endParaRPr>
                    </a:p>
                  </a:txBody>
                  <a:tcPr marL="9525" marR="9525" marT="9525" marB="9525">
                    <a:cell3D prstMaterial="dkEdge">
                      <a:bevel/>
                      <a:lightRig rig="flood" dir="t"/>
                    </a:cell3D>
                  </a:tcPr>
                </a:tc>
                <a:tc>
                  <a:txBody>
                    <a:bodyPr/>
                    <a:lstStyle/>
                    <a:p>
                      <a:pPr algn="ctr">
                        <a:lnSpc>
                          <a:spcPct val="115000"/>
                        </a:lnSpc>
                        <a:spcAft>
                          <a:spcPts val="1050"/>
                        </a:spcAft>
                      </a:pPr>
                      <a:r>
                        <a:rPr lang="ru-RU" sz="1400" dirty="0"/>
                        <a:t>Март </a:t>
                      </a:r>
                      <a:r>
                        <a:rPr lang="ru-RU" sz="1400" dirty="0" smtClean="0"/>
                        <a:t>20</a:t>
                      </a:r>
                      <a:r>
                        <a:rPr lang="en-US" sz="1400" dirty="0" smtClean="0"/>
                        <a:t>10</a:t>
                      </a:r>
                      <a:r>
                        <a:rPr lang="ru-RU" sz="1400" dirty="0" smtClean="0"/>
                        <a:t> </a:t>
                      </a:r>
                      <a:r>
                        <a:rPr lang="ru-RU" sz="1400" dirty="0"/>
                        <a:t>г.</a:t>
                      </a:r>
                      <a:endParaRPr lang="ru-RU" sz="1400" dirty="0">
                        <a:latin typeface="Calibri"/>
                        <a:ea typeface="Calibri"/>
                        <a:cs typeface="Times New Roman"/>
                      </a:endParaRPr>
                    </a:p>
                  </a:txBody>
                  <a:tcPr marL="9525" marR="9525" marT="9525" marB="9525">
                    <a:cell3D prstMaterial="dkEdge">
                      <a:bevel/>
                      <a:lightRig rig="flood" dir="t"/>
                    </a:cell3D>
                  </a:tcPr>
                </a:tc>
                <a:tc>
                  <a:txBody>
                    <a:bodyPr/>
                    <a:lstStyle/>
                    <a:p>
                      <a:pPr algn="ctr">
                        <a:lnSpc>
                          <a:spcPct val="115000"/>
                        </a:lnSpc>
                        <a:spcAft>
                          <a:spcPts val="1050"/>
                        </a:spcAft>
                      </a:pPr>
                      <a:r>
                        <a:rPr lang="ru-RU" sz="1400" dirty="0"/>
                        <a:t>Март </a:t>
                      </a:r>
                      <a:r>
                        <a:rPr lang="ru-RU" sz="1400" dirty="0" smtClean="0"/>
                        <a:t>201</a:t>
                      </a:r>
                      <a:r>
                        <a:rPr lang="en-US" sz="1400" dirty="0" smtClean="0"/>
                        <a:t>1</a:t>
                      </a:r>
                      <a:r>
                        <a:rPr lang="ru-RU" sz="1400" dirty="0" smtClean="0"/>
                        <a:t> </a:t>
                      </a:r>
                      <a:r>
                        <a:rPr lang="ru-RU" sz="1400" dirty="0"/>
                        <a:t>г.</a:t>
                      </a:r>
                      <a:endParaRPr lang="ru-RU" sz="1400" dirty="0">
                        <a:latin typeface="Calibri"/>
                        <a:ea typeface="Calibri"/>
                        <a:cs typeface="Times New Roman"/>
                      </a:endParaRPr>
                    </a:p>
                  </a:txBody>
                  <a:tcPr marL="9525" marR="9525" marT="9525" marB="9525">
                    <a:cell3D prstMaterial="dkEdge">
                      <a:bevel/>
                      <a:lightRig rig="flood" dir="t"/>
                    </a:cell3D>
                  </a:tcPr>
                </a:tc>
              </a:tr>
              <a:tr h="424750">
                <a:tc>
                  <a:txBody>
                    <a:bodyPr/>
                    <a:lstStyle/>
                    <a:p>
                      <a:pPr>
                        <a:lnSpc>
                          <a:spcPct val="115000"/>
                        </a:lnSpc>
                        <a:spcAft>
                          <a:spcPts val="1050"/>
                        </a:spcAft>
                      </a:pPr>
                      <a:r>
                        <a:rPr lang="ru-RU" sz="1400"/>
                        <a:t>Ситуативная тревожность</a:t>
                      </a:r>
                      <a:endParaRPr lang="ru-RU" sz="1400">
                        <a:latin typeface="Calibri"/>
                        <a:ea typeface="Calibri"/>
                        <a:cs typeface="Times New Roman"/>
                      </a:endParaRPr>
                    </a:p>
                  </a:txBody>
                  <a:tcPr marL="9525" marR="9525" marT="9525" marB="9525">
                    <a:cell3D prstMaterial="dkEdge">
                      <a:bevel/>
                      <a:lightRig rig="flood" dir="t"/>
                    </a:cell3D>
                  </a:tcPr>
                </a:tc>
                <a:tc>
                  <a:txBody>
                    <a:bodyPr/>
                    <a:lstStyle/>
                    <a:p>
                      <a:pPr algn="ctr">
                        <a:lnSpc>
                          <a:spcPct val="115000"/>
                        </a:lnSpc>
                        <a:spcAft>
                          <a:spcPts val="1050"/>
                        </a:spcAft>
                      </a:pPr>
                      <a:r>
                        <a:rPr lang="ru-RU" sz="1400" dirty="0" smtClean="0"/>
                        <a:t>3</a:t>
                      </a:r>
                      <a:r>
                        <a:rPr lang="en-US" sz="1400" dirty="0" smtClean="0"/>
                        <a:t>7</a:t>
                      </a:r>
                      <a:endParaRPr lang="ru-RU" sz="1400" dirty="0">
                        <a:latin typeface="Calibri"/>
                        <a:ea typeface="Calibri"/>
                        <a:cs typeface="Times New Roman"/>
                      </a:endParaRPr>
                    </a:p>
                  </a:txBody>
                  <a:tcPr marL="9525" marR="9525" marT="9525" marB="9525">
                    <a:cell3D prstMaterial="dkEdge">
                      <a:bevel/>
                      <a:lightRig rig="flood" dir="t"/>
                    </a:cell3D>
                  </a:tcPr>
                </a:tc>
                <a:tc>
                  <a:txBody>
                    <a:bodyPr/>
                    <a:lstStyle/>
                    <a:p>
                      <a:pPr algn="ctr">
                        <a:lnSpc>
                          <a:spcPct val="115000"/>
                        </a:lnSpc>
                        <a:spcAft>
                          <a:spcPts val="1050"/>
                        </a:spcAft>
                      </a:pPr>
                      <a:r>
                        <a:rPr lang="ru-RU" sz="1400" dirty="0" smtClean="0"/>
                        <a:t>2</a:t>
                      </a:r>
                      <a:r>
                        <a:rPr lang="en-US" sz="1400" dirty="0" smtClean="0"/>
                        <a:t>5</a:t>
                      </a:r>
                      <a:endParaRPr lang="ru-RU" sz="1400" dirty="0">
                        <a:latin typeface="Calibri"/>
                        <a:ea typeface="Calibri"/>
                        <a:cs typeface="Times New Roman"/>
                      </a:endParaRPr>
                    </a:p>
                  </a:txBody>
                  <a:tcPr marL="9525" marR="9525" marT="9525" marB="9525">
                    <a:cell3D prstMaterial="dkEdge">
                      <a:bevel/>
                      <a:lightRig rig="flood" dir="t"/>
                    </a:cell3D>
                  </a:tcPr>
                </a:tc>
                <a:tc>
                  <a:txBody>
                    <a:bodyPr/>
                    <a:lstStyle/>
                    <a:p>
                      <a:pPr algn="ctr">
                        <a:lnSpc>
                          <a:spcPct val="115000"/>
                        </a:lnSpc>
                        <a:spcAft>
                          <a:spcPts val="1050"/>
                        </a:spcAft>
                      </a:pPr>
                      <a:r>
                        <a:rPr lang="ru-RU" sz="1400" dirty="0" smtClean="0"/>
                        <a:t>1</a:t>
                      </a:r>
                      <a:r>
                        <a:rPr lang="en-US" sz="1400" dirty="0" smtClean="0"/>
                        <a:t>2</a:t>
                      </a:r>
                      <a:endParaRPr lang="ru-RU" sz="1400" dirty="0">
                        <a:latin typeface="Calibri"/>
                        <a:ea typeface="Calibri"/>
                        <a:cs typeface="Times New Roman"/>
                      </a:endParaRPr>
                    </a:p>
                  </a:txBody>
                  <a:tcPr marL="9525" marR="9525" marT="9525" marB="9525">
                    <a:cell3D prstMaterial="dkEdge">
                      <a:bevel/>
                      <a:lightRig rig="flood" dir="t"/>
                    </a:cell3D>
                  </a:tcPr>
                </a:tc>
              </a:tr>
              <a:tr h="424750">
                <a:tc>
                  <a:txBody>
                    <a:bodyPr/>
                    <a:lstStyle/>
                    <a:p>
                      <a:pPr>
                        <a:lnSpc>
                          <a:spcPct val="115000"/>
                        </a:lnSpc>
                        <a:spcAft>
                          <a:spcPts val="1050"/>
                        </a:spcAft>
                      </a:pPr>
                      <a:r>
                        <a:rPr lang="ru-RU" sz="1400"/>
                        <a:t>Личностная тревожность</a:t>
                      </a:r>
                      <a:endParaRPr lang="ru-RU" sz="1400">
                        <a:latin typeface="Calibri"/>
                        <a:ea typeface="Calibri"/>
                        <a:cs typeface="Times New Roman"/>
                      </a:endParaRPr>
                    </a:p>
                  </a:txBody>
                  <a:tcPr marL="9525" marR="9525" marT="9525" marB="9525">
                    <a:cell3D prstMaterial="dkEdge">
                      <a:bevel/>
                      <a:lightRig rig="flood" dir="t"/>
                    </a:cell3D>
                  </a:tcPr>
                </a:tc>
                <a:tc>
                  <a:txBody>
                    <a:bodyPr/>
                    <a:lstStyle/>
                    <a:p>
                      <a:pPr algn="ctr">
                        <a:lnSpc>
                          <a:spcPct val="115000"/>
                        </a:lnSpc>
                        <a:spcAft>
                          <a:spcPts val="1050"/>
                        </a:spcAft>
                      </a:pPr>
                      <a:r>
                        <a:rPr lang="ru-RU" sz="1400" dirty="0" smtClean="0"/>
                        <a:t>2</a:t>
                      </a:r>
                      <a:r>
                        <a:rPr lang="en-US" sz="1400" dirty="0" smtClean="0"/>
                        <a:t>6</a:t>
                      </a:r>
                      <a:endParaRPr lang="ru-RU" sz="1400" dirty="0">
                        <a:latin typeface="Calibri"/>
                        <a:ea typeface="Calibri"/>
                        <a:cs typeface="Times New Roman"/>
                      </a:endParaRPr>
                    </a:p>
                  </a:txBody>
                  <a:tcPr marL="9525" marR="9525" marT="9525" marB="9525">
                    <a:cell3D prstMaterial="dkEdge">
                      <a:bevel/>
                      <a:lightRig rig="flood" dir="t"/>
                    </a:cell3D>
                  </a:tcPr>
                </a:tc>
                <a:tc>
                  <a:txBody>
                    <a:bodyPr/>
                    <a:lstStyle/>
                    <a:p>
                      <a:pPr algn="ctr">
                        <a:lnSpc>
                          <a:spcPct val="115000"/>
                        </a:lnSpc>
                        <a:spcAft>
                          <a:spcPts val="1050"/>
                        </a:spcAft>
                      </a:pPr>
                      <a:r>
                        <a:rPr lang="ru-RU" sz="1400" dirty="0" smtClean="0"/>
                        <a:t>1</a:t>
                      </a:r>
                      <a:r>
                        <a:rPr lang="en-US" sz="1400" dirty="0" smtClean="0"/>
                        <a:t>6</a:t>
                      </a:r>
                      <a:endParaRPr lang="ru-RU" sz="1400" dirty="0">
                        <a:latin typeface="Calibri"/>
                        <a:ea typeface="Calibri"/>
                        <a:cs typeface="Times New Roman"/>
                      </a:endParaRPr>
                    </a:p>
                  </a:txBody>
                  <a:tcPr marL="9525" marR="9525" marT="9525" marB="9525">
                    <a:cell3D prstMaterial="dkEdge">
                      <a:bevel/>
                      <a:lightRig rig="flood" dir="t"/>
                    </a:cell3D>
                  </a:tcPr>
                </a:tc>
                <a:tc>
                  <a:txBody>
                    <a:bodyPr/>
                    <a:lstStyle/>
                    <a:p>
                      <a:pPr algn="ctr">
                        <a:lnSpc>
                          <a:spcPct val="115000"/>
                        </a:lnSpc>
                        <a:spcAft>
                          <a:spcPts val="1050"/>
                        </a:spcAft>
                      </a:pPr>
                      <a:r>
                        <a:rPr lang="en-US" sz="1400" dirty="0" smtClean="0">
                          <a:latin typeface="+mn-lt"/>
                          <a:ea typeface="+mn-ea"/>
                          <a:cs typeface="+mn-cs"/>
                        </a:rPr>
                        <a:t>9</a:t>
                      </a:r>
                      <a:endParaRPr lang="ru-RU" sz="1400" dirty="0">
                        <a:latin typeface="Calibri"/>
                        <a:ea typeface="Calibri"/>
                        <a:cs typeface="Times New Roman"/>
                      </a:endParaRPr>
                    </a:p>
                  </a:txBody>
                  <a:tcPr marL="9525" marR="9525" marT="9525" marB="9525">
                    <a:cell3D prstMaterial="dkEdge">
                      <a:bevel/>
                      <a:lightRig rig="flood" dir="t"/>
                    </a:cell3D>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57025"/>
                                        </p:tgtEl>
                                        <p:attrNameLst>
                                          <p:attrName>style.visibility</p:attrName>
                                        </p:attrNameLst>
                                      </p:cBhvr>
                                      <p:to>
                                        <p:strVal val="visible"/>
                                      </p:to>
                                    </p:set>
                                    <p:animEffect transition="in" filter="diamond(in)">
                                      <p:cBhvr>
                                        <p:cTn id="7" dur="2000"/>
                                        <p:tgtEl>
                                          <p:spTgt spid="2570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274435"/>
                                        </p:tgtEl>
                                        <p:attrNameLst>
                                          <p:attrName>style.visibility</p:attrName>
                                        </p:attrNameLst>
                                      </p:cBhvr>
                                      <p:to>
                                        <p:strVal val="visible"/>
                                      </p:to>
                                    </p:set>
                                    <p:animEffect transition="in" filter="fade">
                                      <p:cBhvr>
                                        <p:cTn id="16" dur="1000"/>
                                        <p:tgtEl>
                                          <p:spTgt spid="274435"/>
                                        </p:tgtEl>
                                      </p:cBhvr>
                                    </p:animEffect>
                                    <p:anim calcmode="lin" valueType="num">
                                      <p:cBhvr>
                                        <p:cTn id="17" dur="1000" fill="hold"/>
                                        <p:tgtEl>
                                          <p:spTgt spid="274435"/>
                                        </p:tgtEl>
                                        <p:attrNameLst>
                                          <p:attrName>ppt_x</p:attrName>
                                        </p:attrNameLst>
                                      </p:cBhvr>
                                      <p:tavLst>
                                        <p:tav tm="0">
                                          <p:val>
                                            <p:strVal val="#ppt_x"/>
                                          </p:val>
                                        </p:tav>
                                        <p:tav tm="100000">
                                          <p:val>
                                            <p:strVal val="#ppt_x"/>
                                          </p:val>
                                        </p:tav>
                                      </p:tavLst>
                                    </p:anim>
                                    <p:anim calcmode="lin" valueType="num">
                                      <p:cBhvr>
                                        <p:cTn id="18" dur="1000" fill="hold"/>
                                        <p:tgtEl>
                                          <p:spTgt spid="274435"/>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025" grpId="0"/>
      <p:bldP spid="27443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0" y="0"/>
            <a:ext cx="9144000" cy="338554"/>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ahoma" pitchFamily="34" charset="0"/>
                <a:ea typeface="Times New Roman" pitchFamily="18" charset="0"/>
                <a:cs typeface="Tahoma" pitchFamily="34" charset="0"/>
              </a:rPr>
              <a:t>Схема Программы </a:t>
            </a:r>
            <a:r>
              <a:rPr kumimoji="0" lang="ru-RU" sz="16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Times New Roman" pitchFamily="18" charset="0"/>
                <a:cs typeface="Tahoma" pitchFamily="34" charset="0"/>
              </a:rPr>
              <a:t>«</a:t>
            </a:r>
            <a:r>
              <a:rPr kumimoji="0" lang="ru-RU" sz="16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ahoma" pitchFamily="34" charset="0"/>
                <a:ea typeface="Times New Roman" pitchFamily="18" charset="0"/>
                <a:cs typeface="Tahoma" pitchFamily="34" charset="0"/>
              </a:rPr>
              <a:t>Мониторинг качеств</a:t>
            </a:r>
            <a:r>
              <a:rPr lang="ru-RU" sz="1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ahoma" pitchFamily="34" charset="0"/>
                <a:ea typeface="Times New Roman" pitchFamily="18" charset="0"/>
                <a:cs typeface="Tahoma" pitchFamily="34" charset="0"/>
              </a:rPr>
              <a:t>а </a:t>
            </a:r>
            <a:r>
              <a:rPr kumimoji="0" lang="ru-RU" sz="16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ahoma" pitchFamily="34" charset="0"/>
                <a:ea typeface="Times New Roman" pitchFamily="18" charset="0"/>
                <a:cs typeface="Tahoma" pitchFamily="34" charset="0"/>
              </a:rPr>
              <a:t>образования в общеобразовательном учреждении»</a:t>
            </a:r>
            <a:endParaRPr kumimoji="0" lang="ru-RU" sz="16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p:txBody>
      </p:sp>
      <p:sp>
        <p:nvSpPr>
          <p:cNvPr id="3" name="Rectangle 2"/>
          <p:cNvSpPr>
            <a:spLocks noChangeArrowheads="1"/>
          </p:cNvSpPr>
          <p:nvPr/>
        </p:nvSpPr>
        <p:spPr bwMode="auto">
          <a:xfrm>
            <a:off x="2483768" y="476672"/>
            <a:ext cx="4032448" cy="276999"/>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pPr marR="0" lvl="0" indent="0" algn="ctr" fontAlgn="base">
              <a:lnSpc>
                <a:spcPct val="100000"/>
              </a:lnSpc>
              <a:spcBef>
                <a:spcPct val="0"/>
              </a:spcBef>
              <a:spcAft>
                <a:spcPct val="0"/>
              </a:spcAft>
              <a:buClrTx/>
              <a:buSzTx/>
              <a:buFontTx/>
              <a:buNone/>
              <a:tabLst/>
            </a:pPr>
            <a:r>
              <a:rPr lang="ru-RU" sz="1200" b="1" dirty="0" smtClean="0">
                <a:solidFill>
                  <a:srgbClr val="000000"/>
                </a:solidFill>
                <a:latin typeface="Tahoma" pitchFamily="34" charset="0"/>
                <a:ea typeface="Times New Roman" pitchFamily="18" charset="0"/>
                <a:cs typeface="Tahoma" pitchFamily="34" charset="0"/>
              </a:rPr>
              <a:t>1. Паспорт программы</a:t>
            </a:r>
          </a:p>
        </p:txBody>
      </p:sp>
      <p:sp>
        <p:nvSpPr>
          <p:cNvPr id="4" name="Прямоугольник 3"/>
          <p:cNvSpPr/>
          <p:nvPr/>
        </p:nvSpPr>
        <p:spPr>
          <a:xfrm>
            <a:off x="0" y="908720"/>
            <a:ext cx="1835696" cy="269304"/>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15000"/>
              </a:lnSpc>
              <a:spcAft>
                <a:spcPts val="1000"/>
              </a:spcAft>
            </a:pPr>
            <a:r>
              <a:rPr lang="ru-RU" sz="1000" b="1" dirty="0" smtClean="0"/>
              <a:t>Основания для разработки </a:t>
            </a:r>
            <a:endParaRPr lang="ru-RU" sz="1000" b="1" dirty="0">
              <a:ea typeface="Calibri"/>
              <a:cs typeface="Times New Roman"/>
            </a:endParaRPr>
          </a:p>
        </p:txBody>
      </p:sp>
      <p:sp>
        <p:nvSpPr>
          <p:cNvPr id="5" name="Прямоугольник 4"/>
          <p:cNvSpPr/>
          <p:nvPr/>
        </p:nvSpPr>
        <p:spPr>
          <a:xfrm>
            <a:off x="1835696" y="908720"/>
            <a:ext cx="1008112" cy="258917"/>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15000"/>
              </a:lnSpc>
              <a:spcAft>
                <a:spcPts val="1000"/>
              </a:spcAft>
            </a:pPr>
            <a:r>
              <a:rPr lang="ru-RU" sz="1000" b="1" dirty="0" smtClean="0"/>
              <a:t>Разработчики </a:t>
            </a:r>
          </a:p>
        </p:txBody>
      </p:sp>
      <p:sp>
        <p:nvSpPr>
          <p:cNvPr id="6" name="Прямоугольник 5"/>
          <p:cNvSpPr/>
          <p:nvPr/>
        </p:nvSpPr>
        <p:spPr>
          <a:xfrm>
            <a:off x="2843808" y="908720"/>
            <a:ext cx="1656184" cy="258917"/>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15000"/>
              </a:lnSpc>
              <a:spcAft>
                <a:spcPts val="1000"/>
              </a:spcAft>
            </a:pPr>
            <a:r>
              <a:rPr lang="ru-RU" sz="1000" b="1" dirty="0" smtClean="0"/>
              <a:t>Основные исполнители </a:t>
            </a:r>
          </a:p>
        </p:txBody>
      </p:sp>
      <p:sp>
        <p:nvSpPr>
          <p:cNvPr id="7" name="Прямоугольник 6"/>
          <p:cNvSpPr/>
          <p:nvPr/>
        </p:nvSpPr>
        <p:spPr>
          <a:xfrm>
            <a:off x="4499992" y="908720"/>
            <a:ext cx="1119217" cy="258917"/>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15000"/>
              </a:lnSpc>
              <a:spcAft>
                <a:spcPts val="1000"/>
              </a:spcAft>
            </a:pPr>
            <a:r>
              <a:rPr lang="ru-RU" sz="1000" b="1" dirty="0" smtClean="0"/>
              <a:t>Цели и задачи </a:t>
            </a:r>
          </a:p>
        </p:txBody>
      </p:sp>
      <p:sp>
        <p:nvSpPr>
          <p:cNvPr id="8" name="Прямоугольник 7"/>
          <p:cNvSpPr/>
          <p:nvPr/>
        </p:nvSpPr>
        <p:spPr>
          <a:xfrm>
            <a:off x="5580112" y="908720"/>
            <a:ext cx="2069976" cy="258917"/>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15000"/>
              </a:lnSpc>
              <a:spcAft>
                <a:spcPts val="1000"/>
              </a:spcAft>
            </a:pPr>
            <a:r>
              <a:rPr lang="ru-RU" sz="1000" b="1" dirty="0" smtClean="0"/>
              <a:t>Перечень основных направлений </a:t>
            </a:r>
          </a:p>
        </p:txBody>
      </p:sp>
      <p:sp>
        <p:nvSpPr>
          <p:cNvPr id="9" name="Прямоугольник 8"/>
          <p:cNvSpPr/>
          <p:nvPr/>
        </p:nvSpPr>
        <p:spPr>
          <a:xfrm>
            <a:off x="7596336" y="908720"/>
            <a:ext cx="1547664" cy="269304"/>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15000"/>
              </a:lnSpc>
              <a:spcAft>
                <a:spcPts val="1000"/>
              </a:spcAft>
            </a:pPr>
            <a:r>
              <a:rPr lang="ru-RU" sz="1000" b="1" dirty="0" smtClean="0"/>
              <a:t>Ожидаемые результаты</a:t>
            </a:r>
          </a:p>
        </p:txBody>
      </p:sp>
      <p:sp>
        <p:nvSpPr>
          <p:cNvPr id="10" name="Прямоугольник 9"/>
          <p:cNvSpPr/>
          <p:nvPr/>
        </p:nvSpPr>
        <p:spPr>
          <a:xfrm>
            <a:off x="2771800" y="1340768"/>
            <a:ext cx="3621504" cy="276999"/>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pPr>
            <a:r>
              <a:rPr lang="ru-RU" sz="1200" b="1" dirty="0" smtClean="0">
                <a:solidFill>
                  <a:srgbClr val="000000"/>
                </a:solidFill>
                <a:latin typeface="Tahoma" pitchFamily="34" charset="0"/>
                <a:ea typeface="Times New Roman" pitchFamily="18" charset="0"/>
                <a:cs typeface="Tahoma" pitchFamily="34" charset="0"/>
              </a:rPr>
              <a:t>II. Анализ исходного состояния проблемы</a:t>
            </a:r>
            <a:endParaRPr lang="ru-RU" sz="1200" b="1" dirty="0">
              <a:solidFill>
                <a:srgbClr val="000000"/>
              </a:solidFill>
              <a:latin typeface="Tahoma" pitchFamily="34" charset="0"/>
              <a:ea typeface="Times New Roman" pitchFamily="18" charset="0"/>
              <a:cs typeface="Tahoma" pitchFamily="34" charset="0"/>
            </a:endParaRPr>
          </a:p>
        </p:txBody>
      </p:sp>
      <p:sp>
        <p:nvSpPr>
          <p:cNvPr id="11" name="Прямоугольник 10"/>
          <p:cNvSpPr/>
          <p:nvPr/>
        </p:nvSpPr>
        <p:spPr>
          <a:xfrm>
            <a:off x="323528" y="1772816"/>
            <a:ext cx="3044755" cy="304699"/>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algn="ctr">
              <a:lnSpc>
                <a:spcPct val="115000"/>
              </a:lnSpc>
              <a:spcAft>
                <a:spcPts val="1000"/>
              </a:spcAft>
            </a:pPr>
            <a:r>
              <a:rPr lang="ru-RU" sz="1200" b="1" dirty="0" smtClean="0"/>
              <a:t>Основания для разработки программы</a:t>
            </a:r>
          </a:p>
        </p:txBody>
      </p:sp>
      <p:sp>
        <p:nvSpPr>
          <p:cNvPr id="12" name="Прямоугольник 11"/>
          <p:cNvSpPr/>
          <p:nvPr/>
        </p:nvSpPr>
        <p:spPr>
          <a:xfrm>
            <a:off x="3347864" y="1772816"/>
            <a:ext cx="2376264" cy="292259"/>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algn="ctr">
              <a:lnSpc>
                <a:spcPct val="115000"/>
              </a:lnSpc>
              <a:spcAft>
                <a:spcPts val="1000"/>
              </a:spcAft>
            </a:pPr>
            <a:r>
              <a:rPr lang="ru-RU" sz="1200" b="1" dirty="0" smtClean="0"/>
              <a:t>Противоречия</a:t>
            </a:r>
          </a:p>
        </p:txBody>
      </p:sp>
      <p:sp>
        <p:nvSpPr>
          <p:cNvPr id="13" name="Прямоугольник 12"/>
          <p:cNvSpPr/>
          <p:nvPr/>
        </p:nvSpPr>
        <p:spPr>
          <a:xfrm>
            <a:off x="5724128" y="1772816"/>
            <a:ext cx="2232248" cy="292259"/>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algn="ctr">
              <a:lnSpc>
                <a:spcPct val="115000"/>
              </a:lnSpc>
              <a:spcAft>
                <a:spcPts val="1000"/>
              </a:spcAft>
            </a:pPr>
            <a:r>
              <a:rPr lang="ru-RU" sz="1200" b="1" dirty="0" smtClean="0"/>
              <a:t>Проблемы</a:t>
            </a:r>
          </a:p>
        </p:txBody>
      </p:sp>
      <p:sp>
        <p:nvSpPr>
          <p:cNvPr id="1026" name="Rectangle 2"/>
          <p:cNvSpPr>
            <a:spLocks noChangeArrowheads="1"/>
          </p:cNvSpPr>
          <p:nvPr/>
        </p:nvSpPr>
        <p:spPr bwMode="auto">
          <a:xfrm>
            <a:off x="2267744" y="2276872"/>
            <a:ext cx="4355976" cy="276999"/>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pPr marR="0" lvl="0" indent="0" algn="ctr" fontAlgn="base">
              <a:lnSpc>
                <a:spcPct val="100000"/>
              </a:lnSpc>
              <a:spcBef>
                <a:spcPct val="0"/>
              </a:spcBef>
              <a:spcAft>
                <a:spcPct val="0"/>
              </a:spcAft>
              <a:buClrTx/>
              <a:buSzTx/>
              <a:buFontTx/>
              <a:buNone/>
              <a:tabLst/>
            </a:pPr>
            <a:r>
              <a:rPr lang="ru-RU" sz="1200" b="1" dirty="0" smtClean="0">
                <a:solidFill>
                  <a:srgbClr val="000000"/>
                </a:solidFill>
                <a:latin typeface="Tahoma" pitchFamily="34" charset="0"/>
                <a:ea typeface="Times New Roman" pitchFamily="18" charset="0"/>
                <a:cs typeface="Tahoma" pitchFamily="34" charset="0"/>
              </a:rPr>
              <a:t>III. Обоснование программы</a:t>
            </a:r>
          </a:p>
        </p:txBody>
      </p:sp>
      <p:sp>
        <p:nvSpPr>
          <p:cNvPr id="16" name="Прямоугольник 15"/>
          <p:cNvSpPr/>
          <p:nvPr/>
        </p:nvSpPr>
        <p:spPr>
          <a:xfrm>
            <a:off x="179512" y="2780928"/>
            <a:ext cx="3312368" cy="435889"/>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algn="ctr">
              <a:lnSpc>
                <a:spcPct val="115000"/>
              </a:lnSpc>
              <a:spcAft>
                <a:spcPts val="1000"/>
              </a:spcAft>
            </a:pPr>
            <a:r>
              <a:rPr lang="ru-RU" sz="1000" b="1" dirty="0" smtClean="0"/>
              <a:t>основные понятия, ведущие идеи, принципы построения системы </a:t>
            </a:r>
          </a:p>
        </p:txBody>
      </p:sp>
      <p:sp>
        <p:nvSpPr>
          <p:cNvPr id="17" name="Прямоугольник 16"/>
          <p:cNvSpPr/>
          <p:nvPr/>
        </p:nvSpPr>
        <p:spPr>
          <a:xfrm>
            <a:off x="3491880" y="2780928"/>
            <a:ext cx="2808312" cy="446276"/>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algn="ctr">
              <a:lnSpc>
                <a:spcPct val="115000"/>
              </a:lnSpc>
              <a:spcAft>
                <a:spcPts val="1000"/>
              </a:spcAft>
            </a:pPr>
            <a:r>
              <a:rPr lang="ru-RU" sz="1000" b="1" dirty="0" smtClean="0"/>
              <a:t>оценочные показатели, критерии региональные</a:t>
            </a:r>
          </a:p>
        </p:txBody>
      </p:sp>
      <p:sp>
        <p:nvSpPr>
          <p:cNvPr id="18" name="Прямоугольник 17"/>
          <p:cNvSpPr/>
          <p:nvPr/>
        </p:nvSpPr>
        <p:spPr>
          <a:xfrm>
            <a:off x="6300192" y="2780928"/>
            <a:ext cx="2376264" cy="446276"/>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algn="ctr">
              <a:lnSpc>
                <a:spcPct val="115000"/>
              </a:lnSpc>
              <a:spcAft>
                <a:spcPts val="1000"/>
              </a:spcAft>
            </a:pPr>
            <a:r>
              <a:rPr lang="ru-RU" sz="1000" b="1" dirty="0" smtClean="0"/>
              <a:t>таблица критериев и показателей для ОУ</a:t>
            </a:r>
          </a:p>
        </p:txBody>
      </p:sp>
      <p:sp>
        <p:nvSpPr>
          <p:cNvPr id="1027" name="Rectangle 3"/>
          <p:cNvSpPr>
            <a:spLocks noChangeArrowheads="1"/>
          </p:cNvSpPr>
          <p:nvPr/>
        </p:nvSpPr>
        <p:spPr bwMode="auto">
          <a:xfrm>
            <a:off x="2483768" y="3356992"/>
            <a:ext cx="4248472" cy="276999"/>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pPr marR="0" lvl="0" indent="0" algn="ctr" fontAlgn="base">
              <a:lnSpc>
                <a:spcPct val="100000"/>
              </a:lnSpc>
              <a:spcBef>
                <a:spcPct val="0"/>
              </a:spcBef>
              <a:spcAft>
                <a:spcPct val="0"/>
              </a:spcAft>
              <a:buClrTx/>
              <a:buSzTx/>
              <a:buFontTx/>
              <a:buNone/>
              <a:tabLst/>
            </a:pPr>
            <a:r>
              <a:rPr lang="ru-RU" sz="1200" b="1" dirty="0" smtClean="0">
                <a:solidFill>
                  <a:srgbClr val="000000"/>
                </a:solidFill>
                <a:latin typeface="Tahoma" pitchFamily="34" charset="0"/>
                <a:ea typeface="Times New Roman" pitchFamily="18" charset="0"/>
                <a:cs typeface="Tahoma" pitchFamily="34" charset="0"/>
              </a:rPr>
              <a:t>IV. Цели и задачи программы</a:t>
            </a:r>
          </a:p>
        </p:txBody>
      </p:sp>
      <p:sp>
        <p:nvSpPr>
          <p:cNvPr id="1028" name="Rectangle 4"/>
          <p:cNvSpPr>
            <a:spLocks noChangeArrowheads="1"/>
          </p:cNvSpPr>
          <p:nvPr/>
        </p:nvSpPr>
        <p:spPr bwMode="auto">
          <a:xfrm>
            <a:off x="107504" y="3789040"/>
            <a:ext cx="1152128" cy="446276"/>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marR="0" lvl="0" indent="0" algn="ctr" fontAlgn="base">
              <a:lnSpc>
                <a:spcPct val="115000"/>
              </a:lnSpc>
              <a:spcBef>
                <a:spcPct val="0"/>
              </a:spcBef>
              <a:spcAft>
                <a:spcPts val="1000"/>
              </a:spcAft>
              <a:buClrTx/>
              <a:buSzTx/>
              <a:buFontTx/>
              <a:buNone/>
              <a:tabLst/>
            </a:pPr>
            <a:r>
              <a:rPr lang="ru-RU" sz="1000" b="1" dirty="0" smtClean="0"/>
              <a:t> Цели  и задачи программы:</a:t>
            </a:r>
          </a:p>
        </p:txBody>
      </p:sp>
      <p:sp>
        <p:nvSpPr>
          <p:cNvPr id="21" name="Прямоугольник 20"/>
          <p:cNvSpPr/>
          <p:nvPr/>
        </p:nvSpPr>
        <p:spPr>
          <a:xfrm>
            <a:off x="1259632" y="3789040"/>
            <a:ext cx="1800200" cy="446276"/>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algn="ctr" fontAlgn="base">
              <a:lnSpc>
                <a:spcPct val="115000"/>
              </a:lnSpc>
              <a:spcBef>
                <a:spcPct val="0"/>
              </a:spcBef>
              <a:spcAft>
                <a:spcPts val="1000"/>
              </a:spcAft>
            </a:pPr>
            <a:r>
              <a:rPr lang="ru-RU" sz="1000" b="1" dirty="0" smtClean="0"/>
              <a:t>Основные направления реализации программы.</a:t>
            </a:r>
          </a:p>
        </p:txBody>
      </p:sp>
      <p:sp>
        <p:nvSpPr>
          <p:cNvPr id="22" name="Прямоугольник 21"/>
          <p:cNvSpPr/>
          <p:nvPr/>
        </p:nvSpPr>
        <p:spPr>
          <a:xfrm>
            <a:off x="3059832" y="3789040"/>
            <a:ext cx="1584176" cy="446276"/>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algn="ctr" fontAlgn="base">
              <a:lnSpc>
                <a:spcPct val="115000"/>
              </a:lnSpc>
              <a:spcBef>
                <a:spcPct val="0"/>
              </a:spcBef>
              <a:spcAft>
                <a:spcPts val="1000"/>
              </a:spcAft>
            </a:pPr>
            <a:r>
              <a:rPr lang="ru-RU" sz="1000" b="1" dirty="0" smtClean="0"/>
              <a:t>График мониторинговых процедур в ОУ </a:t>
            </a:r>
          </a:p>
        </p:txBody>
      </p:sp>
      <p:sp>
        <p:nvSpPr>
          <p:cNvPr id="23" name="Прямоугольник 22"/>
          <p:cNvSpPr/>
          <p:nvPr/>
        </p:nvSpPr>
        <p:spPr>
          <a:xfrm>
            <a:off x="4644008" y="3789040"/>
            <a:ext cx="2088232" cy="410882"/>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algn="ctr" fontAlgn="base">
              <a:lnSpc>
                <a:spcPct val="115000"/>
              </a:lnSpc>
              <a:spcBef>
                <a:spcPct val="0"/>
              </a:spcBef>
              <a:spcAft>
                <a:spcPts val="1000"/>
              </a:spcAft>
            </a:pPr>
            <a:r>
              <a:rPr lang="ru-RU" sz="900" dirty="0" smtClean="0"/>
              <a:t>Распределение функциональных обязанностей среди работников ОУ</a:t>
            </a:r>
          </a:p>
        </p:txBody>
      </p:sp>
      <p:sp>
        <p:nvSpPr>
          <p:cNvPr id="25" name="Прямоугольник 24"/>
          <p:cNvSpPr/>
          <p:nvPr/>
        </p:nvSpPr>
        <p:spPr>
          <a:xfrm>
            <a:off x="6732240" y="3789040"/>
            <a:ext cx="2411760" cy="410882"/>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algn="ctr" fontAlgn="base">
              <a:lnSpc>
                <a:spcPct val="115000"/>
              </a:lnSpc>
              <a:spcBef>
                <a:spcPct val="0"/>
              </a:spcBef>
              <a:spcAft>
                <a:spcPts val="1000"/>
              </a:spcAft>
            </a:pPr>
            <a:r>
              <a:rPr lang="ru-RU" sz="900" b="1" dirty="0" smtClean="0"/>
              <a:t>Мероприятия по информированию участников ОП о результатах мониторинга</a:t>
            </a:r>
          </a:p>
        </p:txBody>
      </p:sp>
      <p:sp>
        <p:nvSpPr>
          <p:cNvPr id="1029" name="Rectangle 5"/>
          <p:cNvSpPr>
            <a:spLocks noChangeArrowheads="1"/>
          </p:cNvSpPr>
          <p:nvPr/>
        </p:nvSpPr>
        <p:spPr bwMode="auto">
          <a:xfrm>
            <a:off x="1907704" y="4437112"/>
            <a:ext cx="5184576" cy="276999"/>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pPr>
            <a:r>
              <a:rPr lang="en-US" sz="1200" b="1" dirty="0" smtClean="0">
                <a:solidFill>
                  <a:srgbClr val="000000"/>
                </a:solidFill>
                <a:latin typeface="Tahoma" pitchFamily="34" charset="0"/>
                <a:ea typeface="Times New Roman" pitchFamily="18" charset="0"/>
                <a:cs typeface="Tahoma" pitchFamily="34" charset="0"/>
              </a:rPr>
              <a:t>V. </a:t>
            </a:r>
            <a:r>
              <a:rPr lang="ru-RU" sz="1200" b="1" dirty="0" smtClean="0">
                <a:solidFill>
                  <a:srgbClr val="000000"/>
                </a:solidFill>
                <a:latin typeface="Tahoma" pitchFamily="34" charset="0"/>
                <a:ea typeface="Times New Roman" pitchFamily="18" charset="0"/>
                <a:cs typeface="Tahoma" pitchFamily="34" charset="0"/>
              </a:rPr>
              <a:t>Этапы реализации программы</a:t>
            </a:r>
          </a:p>
        </p:txBody>
      </p:sp>
      <p:sp>
        <p:nvSpPr>
          <p:cNvPr id="1030" name="Rectangle 6"/>
          <p:cNvSpPr>
            <a:spLocks noChangeArrowheads="1"/>
          </p:cNvSpPr>
          <p:nvPr/>
        </p:nvSpPr>
        <p:spPr bwMode="auto">
          <a:xfrm>
            <a:off x="179512" y="4869160"/>
            <a:ext cx="2880320" cy="292259"/>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algn="ctr" fontAlgn="base">
              <a:lnSpc>
                <a:spcPct val="115000"/>
              </a:lnSpc>
              <a:spcBef>
                <a:spcPct val="0"/>
              </a:spcBef>
              <a:spcAft>
                <a:spcPts val="1000"/>
              </a:spcAft>
            </a:pPr>
            <a:r>
              <a:rPr lang="en-US" sz="1200" b="1" dirty="0" smtClean="0"/>
              <a:t>1</a:t>
            </a:r>
            <a:r>
              <a:rPr lang="ru-RU" sz="1200" b="1" dirty="0" smtClean="0"/>
              <a:t>. Аналитическо-проектный</a:t>
            </a:r>
          </a:p>
        </p:txBody>
      </p:sp>
      <p:sp>
        <p:nvSpPr>
          <p:cNvPr id="28" name="Прямоугольник 27"/>
          <p:cNvSpPr/>
          <p:nvPr/>
        </p:nvSpPr>
        <p:spPr>
          <a:xfrm>
            <a:off x="3275856" y="4869160"/>
            <a:ext cx="2808312" cy="292259"/>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algn="ctr" fontAlgn="base">
              <a:lnSpc>
                <a:spcPct val="115000"/>
              </a:lnSpc>
              <a:spcBef>
                <a:spcPct val="0"/>
              </a:spcBef>
              <a:spcAft>
                <a:spcPts val="1000"/>
              </a:spcAft>
            </a:pPr>
            <a:r>
              <a:rPr lang="ru-RU" sz="1200" b="1" dirty="0" smtClean="0"/>
              <a:t>2. Основной </a:t>
            </a:r>
          </a:p>
        </p:txBody>
      </p:sp>
      <p:sp>
        <p:nvSpPr>
          <p:cNvPr id="29" name="Прямоугольник 28"/>
          <p:cNvSpPr/>
          <p:nvPr/>
        </p:nvSpPr>
        <p:spPr>
          <a:xfrm>
            <a:off x="6372200" y="4869160"/>
            <a:ext cx="2448272" cy="292259"/>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algn="ctr" fontAlgn="base">
              <a:lnSpc>
                <a:spcPct val="115000"/>
              </a:lnSpc>
              <a:spcBef>
                <a:spcPct val="0"/>
              </a:spcBef>
              <a:spcAft>
                <a:spcPts val="1000"/>
              </a:spcAft>
            </a:pPr>
            <a:r>
              <a:rPr lang="ru-RU" sz="1200" b="1" dirty="0" smtClean="0"/>
              <a:t>3. Обобщающий</a:t>
            </a:r>
          </a:p>
        </p:txBody>
      </p:sp>
      <p:sp>
        <p:nvSpPr>
          <p:cNvPr id="1031" name="Rectangle 7"/>
          <p:cNvSpPr>
            <a:spLocks noChangeArrowheads="1"/>
          </p:cNvSpPr>
          <p:nvPr/>
        </p:nvSpPr>
        <p:spPr bwMode="auto">
          <a:xfrm>
            <a:off x="179512" y="5203093"/>
            <a:ext cx="2880320" cy="1531188"/>
          </a:xfrm>
          <a:prstGeom prst="rect">
            <a:avLst/>
          </a:prstGeom>
          <a:ln>
            <a:headEnd/>
            <a:tailEnd/>
          </a:ln>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850" b="0" i="0"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1.анализ состояния организации управления мониторингом качества образования в школе;</a:t>
            </a:r>
            <a:endParaRPr kumimoji="0" lang="ru-RU" sz="8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850" b="0" i="0"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2. изучение нормативных документов, научной и методической литературы по теме;</a:t>
            </a:r>
            <a:endParaRPr kumimoji="0" lang="ru-RU" sz="8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850" b="0" i="0"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3. мотивация субъектов ОП</a:t>
            </a:r>
            <a:r>
              <a:rPr kumimoji="0" lang="ru-RU" sz="850" b="0" i="0" u="none" strike="noStrike" cap="none" normalizeH="0" dirty="0" smtClean="0">
                <a:ln>
                  <a:noFill/>
                </a:ln>
                <a:solidFill>
                  <a:srgbClr val="000000"/>
                </a:solidFill>
                <a:effectLst/>
                <a:latin typeface="Tahoma" pitchFamily="34" charset="0"/>
                <a:ea typeface="Times New Roman" pitchFamily="18" charset="0"/>
                <a:cs typeface="Tahoma" pitchFamily="34" charset="0"/>
              </a:rPr>
              <a:t> </a:t>
            </a:r>
            <a:r>
              <a:rPr kumimoji="0" lang="ru-RU" sz="850" b="0" i="0"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на осуществление мониторинговых исследований;</a:t>
            </a:r>
            <a:endParaRPr kumimoji="0" lang="ru-RU" sz="8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850" b="0" i="0"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4. разработка модели мониторинга качества образования:</a:t>
            </a:r>
            <a:endParaRPr kumimoji="0" lang="ru-RU" sz="8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850" b="0" i="0"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5. подготовка нормативно-методических документов и материалов для обеспечения функционирования мониторинга качества образования.</a:t>
            </a:r>
            <a:endParaRPr kumimoji="0" lang="ru-RU" sz="850" b="0" i="0" u="none" strike="noStrike" cap="none" normalizeH="0" baseline="0" dirty="0" smtClean="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3275856" y="5183857"/>
            <a:ext cx="2808312" cy="1615827"/>
          </a:xfrm>
          <a:prstGeom prst="rect">
            <a:avLst/>
          </a:prstGeom>
          <a:ln>
            <a:headEnd/>
            <a:tailEnd/>
          </a:ln>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900" b="0" i="0"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1. разработка системы мероприятий по реализации программы по основным направлениям деятельности ОУ.</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900" b="0" i="0"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2. реализация программы </a:t>
            </a:r>
            <a:r>
              <a:rPr kumimoji="0" lang="ru-RU" sz="900" b="0" i="0" u="none" strike="noStrike" cap="none" normalizeH="0" baseline="0" dirty="0" smtClean="0">
                <a:ln>
                  <a:noFill/>
                </a:ln>
                <a:solidFill>
                  <a:srgbClr val="000000"/>
                </a:solidFill>
                <a:effectLst/>
                <a:latin typeface="Calibri"/>
                <a:ea typeface="Times New Roman" pitchFamily="18" charset="0"/>
                <a:cs typeface="Tahoma" pitchFamily="34" charset="0"/>
              </a:rPr>
              <a:t>“</a:t>
            </a:r>
            <a:r>
              <a:rPr kumimoji="0" lang="ru-RU" sz="900" b="0" i="0"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Мониторинг качества образования в ОУ</a:t>
            </a:r>
            <a:r>
              <a:rPr kumimoji="0" lang="ru-RU" sz="900" b="0" i="0" u="none" strike="noStrike" cap="none" normalizeH="0" baseline="0" dirty="0" smtClean="0">
                <a:ln>
                  <a:noFill/>
                </a:ln>
                <a:solidFill>
                  <a:srgbClr val="000000"/>
                </a:solidFill>
                <a:effectLst/>
                <a:latin typeface="Calibri"/>
                <a:ea typeface="Times New Roman" pitchFamily="18" charset="0"/>
                <a:cs typeface="Tahoma" pitchFamily="34" charset="0"/>
              </a:rPr>
              <a:t>”</a:t>
            </a:r>
            <a:r>
              <a:rPr kumimoji="0" lang="ru-RU" sz="900" b="0" i="0"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900" b="0" i="0"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3. педагогический совет </a:t>
            </a:r>
            <a:r>
              <a:rPr kumimoji="0" lang="ru-RU" sz="900" b="0" i="0" u="none" strike="noStrike" cap="none" normalizeH="0" baseline="0" dirty="0" smtClean="0">
                <a:ln>
                  <a:noFill/>
                </a:ln>
                <a:solidFill>
                  <a:srgbClr val="000000"/>
                </a:solidFill>
                <a:effectLst/>
                <a:latin typeface="Calibri"/>
                <a:ea typeface="Times New Roman" pitchFamily="18" charset="0"/>
                <a:cs typeface="Tahoma" pitchFamily="34" charset="0"/>
              </a:rPr>
              <a:t>“</a:t>
            </a:r>
            <a:r>
              <a:rPr kumimoji="0" lang="ru-RU" sz="900" b="0" i="0"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Новое качество образования: запросы, оценки, пути достижения</a:t>
            </a:r>
            <a:r>
              <a:rPr kumimoji="0" lang="ru-RU" sz="900" b="0" i="0" u="none" strike="noStrike" cap="none" normalizeH="0" baseline="0" dirty="0" smtClean="0">
                <a:ln>
                  <a:noFill/>
                </a:ln>
                <a:solidFill>
                  <a:srgbClr val="000000"/>
                </a:solidFill>
                <a:effectLst/>
                <a:latin typeface="Calibri"/>
                <a:ea typeface="Times New Roman" pitchFamily="18" charset="0"/>
                <a:cs typeface="Tahoma" pitchFamily="34" charset="0"/>
              </a:rPr>
              <a:t>”</a:t>
            </a:r>
            <a:r>
              <a:rPr kumimoji="0" lang="ru-RU" sz="900" b="0" i="0"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900" b="0" i="0"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4. корректировка содержательной, организационной и управленческой сторон в процессе реализации программы.</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3" name="Rectangle 9"/>
          <p:cNvSpPr>
            <a:spLocks noChangeArrowheads="1"/>
          </p:cNvSpPr>
          <p:nvPr/>
        </p:nvSpPr>
        <p:spPr bwMode="auto">
          <a:xfrm>
            <a:off x="6372200" y="5183857"/>
            <a:ext cx="2448272" cy="1615827"/>
          </a:xfrm>
          <a:prstGeom prst="rect">
            <a:avLst/>
          </a:prstGeom>
          <a:ln>
            <a:headEnd/>
            <a:tailEnd/>
          </a:ln>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kumimoji="0" lang="ru-RU" sz="900" b="0" i="0"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1.</a:t>
            </a:r>
            <a:r>
              <a:rPr lang="ru-RU" sz="900" dirty="0" smtClean="0">
                <a:solidFill>
                  <a:srgbClr val="000000"/>
                </a:solidFill>
                <a:latin typeface="Tahoma" pitchFamily="34" charset="0"/>
                <a:ea typeface="Times New Roman" pitchFamily="18" charset="0"/>
                <a:cs typeface="Tahoma" pitchFamily="34" charset="0"/>
              </a:rPr>
              <a:t> определение эффективности применяемых методик для оценки качества образования.</a:t>
            </a:r>
            <a:endParaRPr lang="ru-RU" sz="900" dirty="0" smtClean="0">
              <a:solidFill>
                <a:schemeClr val="tx1"/>
              </a:solidFill>
              <a:latin typeface="Arial" pitchFamily="34" charset="0"/>
              <a:cs typeface="Arial" pitchFamily="34" charset="0"/>
            </a:endParaRPr>
          </a:p>
          <a:p>
            <a:pPr lvl="0" eaLnBrk="0" fontAlgn="base" hangingPunct="0">
              <a:spcBef>
                <a:spcPct val="0"/>
              </a:spcBef>
              <a:spcAft>
                <a:spcPct val="0"/>
              </a:spcAft>
            </a:pPr>
            <a:r>
              <a:rPr lang="ru-RU" sz="900" dirty="0" smtClean="0">
                <a:solidFill>
                  <a:srgbClr val="000000"/>
                </a:solidFill>
                <a:latin typeface="Tahoma" pitchFamily="34" charset="0"/>
                <a:ea typeface="Times New Roman" pitchFamily="18" charset="0"/>
                <a:cs typeface="Tahoma" pitchFamily="34" charset="0"/>
              </a:rPr>
              <a:t>2. оценка эффективности осуществления программы.</a:t>
            </a:r>
            <a:endParaRPr lang="ru-RU" sz="900" dirty="0" smtClean="0">
              <a:solidFill>
                <a:schemeClr val="tx1"/>
              </a:solidFill>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900" b="0" i="0"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3.  обобщение результатов работы, соотношение с поставленными целями и задачами.</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ru-RU" sz="900" dirty="0" smtClean="0">
                <a:solidFill>
                  <a:srgbClr val="000000"/>
                </a:solidFill>
                <a:latin typeface="Tahoma" pitchFamily="34" charset="0"/>
                <a:ea typeface="Times New Roman" pitchFamily="18" charset="0"/>
                <a:cs typeface="Tahoma" pitchFamily="34" charset="0"/>
              </a:rPr>
              <a:t>4</a:t>
            </a:r>
            <a:r>
              <a:rPr kumimoji="0" lang="ru-RU" sz="900" b="0" i="0"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 создание информационного банка по теме </a:t>
            </a:r>
            <a:r>
              <a:rPr kumimoji="0" lang="ru-RU" sz="900" b="0" i="0" u="none" strike="noStrike" cap="none" normalizeH="0" baseline="0" dirty="0" smtClean="0">
                <a:ln>
                  <a:noFill/>
                </a:ln>
                <a:solidFill>
                  <a:srgbClr val="000000"/>
                </a:solidFill>
                <a:effectLst/>
                <a:latin typeface="Calibri"/>
                <a:ea typeface="Times New Roman" pitchFamily="18" charset="0"/>
                <a:cs typeface="Tahoma" pitchFamily="34" charset="0"/>
              </a:rPr>
              <a:t>“</a:t>
            </a:r>
            <a:r>
              <a:rPr kumimoji="0" lang="ru-RU" sz="900" b="0" i="0"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Мониторинг качества образования в ОУ</a:t>
            </a:r>
            <a:r>
              <a:rPr kumimoji="0" lang="ru-RU" sz="900" b="0" i="0" u="none" strike="noStrike" cap="none" normalizeH="0" baseline="0" dirty="0" smtClean="0">
                <a:ln>
                  <a:noFill/>
                </a:ln>
                <a:solidFill>
                  <a:srgbClr val="000000"/>
                </a:solidFill>
                <a:effectLst/>
                <a:latin typeface="Calibri"/>
                <a:ea typeface="Times New Roman" pitchFamily="18" charset="0"/>
                <a:cs typeface="Tahoma" pitchFamily="34" charset="0"/>
              </a:rPr>
              <a:t>”</a:t>
            </a:r>
            <a:r>
              <a:rPr kumimoji="0" lang="ru-RU" sz="900" b="0" i="0"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anim calcmode="lin" valueType="num">
                                      <p:cBhvr>
                                        <p:cTn id="48" dur="1000" fill="hold"/>
                                        <p:tgtEl>
                                          <p:spTgt spid="8"/>
                                        </p:tgtEl>
                                        <p:attrNameLst>
                                          <p:attrName>ppt_x</p:attrName>
                                        </p:attrNameLst>
                                      </p:cBhvr>
                                      <p:tavLst>
                                        <p:tav tm="0">
                                          <p:val>
                                            <p:strVal val="#ppt_x"/>
                                          </p:val>
                                        </p:tav>
                                        <p:tav tm="100000">
                                          <p:val>
                                            <p:strVal val="#ppt_x"/>
                                          </p:val>
                                        </p:tav>
                                      </p:tavLst>
                                    </p:anim>
                                    <p:anim calcmode="lin" valueType="num">
                                      <p:cBhvr>
                                        <p:cTn id="4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1000"/>
                                        <p:tgtEl>
                                          <p:spTgt spid="9"/>
                                        </p:tgtEl>
                                      </p:cBhvr>
                                    </p:animEffect>
                                    <p:anim calcmode="lin" valueType="num">
                                      <p:cBhvr>
                                        <p:cTn id="55" dur="1000" fill="hold"/>
                                        <p:tgtEl>
                                          <p:spTgt spid="9"/>
                                        </p:tgtEl>
                                        <p:attrNameLst>
                                          <p:attrName>ppt_x</p:attrName>
                                        </p:attrNameLst>
                                      </p:cBhvr>
                                      <p:tavLst>
                                        <p:tav tm="0">
                                          <p:val>
                                            <p:strVal val="#ppt_x"/>
                                          </p:val>
                                        </p:tav>
                                        <p:tav tm="100000">
                                          <p:val>
                                            <p:strVal val="#ppt_x"/>
                                          </p:val>
                                        </p:tav>
                                      </p:tavLst>
                                    </p:anim>
                                    <p:anim calcmode="lin" valueType="num">
                                      <p:cBhvr>
                                        <p:cTn id="5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0"/>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1000"/>
                                        <p:tgtEl>
                                          <p:spTgt spid="11"/>
                                        </p:tgtEl>
                                      </p:cBhvr>
                                    </p:animEffect>
                                    <p:anim calcmode="lin" valueType="num">
                                      <p:cBhvr>
                                        <p:cTn id="66" dur="1000" fill="hold"/>
                                        <p:tgtEl>
                                          <p:spTgt spid="11"/>
                                        </p:tgtEl>
                                        <p:attrNameLst>
                                          <p:attrName>ppt_x</p:attrName>
                                        </p:attrNameLst>
                                      </p:cBhvr>
                                      <p:tavLst>
                                        <p:tav tm="0">
                                          <p:val>
                                            <p:strVal val="#ppt_x"/>
                                          </p:val>
                                        </p:tav>
                                        <p:tav tm="100000">
                                          <p:val>
                                            <p:strVal val="#ppt_x"/>
                                          </p:val>
                                        </p:tav>
                                      </p:tavLst>
                                    </p:anim>
                                    <p:anim calcmode="lin" valueType="num">
                                      <p:cBhvr>
                                        <p:cTn id="6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fade">
                                      <p:cBhvr>
                                        <p:cTn id="72" dur="1000"/>
                                        <p:tgtEl>
                                          <p:spTgt spid="12"/>
                                        </p:tgtEl>
                                      </p:cBhvr>
                                    </p:animEffect>
                                    <p:anim calcmode="lin" valueType="num">
                                      <p:cBhvr>
                                        <p:cTn id="73" dur="1000" fill="hold"/>
                                        <p:tgtEl>
                                          <p:spTgt spid="12"/>
                                        </p:tgtEl>
                                        <p:attrNameLst>
                                          <p:attrName>ppt_x</p:attrName>
                                        </p:attrNameLst>
                                      </p:cBhvr>
                                      <p:tavLst>
                                        <p:tav tm="0">
                                          <p:val>
                                            <p:strVal val="#ppt_x"/>
                                          </p:val>
                                        </p:tav>
                                        <p:tav tm="100000">
                                          <p:val>
                                            <p:strVal val="#ppt_x"/>
                                          </p:val>
                                        </p:tav>
                                      </p:tavLst>
                                    </p:anim>
                                    <p:anim calcmode="lin" valueType="num">
                                      <p:cBhvr>
                                        <p:cTn id="7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1000"/>
                                        <p:tgtEl>
                                          <p:spTgt spid="13"/>
                                        </p:tgtEl>
                                      </p:cBhvr>
                                    </p:animEffect>
                                    <p:anim calcmode="lin" valueType="num">
                                      <p:cBhvr>
                                        <p:cTn id="80" dur="1000" fill="hold"/>
                                        <p:tgtEl>
                                          <p:spTgt spid="13"/>
                                        </p:tgtEl>
                                        <p:attrNameLst>
                                          <p:attrName>ppt_x</p:attrName>
                                        </p:attrNameLst>
                                      </p:cBhvr>
                                      <p:tavLst>
                                        <p:tav tm="0">
                                          <p:val>
                                            <p:strVal val="#ppt_x"/>
                                          </p:val>
                                        </p:tav>
                                        <p:tav tm="100000">
                                          <p:val>
                                            <p:strVal val="#ppt_x"/>
                                          </p:val>
                                        </p:tav>
                                      </p:tavLst>
                                    </p:anim>
                                    <p:anim calcmode="lin" valueType="num">
                                      <p:cBhvr>
                                        <p:cTn id="8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1" presetClass="entr" presetSubtype="0" fill="hold" grpId="0" nodeType="clickEffect">
                                  <p:stCondLst>
                                    <p:cond delay="0"/>
                                  </p:stCondLst>
                                  <p:childTnLst>
                                    <p:set>
                                      <p:cBhvr>
                                        <p:cTn id="85" dur="1" fill="hold">
                                          <p:stCondLst>
                                            <p:cond delay="0"/>
                                          </p:stCondLst>
                                        </p:cTn>
                                        <p:tgtEl>
                                          <p:spTgt spid="1026"/>
                                        </p:tgtEl>
                                        <p:attrNameLst>
                                          <p:attrName>style.visibility</p:attrName>
                                        </p:attrNameLst>
                                      </p:cBhvr>
                                      <p:to>
                                        <p:strVal val="visible"/>
                                      </p:to>
                                    </p:set>
                                  </p:childTnLst>
                                </p:cTn>
                              </p:par>
                            </p:childTnLst>
                          </p:cTn>
                        </p:par>
                      </p:childTnLst>
                    </p:cTn>
                  </p:par>
                  <p:par>
                    <p:cTn id="86" fill="hold">
                      <p:stCondLst>
                        <p:cond delay="indefinite"/>
                      </p:stCondLst>
                      <p:childTnLst>
                        <p:par>
                          <p:cTn id="87" fill="hold">
                            <p:stCondLst>
                              <p:cond delay="0"/>
                            </p:stCondLst>
                            <p:childTnLst>
                              <p:par>
                                <p:cTn id="88" presetID="42" presetClass="entr" presetSubtype="0" fill="hold" grpId="0" nodeType="clickEffect">
                                  <p:stCondLst>
                                    <p:cond delay="0"/>
                                  </p:stCondLst>
                                  <p:childTnLst>
                                    <p:set>
                                      <p:cBhvr>
                                        <p:cTn id="89" dur="1" fill="hold">
                                          <p:stCondLst>
                                            <p:cond delay="0"/>
                                          </p:stCondLst>
                                        </p:cTn>
                                        <p:tgtEl>
                                          <p:spTgt spid="16"/>
                                        </p:tgtEl>
                                        <p:attrNameLst>
                                          <p:attrName>style.visibility</p:attrName>
                                        </p:attrNameLst>
                                      </p:cBhvr>
                                      <p:to>
                                        <p:strVal val="visible"/>
                                      </p:to>
                                    </p:set>
                                    <p:animEffect transition="in" filter="fade">
                                      <p:cBhvr>
                                        <p:cTn id="90" dur="1000"/>
                                        <p:tgtEl>
                                          <p:spTgt spid="16"/>
                                        </p:tgtEl>
                                      </p:cBhvr>
                                    </p:animEffect>
                                    <p:anim calcmode="lin" valueType="num">
                                      <p:cBhvr>
                                        <p:cTn id="91" dur="1000" fill="hold"/>
                                        <p:tgtEl>
                                          <p:spTgt spid="16"/>
                                        </p:tgtEl>
                                        <p:attrNameLst>
                                          <p:attrName>ppt_x</p:attrName>
                                        </p:attrNameLst>
                                      </p:cBhvr>
                                      <p:tavLst>
                                        <p:tav tm="0">
                                          <p:val>
                                            <p:strVal val="#ppt_x"/>
                                          </p:val>
                                        </p:tav>
                                        <p:tav tm="100000">
                                          <p:val>
                                            <p:strVal val="#ppt_x"/>
                                          </p:val>
                                        </p:tav>
                                      </p:tavLst>
                                    </p:anim>
                                    <p:anim calcmode="lin" valueType="num">
                                      <p:cBhvr>
                                        <p:cTn id="9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grpId="0" nodeType="clickEffect">
                                  <p:stCondLst>
                                    <p:cond delay="0"/>
                                  </p:stCondLst>
                                  <p:childTnLst>
                                    <p:set>
                                      <p:cBhvr>
                                        <p:cTn id="96" dur="1" fill="hold">
                                          <p:stCondLst>
                                            <p:cond delay="0"/>
                                          </p:stCondLst>
                                        </p:cTn>
                                        <p:tgtEl>
                                          <p:spTgt spid="17"/>
                                        </p:tgtEl>
                                        <p:attrNameLst>
                                          <p:attrName>style.visibility</p:attrName>
                                        </p:attrNameLst>
                                      </p:cBhvr>
                                      <p:to>
                                        <p:strVal val="visible"/>
                                      </p:to>
                                    </p:set>
                                    <p:animEffect transition="in" filter="fade">
                                      <p:cBhvr>
                                        <p:cTn id="97" dur="1000"/>
                                        <p:tgtEl>
                                          <p:spTgt spid="17"/>
                                        </p:tgtEl>
                                      </p:cBhvr>
                                    </p:animEffect>
                                    <p:anim calcmode="lin" valueType="num">
                                      <p:cBhvr>
                                        <p:cTn id="98" dur="1000" fill="hold"/>
                                        <p:tgtEl>
                                          <p:spTgt spid="17"/>
                                        </p:tgtEl>
                                        <p:attrNameLst>
                                          <p:attrName>ppt_x</p:attrName>
                                        </p:attrNameLst>
                                      </p:cBhvr>
                                      <p:tavLst>
                                        <p:tav tm="0">
                                          <p:val>
                                            <p:strVal val="#ppt_x"/>
                                          </p:val>
                                        </p:tav>
                                        <p:tav tm="100000">
                                          <p:val>
                                            <p:strVal val="#ppt_x"/>
                                          </p:val>
                                        </p:tav>
                                      </p:tavLst>
                                    </p:anim>
                                    <p:anim calcmode="lin" valueType="num">
                                      <p:cBhvr>
                                        <p:cTn id="9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42" presetClass="entr" presetSubtype="0" fill="hold" grpId="0" nodeType="clickEffect">
                                  <p:stCondLst>
                                    <p:cond delay="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0"/>
                                        <p:tgtEl>
                                          <p:spTgt spid="18"/>
                                        </p:tgtEl>
                                      </p:cBhvr>
                                    </p:animEffect>
                                    <p:anim calcmode="lin" valueType="num">
                                      <p:cBhvr>
                                        <p:cTn id="105" dur="1000" fill="hold"/>
                                        <p:tgtEl>
                                          <p:spTgt spid="18"/>
                                        </p:tgtEl>
                                        <p:attrNameLst>
                                          <p:attrName>ppt_x</p:attrName>
                                        </p:attrNameLst>
                                      </p:cBhvr>
                                      <p:tavLst>
                                        <p:tav tm="0">
                                          <p:val>
                                            <p:strVal val="#ppt_x"/>
                                          </p:val>
                                        </p:tav>
                                        <p:tav tm="100000">
                                          <p:val>
                                            <p:strVal val="#ppt_x"/>
                                          </p:val>
                                        </p:tav>
                                      </p:tavLst>
                                    </p:anim>
                                    <p:anim calcmode="lin" valueType="num">
                                      <p:cBhvr>
                                        <p:cTn id="10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1027"/>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42" presetClass="entr" presetSubtype="0" fill="hold" grpId="0" nodeType="clickEffect">
                                  <p:stCondLst>
                                    <p:cond delay="0"/>
                                  </p:stCondLst>
                                  <p:childTnLst>
                                    <p:set>
                                      <p:cBhvr>
                                        <p:cTn id="114" dur="1" fill="hold">
                                          <p:stCondLst>
                                            <p:cond delay="0"/>
                                          </p:stCondLst>
                                        </p:cTn>
                                        <p:tgtEl>
                                          <p:spTgt spid="1028"/>
                                        </p:tgtEl>
                                        <p:attrNameLst>
                                          <p:attrName>style.visibility</p:attrName>
                                        </p:attrNameLst>
                                      </p:cBhvr>
                                      <p:to>
                                        <p:strVal val="visible"/>
                                      </p:to>
                                    </p:set>
                                    <p:animEffect transition="in" filter="fade">
                                      <p:cBhvr>
                                        <p:cTn id="115" dur="1000"/>
                                        <p:tgtEl>
                                          <p:spTgt spid="1028"/>
                                        </p:tgtEl>
                                      </p:cBhvr>
                                    </p:animEffect>
                                    <p:anim calcmode="lin" valueType="num">
                                      <p:cBhvr>
                                        <p:cTn id="116" dur="1000" fill="hold"/>
                                        <p:tgtEl>
                                          <p:spTgt spid="1028"/>
                                        </p:tgtEl>
                                        <p:attrNameLst>
                                          <p:attrName>ppt_x</p:attrName>
                                        </p:attrNameLst>
                                      </p:cBhvr>
                                      <p:tavLst>
                                        <p:tav tm="0">
                                          <p:val>
                                            <p:strVal val="#ppt_x"/>
                                          </p:val>
                                        </p:tav>
                                        <p:tav tm="100000">
                                          <p:val>
                                            <p:strVal val="#ppt_x"/>
                                          </p:val>
                                        </p:tav>
                                      </p:tavLst>
                                    </p:anim>
                                    <p:anim calcmode="lin" valueType="num">
                                      <p:cBhvr>
                                        <p:cTn id="117" dur="1000" fill="hold"/>
                                        <p:tgtEl>
                                          <p:spTgt spid="1028"/>
                                        </p:tgtEl>
                                        <p:attrNameLst>
                                          <p:attrName>ppt_y</p:attrName>
                                        </p:attrNameLst>
                                      </p:cBhvr>
                                      <p:tavLst>
                                        <p:tav tm="0">
                                          <p:val>
                                            <p:strVal val="#ppt_y+.1"/>
                                          </p:val>
                                        </p:tav>
                                        <p:tav tm="100000">
                                          <p:val>
                                            <p:strVal val="#ppt_y"/>
                                          </p:val>
                                        </p:tav>
                                      </p:tavLst>
                                    </p:anim>
                                  </p:childTnLst>
                                </p:cTn>
                              </p:par>
                            </p:childTnLst>
                          </p:cTn>
                        </p:par>
                      </p:childTnLst>
                    </p:cTn>
                  </p:par>
                  <p:par>
                    <p:cTn id="118" fill="hold">
                      <p:stCondLst>
                        <p:cond delay="indefinite"/>
                      </p:stCondLst>
                      <p:childTnLst>
                        <p:par>
                          <p:cTn id="119" fill="hold">
                            <p:stCondLst>
                              <p:cond delay="0"/>
                            </p:stCondLst>
                            <p:childTnLst>
                              <p:par>
                                <p:cTn id="120" presetID="42" presetClass="entr" presetSubtype="0" fill="hold" grpId="0" nodeType="clickEffect">
                                  <p:stCondLst>
                                    <p:cond delay="0"/>
                                  </p:stCondLst>
                                  <p:childTnLst>
                                    <p:set>
                                      <p:cBhvr>
                                        <p:cTn id="121" dur="1" fill="hold">
                                          <p:stCondLst>
                                            <p:cond delay="0"/>
                                          </p:stCondLst>
                                        </p:cTn>
                                        <p:tgtEl>
                                          <p:spTgt spid="21"/>
                                        </p:tgtEl>
                                        <p:attrNameLst>
                                          <p:attrName>style.visibility</p:attrName>
                                        </p:attrNameLst>
                                      </p:cBhvr>
                                      <p:to>
                                        <p:strVal val="visible"/>
                                      </p:to>
                                    </p:set>
                                    <p:animEffect transition="in" filter="fade">
                                      <p:cBhvr>
                                        <p:cTn id="122" dur="1000"/>
                                        <p:tgtEl>
                                          <p:spTgt spid="21"/>
                                        </p:tgtEl>
                                      </p:cBhvr>
                                    </p:animEffect>
                                    <p:anim calcmode="lin" valueType="num">
                                      <p:cBhvr>
                                        <p:cTn id="123" dur="1000" fill="hold"/>
                                        <p:tgtEl>
                                          <p:spTgt spid="21"/>
                                        </p:tgtEl>
                                        <p:attrNameLst>
                                          <p:attrName>ppt_x</p:attrName>
                                        </p:attrNameLst>
                                      </p:cBhvr>
                                      <p:tavLst>
                                        <p:tav tm="0">
                                          <p:val>
                                            <p:strVal val="#ppt_x"/>
                                          </p:val>
                                        </p:tav>
                                        <p:tav tm="100000">
                                          <p:val>
                                            <p:strVal val="#ppt_x"/>
                                          </p:val>
                                        </p:tav>
                                      </p:tavLst>
                                    </p:anim>
                                    <p:anim calcmode="lin" valueType="num">
                                      <p:cBhvr>
                                        <p:cTn id="12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42" presetClass="entr" presetSubtype="0" fill="hold" grpId="0" nodeType="clickEffect">
                                  <p:stCondLst>
                                    <p:cond delay="0"/>
                                  </p:stCondLst>
                                  <p:childTnLst>
                                    <p:set>
                                      <p:cBhvr>
                                        <p:cTn id="128" dur="1" fill="hold">
                                          <p:stCondLst>
                                            <p:cond delay="0"/>
                                          </p:stCondLst>
                                        </p:cTn>
                                        <p:tgtEl>
                                          <p:spTgt spid="22"/>
                                        </p:tgtEl>
                                        <p:attrNameLst>
                                          <p:attrName>style.visibility</p:attrName>
                                        </p:attrNameLst>
                                      </p:cBhvr>
                                      <p:to>
                                        <p:strVal val="visible"/>
                                      </p:to>
                                    </p:set>
                                    <p:animEffect transition="in" filter="fade">
                                      <p:cBhvr>
                                        <p:cTn id="129" dur="1000"/>
                                        <p:tgtEl>
                                          <p:spTgt spid="22"/>
                                        </p:tgtEl>
                                      </p:cBhvr>
                                    </p:animEffect>
                                    <p:anim calcmode="lin" valueType="num">
                                      <p:cBhvr>
                                        <p:cTn id="130" dur="1000" fill="hold"/>
                                        <p:tgtEl>
                                          <p:spTgt spid="22"/>
                                        </p:tgtEl>
                                        <p:attrNameLst>
                                          <p:attrName>ppt_x</p:attrName>
                                        </p:attrNameLst>
                                      </p:cBhvr>
                                      <p:tavLst>
                                        <p:tav tm="0">
                                          <p:val>
                                            <p:strVal val="#ppt_x"/>
                                          </p:val>
                                        </p:tav>
                                        <p:tav tm="100000">
                                          <p:val>
                                            <p:strVal val="#ppt_x"/>
                                          </p:val>
                                        </p:tav>
                                      </p:tavLst>
                                    </p:anim>
                                    <p:anim calcmode="lin" valueType="num">
                                      <p:cBhvr>
                                        <p:cTn id="13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32" fill="hold">
                      <p:stCondLst>
                        <p:cond delay="indefinite"/>
                      </p:stCondLst>
                      <p:childTnLst>
                        <p:par>
                          <p:cTn id="133" fill="hold">
                            <p:stCondLst>
                              <p:cond delay="0"/>
                            </p:stCondLst>
                            <p:childTnLst>
                              <p:par>
                                <p:cTn id="134" presetID="42" presetClass="entr" presetSubtype="0" fill="hold" grpId="0" nodeType="clickEffect">
                                  <p:stCondLst>
                                    <p:cond delay="0"/>
                                  </p:stCondLst>
                                  <p:childTnLst>
                                    <p:set>
                                      <p:cBhvr>
                                        <p:cTn id="135" dur="1" fill="hold">
                                          <p:stCondLst>
                                            <p:cond delay="0"/>
                                          </p:stCondLst>
                                        </p:cTn>
                                        <p:tgtEl>
                                          <p:spTgt spid="23"/>
                                        </p:tgtEl>
                                        <p:attrNameLst>
                                          <p:attrName>style.visibility</p:attrName>
                                        </p:attrNameLst>
                                      </p:cBhvr>
                                      <p:to>
                                        <p:strVal val="visible"/>
                                      </p:to>
                                    </p:set>
                                    <p:animEffect transition="in" filter="fade">
                                      <p:cBhvr>
                                        <p:cTn id="136" dur="1000"/>
                                        <p:tgtEl>
                                          <p:spTgt spid="23"/>
                                        </p:tgtEl>
                                      </p:cBhvr>
                                    </p:animEffect>
                                    <p:anim calcmode="lin" valueType="num">
                                      <p:cBhvr>
                                        <p:cTn id="137" dur="1000" fill="hold"/>
                                        <p:tgtEl>
                                          <p:spTgt spid="23"/>
                                        </p:tgtEl>
                                        <p:attrNameLst>
                                          <p:attrName>ppt_x</p:attrName>
                                        </p:attrNameLst>
                                      </p:cBhvr>
                                      <p:tavLst>
                                        <p:tav tm="0">
                                          <p:val>
                                            <p:strVal val="#ppt_x"/>
                                          </p:val>
                                        </p:tav>
                                        <p:tav tm="100000">
                                          <p:val>
                                            <p:strVal val="#ppt_x"/>
                                          </p:val>
                                        </p:tav>
                                      </p:tavLst>
                                    </p:anim>
                                    <p:anim calcmode="lin" valueType="num">
                                      <p:cBhvr>
                                        <p:cTn id="13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39" fill="hold">
                      <p:stCondLst>
                        <p:cond delay="indefinite"/>
                      </p:stCondLst>
                      <p:childTnLst>
                        <p:par>
                          <p:cTn id="140" fill="hold">
                            <p:stCondLst>
                              <p:cond delay="0"/>
                            </p:stCondLst>
                            <p:childTnLst>
                              <p:par>
                                <p:cTn id="141" presetID="42" presetClass="entr" presetSubtype="0" fill="hold" grpId="0" nodeType="clickEffect">
                                  <p:stCondLst>
                                    <p:cond delay="0"/>
                                  </p:stCondLst>
                                  <p:childTnLst>
                                    <p:set>
                                      <p:cBhvr>
                                        <p:cTn id="142" dur="1" fill="hold">
                                          <p:stCondLst>
                                            <p:cond delay="0"/>
                                          </p:stCondLst>
                                        </p:cTn>
                                        <p:tgtEl>
                                          <p:spTgt spid="25"/>
                                        </p:tgtEl>
                                        <p:attrNameLst>
                                          <p:attrName>style.visibility</p:attrName>
                                        </p:attrNameLst>
                                      </p:cBhvr>
                                      <p:to>
                                        <p:strVal val="visible"/>
                                      </p:to>
                                    </p:set>
                                    <p:animEffect transition="in" filter="fade">
                                      <p:cBhvr>
                                        <p:cTn id="143" dur="1000"/>
                                        <p:tgtEl>
                                          <p:spTgt spid="25"/>
                                        </p:tgtEl>
                                      </p:cBhvr>
                                    </p:animEffect>
                                    <p:anim calcmode="lin" valueType="num">
                                      <p:cBhvr>
                                        <p:cTn id="144" dur="1000" fill="hold"/>
                                        <p:tgtEl>
                                          <p:spTgt spid="25"/>
                                        </p:tgtEl>
                                        <p:attrNameLst>
                                          <p:attrName>ppt_x</p:attrName>
                                        </p:attrNameLst>
                                      </p:cBhvr>
                                      <p:tavLst>
                                        <p:tav tm="0">
                                          <p:val>
                                            <p:strVal val="#ppt_x"/>
                                          </p:val>
                                        </p:tav>
                                        <p:tav tm="100000">
                                          <p:val>
                                            <p:strVal val="#ppt_x"/>
                                          </p:val>
                                        </p:tav>
                                      </p:tavLst>
                                    </p:anim>
                                    <p:anim calcmode="lin" valueType="num">
                                      <p:cBhvr>
                                        <p:cTn id="14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1" presetClass="entr" presetSubtype="0" fill="hold" grpId="0" nodeType="clickEffect">
                                  <p:stCondLst>
                                    <p:cond delay="0"/>
                                  </p:stCondLst>
                                  <p:childTnLst>
                                    <p:set>
                                      <p:cBhvr>
                                        <p:cTn id="149" dur="1" fill="hold">
                                          <p:stCondLst>
                                            <p:cond delay="0"/>
                                          </p:stCondLst>
                                        </p:cTn>
                                        <p:tgtEl>
                                          <p:spTgt spid="1029"/>
                                        </p:tgtEl>
                                        <p:attrNameLst>
                                          <p:attrName>style.visibility</p:attrName>
                                        </p:attrNameLst>
                                      </p:cBhvr>
                                      <p:to>
                                        <p:strVal val="visible"/>
                                      </p:to>
                                    </p:set>
                                  </p:childTnLst>
                                </p:cTn>
                              </p:par>
                            </p:childTnLst>
                          </p:cTn>
                        </p:par>
                      </p:childTnLst>
                    </p:cTn>
                  </p:par>
                  <p:par>
                    <p:cTn id="150" fill="hold">
                      <p:stCondLst>
                        <p:cond delay="indefinite"/>
                      </p:stCondLst>
                      <p:childTnLst>
                        <p:par>
                          <p:cTn id="151" fill="hold">
                            <p:stCondLst>
                              <p:cond delay="0"/>
                            </p:stCondLst>
                            <p:childTnLst>
                              <p:par>
                                <p:cTn id="152" presetID="1" presetClass="entr" presetSubtype="0" fill="hold" grpId="0" nodeType="clickEffect">
                                  <p:stCondLst>
                                    <p:cond delay="0"/>
                                  </p:stCondLst>
                                  <p:childTnLst>
                                    <p:set>
                                      <p:cBhvr>
                                        <p:cTn id="153" dur="1" fill="hold">
                                          <p:stCondLst>
                                            <p:cond delay="0"/>
                                          </p:stCondLst>
                                        </p:cTn>
                                        <p:tgtEl>
                                          <p:spTgt spid="1030"/>
                                        </p:tgtEl>
                                        <p:attrNameLst>
                                          <p:attrName>style.visibility</p:attrName>
                                        </p:attrNameLst>
                                      </p:cBhvr>
                                      <p:to>
                                        <p:strVal val="visible"/>
                                      </p:to>
                                    </p:set>
                                  </p:childTnLst>
                                </p:cTn>
                              </p:par>
                            </p:childTnLst>
                          </p:cTn>
                        </p:par>
                      </p:childTnLst>
                    </p:cTn>
                  </p:par>
                  <p:par>
                    <p:cTn id="154" fill="hold">
                      <p:stCondLst>
                        <p:cond delay="indefinite"/>
                      </p:stCondLst>
                      <p:childTnLst>
                        <p:par>
                          <p:cTn id="155" fill="hold">
                            <p:stCondLst>
                              <p:cond delay="0"/>
                            </p:stCondLst>
                            <p:childTnLst>
                              <p:par>
                                <p:cTn id="156" presetID="42" presetClass="entr" presetSubtype="0" fill="hold" grpId="0" nodeType="clickEffect">
                                  <p:stCondLst>
                                    <p:cond delay="0"/>
                                  </p:stCondLst>
                                  <p:childTnLst>
                                    <p:set>
                                      <p:cBhvr>
                                        <p:cTn id="157" dur="1" fill="hold">
                                          <p:stCondLst>
                                            <p:cond delay="0"/>
                                          </p:stCondLst>
                                        </p:cTn>
                                        <p:tgtEl>
                                          <p:spTgt spid="1031"/>
                                        </p:tgtEl>
                                        <p:attrNameLst>
                                          <p:attrName>style.visibility</p:attrName>
                                        </p:attrNameLst>
                                      </p:cBhvr>
                                      <p:to>
                                        <p:strVal val="visible"/>
                                      </p:to>
                                    </p:set>
                                    <p:animEffect transition="in" filter="fade">
                                      <p:cBhvr>
                                        <p:cTn id="158" dur="1000"/>
                                        <p:tgtEl>
                                          <p:spTgt spid="1031"/>
                                        </p:tgtEl>
                                      </p:cBhvr>
                                    </p:animEffect>
                                    <p:anim calcmode="lin" valueType="num">
                                      <p:cBhvr>
                                        <p:cTn id="159" dur="1000" fill="hold"/>
                                        <p:tgtEl>
                                          <p:spTgt spid="1031"/>
                                        </p:tgtEl>
                                        <p:attrNameLst>
                                          <p:attrName>ppt_x</p:attrName>
                                        </p:attrNameLst>
                                      </p:cBhvr>
                                      <p:tavLst>
                                        <p:tav tm="0">
                                          <p:val>
                                            <p:strVal val="#ppt_x"/>
                                          </p:val>
                                        </p:tav>
                                        <p:tav tm="100000">
                                          <p:val>
                                            <p:strVal val="#ppt_x"/>
                                          </p:val>
                                        </p:tav>
                                      </p:tavLst>
                                    </p:anim>
                                    <p:anim calcmode="lin" valueType="num">
                                      <p:cBhvr>
                                        <p:cTn id="160" dur="1000" fill="hold"/>
                                        <p:tgtEl>
                                          <p:spTgt spid="1031"/>
                                        </p:tgtEl>
                                        <p:attrNameLst>
                                          <p:attrName>ppt_y</p:attrName>
                                        </p:attrNameLst>
                                      </p:cBhvr>
                                      <p:tavLst>
                                        <p:tav tm="0">
                                          <p:val>
                                            <p:strVal val="#ppt_y+.1"/>
                                          </p:val>
                                        </p:tav>
                                        <p:tav tm="100000">
                                          <p:val>
                                            <p:strVal val="#ppt_y"/>
                                          </p:val>
                                        </p:tav>
                                      </p:tavLst>
                                    </p:anim>
                                  </p:childTnLst>
                                </p:cTn>
                              </p:par>
                            </p:childTnLst>
                          </p:cTn>
                        </p:par>
                      </p:childTnLst>
                    </p:cTn>
                  </p:par>
                  <p:par>
                    <p:cTn id="161" fill="hold">
                      <p:stCondLst>
                        <p:cond delay="indefinite"/>
                      </p:stCondLst>
                      <p:childTnLst>
                        <p:par>
                          <p:cTn id="162" fill="hold">
                            <p:stCondLst>
                              <p:cond delay="0"/>
                            </p:stCondLst>
                            <p:childTnLst>
                              <p:par>
                                <p:cTn id="163" presetID="1" presetClass="entr" presetSubtype="0" fill="hold" grpId="0" nodeType="clickEffect">
                                  <p:stCondLst>
                                    <p:cond delay="0"/>
                                  </p:stCondLst>
                                  <p:childTnLst>
                                    <p:set>
                                      <p:cBhvr>
                                        <p:cTn id="164" dur="1" fill="hold">
                                          <p:stCondLst>
                                            <p:cond delay="0"/>
                                          </p:stCondLst>
                                        </p:cTn>
                                        <p:tgtEl>
                                          <p:spTgt spid="28"/>
                                        </p:tgtEl>
                                        <p:attrNameLst>
                                          <p:attrName>style.visibility</p:attrName>
                                        </p:attrNameLst>
                                      </p:cBhvr>
                                      <p:to>
                                        <p:strVal val="visible"/>
                                      </p:to>
                                    </p:set>
                                  </p:childTnLst>
                                </p:cTn>
                              </p:par>
                            </p:childTnLst>
                          </p:cTn>
                        </p:par>
                      </p:childTnLst>
                    </p:cTn>
                  </p:par>
                  <p:par>
                    <p:cTn id="165" fill="hold">
                      <p:stCondLst>
                        <p:cond delay="indefinite"/>
                      </p:stCondLst>
                      <p:childTnLst>
                        <p:par>
                          <p:cTn id="166" fill="hold">
                            <p:stCondLst>
                              <p:cond delay="0"/>
                            </p:stCondLst>
                            <p:childTnLst>
                              <p:par>
                                <p:cTn id="167" presetID="42" presetClass="entr" presetSubtype="0" fill="hold" grpId="0" nodeType="clickEffect">
                                  <p:stCondLst>
                                    <p:cond delay="0"/>
                                  </p:stCondLst>
                                  <p:childTnLst>
                                    <p:set>
                                      <p:cBhvr>
                                        <p:cTn id="168" dur="1" fill="hold">
                                          <p:stCondLst>
                                            <p:cond delay="0"/>
                                          </p:stCondLst>
                                        </p:cTn>
                                        <p:tgtEl>
                                          <p:spTgt spid="1032"/>
                                        </p:tgtEl>
                                        <p:attrNameLst>
                                          <p:attrName>style.visibility</p:attrName>
                                        </p:attrNameLst>
                                      </p:cBhvr>
                                      <p:to>
                                        <p:strVal val="visible"/>
                                      </p:to>
                                    </p:set>
                                    <p:animEffect transition="in" filter="fade">
                                      <p:cBhvr>
                                        <p:cTn id="169" dur="1000"/>
                                        <p:tgtEl>
                                          <p:spTgt spid="1032"/>
                                        </p:tgtEl>
                                      </p:cBhvr>
                                    </p:animEffect>
                                    <p:anim calcmode="lin" valueType="num">
                                      <p:cBhvr>
                                        <p:cTn id="170" dur="1000" fill="hold"/>
                                        <p:tgtEl>
                                          <p:spTgt spid="1032"/>
                                        </p:tgtEl>
                                        <p:attrNameLst>
                                          <p:attrName>ppt_x</p:attrName>
                                        </p:attrNameLst>
                                      </p:cBhvr>
                                      <p:tavLst>
                                        <p:tav tm="0">
                                          <p:val>
                                            <p:strVal val="#ppt_x"/>
                                          </p:val>
                                        </p:tav>
                                        <p:tav tm="100000">
                                          <p:val>
                                            <p:strVal val="#ppt_x"/>
                                          </p:val>
                                        </p:tav>
                                      </p:tavLst>
                                    </p:anim>
                                    <p:anim calcmode="lin" valueType="num">
                                      <p:cBhvr>
                                        <p:cTn id="171" dur="1000" fill="hold"/>
                                        <p:tgtEl>
                                          <p:spTgt spid="1032"/>
                                        </p:tgtEl>
                                        <p:attrNameLst>
                                          <p:attrName>ppt_y</p:attrName>
                                        </p:attrNameLst>
                                      </p:cBhvr>
                                      <p:tavLst>
                                        <p:tav tm="0">
                                          <p:val>
                                            <p:strVal val="#ppt_y+.1"/>
                                          </p:val>
                                        </p:tav>
                                        <p:tav tm="100000">
                                          <p:val>
                                            <p:strVal val="#ppt_y"/>
                                          </p:val>
                                        </p:tav>
                                      </p:tavLst>
                                    </p:anim>
                                  </p:childTnLst>
                                </p:cTn>
                              </p:par>
                            </p:childTnLst>
                          </p:cTn>
                        </p:par>
                      </p:childTnLst>
                    </p:cTn>
                  </p:par>
                  <p:par>
                    <p:cTn id="172" fill="hold">
                      <p:stCondLst>
                        <p:cond delay="indefinite"/>
                      </p:stCondLst>
                      <p:childTnLst>
                        <p:par>
                          <p:cTn id="173" fill="hold">
                            <p:stCondLst>
                              <p:cond delay="0"/>
                            </p:stCondLst>
                            <p:childTnLst>
                              <p:par>
                                <p:cTn id="174" presetID="1" presetClass="entr" presetSubtype="0" fill="hold" grpId="0" nodeType="clickEffect">
                                  <p:stCondLst>
                                    <p:cond delay="0"/>
                                  </p:stCondLst>
                                  <p:childTnLst>
                                    <p:set>
                                      <p:cBhvr>
                                        <p:cTn id="175" dur="1" fill="hold">
                                          <p:stCondLst>
                                            <p:cond delay="0"/>
                                          </p:stCondLst>
                                        </p:cTn>
                                        <p:tgtEl>
                                          <p:spTgt spid="29"/>
                                        </p:tgtEl>
                                        <p:attrNameLst>
                                          <p:attrName>style.visibility</p:attrName>
                                        </p:attrNameLst>
                                      </p:cBhvr>
                                      <p:to>
                                        <p:strVal val="visible"/>
                                      </p:to>
                                    </p:set>
                                  </p:childTnLst>
                                </p:cTn>
                              </p:par>
                            </p:childTnLst>
                          </p:cTn>
                        </p:par>
                      </p:childTnLst>
                    </p:cTn>
                  </p:par>
                  <p:par>
                    <p:cTn id="176" fill="hold">
                      <p:stCondLst>
                        <p:cond delay="indefinite"/>
                      </p:stCondLst>
                      <p:childTnLst>
                        <p:par>
                          <p:cTn id="177" fill="hold">
                            <p:stCondLst>
                              <p:cond delay="0"/>
                            </p:stCondLst>
                            <p:childTnLst>
                              <p:par>
                                <p:cTn id="178" presetID="42" presetClass="entr" presetSubtype="0" fill="hold" grpId="0" nodeType="clickEffect">
                                  <p:stCondLst>
                                    <p:cond delay="0"/>
                                  </p:stCondLst>
                                  <p:childTnLst>
                                    <p:set>
                                      <p:cBhvr>
                                        <p:cTn id="179" dur="1" fill="hold">
                                          <p:stCondLst>
                                            <p:cond delay="0"/>
                                          </p:stCondLst>
                                        </p:cTn>
                                        <p:tgtEl>
                                          <p:spTgt spid="1033"/>
                                        </p:tgtEl>
                                        <p:attrNameLst>
                                          <p:attrName>style.visibility</p:attrName>
                                        </p:attrNameLst>
                                      </p:cBhvr>
                                      <p:to>
                                        <p:strVal val="visible"/>
                                      </p:to>
                                    </p:set>
                                    <p:animEffect transition="in" filter="fade">
                                      <p:cBhvr>
                                        <p:cTn id="180" dur="1000"/>
                                        <p:tgtEl>
                                          <p:spTgt spid="1033"/>
                                        </p:tgtEl>
                                      </p:cBhvr>
                                    </p:animEffect>
                                    <p:anim calcmode="lin" valueType="num">
                                      <p:cBhvr>
                                        <p:cTn id="181" dur="1000" fill="hold"/>
                                        <p:tgtEl>
                                          <p:spTgt spid="1033"/>
                                        </p:tgtEl>
                                        <p:attrNameLst>
                                          <p:attrName>ppt_x</p:attrName>
                                        </p:attrNameLst>
                                      </p:cBhvr>
                                      <p:tavLst>
                                        <p:tav tm="0">
                                          <p:val>
                                            <p:strVal val="#ppt_x"/>
                                          </p:val>
                                        </p:tav>
                                        <p:tav tm="100000">
                                          <p:val>
                                            <p:strVal val="#ppt_x"/>
                                          </p:val>
                                        </p:tav>
                                      </p:tavLst>
                                    </p:anim>
                                    <p:anim calcmode="lin" valueType="num">
                                      <p:cBhvr>
                                        <p:cTn id="182" dur="1000" fill="hold"/>
                                        <p:tgtEl>
                                          <p:spTgt spid="10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026" grpId="0" animBg="1"/>
      <p:bldP spid="16" grpId="0" animBg="1"/>
      <p:bldP spid="17" grpId="0" animBg="1"/>
      <p:bldP spid="18" grpId="0" animBg="1"/>
      <p:bldP spid="1027" grpId="0" animBg="1"/>
      <p:bldP spid="1028" grpId="0" animBg="1"/>
      <p:bldP spid="21" grpId="0" animBg="1"/>
      <p:bldP spid="22" grpId="0" animBg="1"/>
      <p:bldP spid="23" grpId="0" animBg="1"/>
      <p:bldP spid="25" grpId="0" animBg="1"/>
      <p:bldP spid="1029" grpId="0" animBg="1"/>
      <p:bldP spid="1030" grpId="0" animBg="1"/>
      <p:bldP spid="28" grpId="0" animBg="1"/>
      <p:bldP spid="29" grpId="0" animBg="1"/>
      <p:bldP spid="1031" grpId="0" animBg="1"/>
      <p:bldP spid="1032" grpId="0" animBg="1"/>
      <p:bldP spid="103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27584" y="188640"/>
            <a:ext cx="7200800" cy="646331"/>
          </a:xfrm>
          <a:prstGeom prst="rect">
            <a:avLst/>
          </a:prstGeom>
        </p:spPr>
        <p:txBody>
          <a:bodyPr wrap="squar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Программа "Мониторинг качества образования в общеобразовательном учреждении"</a:t>
            </a:r>
            <a:endParaRPr lang="ru-RU"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graphicFrame>
        <p:nvGraphicFramePr>
          <p:cNvPr id="4" name="Таблица 3"/>
          <p:cNvGraphicFramePr>
            <a:graphicFrameLocks noGrp="1"/>
          </p:cNvGraphicFramePr>
          <p:nvPr/>
        </p:nvGraphicFramePr>
        <p:xfrm>
          <a:off x="0" y="836712"/>
          <a:ext cx="9144000" cy="5985057"/>
        </p:xfrm>
        <a:graphic>
          <a:graphicData uri="http://schemas.openxmlformats.org/drawingml/2006/table">
            <a:tbl>
              <a:tblPr firstRow="1" bandRow="1">
                <a:tableStyleId>{5C22544A-7EE6-4342-B048-85BDC9FD1C3A}</a:tableStyleId>
              </a:tblPr>
              <a:tblGrid>
                <a:gridCol w="2195736"/>
                <a:gridCol w="6948264"/>
              </a:tblGrid>
              <a:tr h="682005">
                <a:tc>
                  <a:txBody>
                    <a:bodyPr/>
                    <a:lstStyle/>
                    <a:p>
                      <a:r>
                        <a:rPr lang="ru-RU" sz="1600" dirty="0" smtClean="0"/>
                        <a:t>Наименование программы</a:t>
                      </a:r>
                      <a:endParaRPr lang="ru-RU" sz="1600" dirty="0"/>
                    </a:p>
                  </a:txBody>
                  <a:tcPr/>
                </a:tc>
                <a:tc>
                  <a:txBody>
                    <a:bodyPr/>
                    <a:lstStyle/>
                    <a:p>
                      <a:r>
                        <a:rPr lang="ru-RU" sz="1600" dirty="0" smtClean="0"/>
                        <a:t>Комплексно-целевая программа “Мониторинг качества образования в образовательном учреждении”</a:t>
                      </a:r>
                      <a:endParaRPr lang="ru-RU" sz="1600" dirty="0"/>
                    </a:p>
                  </a:txBody>
                  <a:tcPr/>
                </a:tc>
              </a:tr>
              <a:tr h="2918395">
                <a:tc rowSpan="2">
                  <a:txBody>
                    <a:bodyPr/>
                    <a:lstStyle/>
                    <a:p>
                      <a:r>
                        <a:rPr lang="ru-RU" sz="1400" dirty="0" smtClean="0"/>
                        <a:t>Основания для разработки программы</a:t>
                      </a:r>
                      <a:endParaRPr lang="ru-RU" sz="1400" dirty="0"/>
                    </a:p>
                  </a:txBody>
                  <a:tcPr/>
                </a:tc>
                <a:tc>
                  <a:txBody>
                    <a:bodyPr/>
                    <a:lstStyle/>
                    <a:p>
                      <a:r>
                        <a:rPr lang="ru-RU" sz="1400" dirty="0" smtClean="0"/>
                        <a:t> - Федеральный закон</a:t>
                      </a:r>
                      <a:r>
                        <a:rPr lang="ru-RU" sz="1400" baseline="0" dirty="0" smtClean="0"/>
                        <a:t> </a:t>
                      </a:r>
                      <a:r>
                        <a:rPr lang="ru-RU" sz="1400" dirty="0" smtClean="0"/>
                        <a:t>от 8 ноября 2010 г. N 293-ФЗ «О внесении изменений в отдельные законодательные акты РФ в связи с совершенствованием контрольно-надзорных функций и оптимизацией предоставления государственных услуг в сфере образования»;</a:t>
                      </a:r>
                    </a:p>
                    <a:p>
                      <a:r>
                        <a:rPr lang="ru-RU" sz="1400" dirty="0" smtClean="0"/>
                        <a:t> - Постановлением Правительства РФ от 11.03.2011 г. № 164 «Об осуществлении государственного контроля (надзора) в сфере образования»;</a:t>
                      </a:r>
                    </a:p>
                    <a:p>
                      <a:r>
                        <a:rPr lang="ru-RU" sz="1400" dirty="0" smtClean="0"/>
                        <a:t> - обновлёнными разделами о контроле за соблюдением лицензионных требований и условий Положения о лицензировании образов. деятельности (утв. Пост. Прав. РФ № 174 от 16.03.2011 г.);</a:t>
                      </a:r>
                    </a:p>
                    <a:p>
                      <a:r>
                        <a:rPr lang="ru-RU" sz="1400" dirty="0" smtClean="0"/>
                        <a:t> - обновлёнными требованиями к выполнению процедуры государственной аккредитации (соответствующее Положение утв. Пост. Прав. РФ № 184 от 21.03.2011 г.).</a:t>
                      </a:r>
                    </a:p>
                    <a:p>
                      <a:r>
                        <a:rPr lang="ru-RU" sz="1400" dirty="0" smtClean="0"/>
                        <a:t>Закон «Об образовании»,  пункт 2 статьи 32 дополнен подпунктом 24.</a:t>
                      </a:r>
                    </a:p>
                    <a:p>
                      <a:endParaRPr lang="ru-RU" sz="1400" dirty="0"/>
                    </a:p>
                  </a:txBody>
                  <a:tcPr/>
                </a:tc>
              </a:tr>
              <a:tr h="548377">
                <a:tc vMerge="1">
                  <a:txBody>
                    <a:bodyPr/>
                    <a:lstStyle/>
                    <a:p>
                      <a:endParaRPr lang="ru-RU" sz="1200" dirty="0"/>
                    </a:p>
                  </a:txBody>
                  <a:tcPr/>
                </a:tc>
                <a:tc>
                  <a:txBody>
                    <a:bodyPr/>
                    <a:lstStyle/>
                    <a:p>
                      <a:r>
                        <a:rPr lang="ru-RU" sz="1400" dirty="0" smtClean="0"/>
                        <a:t>Результаты проблемно-ориентированного анализа организации и управления мониторингом качества образования в школе.</a:t>
                      </a:r>
                      <a:endParaRPr lang="ru-RU" sz="1400" dirty="0"/>
                    </a:p>
                  </a:txBody>
                  <a:tcPr/>
                </a:tc>
              </a:tr>
              <a:tr h="381037">
                <a:tc>
                  <a:txBody>
                    <a:bodyPr/>
                    <a:lstStyle/>
                    <a:p>
                      <a:r>
                        <a:rPr lang="ru-RU" sz="1400" dirty="0" smtClean="0"/>
                        <a:t>Разработчик программы</a:t>
                      </a:r>
                      <a:endParaRPr lang="ru-RU" sz="1400" dirty="0"/>
                    </a:p>
                  </a:txBody>
                  <a:tcPr/>
                </a:tc>
                <a:tc>
                  <a:txBody>
                    <a:bodyPr/>
                    <a:lstStyle/>
                    <a:p>
                      <a:r>
                        <a:rPr lang="ru-RU" sz="1400" dirty="0" smtClean="0"/>
                        <a:t>Заместитель директора по УВР</a:t>
                      </a:r>
                      <a:endParaRPr lang="ru-RU" sz="1400" dirty="0"/>
                    </a:p>
                  </a:txBody>
                  <a:tcPr/>
                </a:tc>
              </a:tr>
              <a:tr h="548377">
                <a:tc>
                  <a:txBody>
                    <a:bodyPr/>
                    <a:lstStyle/>
                    <a:p>
                      <a:r>
                        <a:rPr lang="ru-RU" sz="1400" dirty="0" smtClean="0"/>
                        <a:t>Основные исполнители программы</a:t>
                      </a:r>
                      <a:endParaRPr lang="ru-RU" sz="1400" dirty="0"/>
                    </a:p>
                  </a:txBody>
                  <a:tcPr/>
                </a:tc>
                <a:tc>
                  <a:txBody>
                    <a:bodyPr/>
                    <a:lstStyle/>
                    <a:p>
                      <a:r>
                        <a:rPr lang="ru-RU" sz="1400" dirty="0" smtClean="0"/>
                        <a:t>Администрация  образовательного учреждения</a:t>
                      </a:r>
                      <a:r>
                        <a:rPr lang="ru-RU" sz="1400" baseline="0" dirty="0" smtClean="0"/>
                        <a:t> с</a:t>
                      </a:r>
                      <a:r>
                        <a:rPr lang="ru-RU" sz="1400" dirty="0" smtClean="0"/>
                        <a:t>редняя общеобразовательная школа №</a:t>
                      </a:r>
                      <a:r>
                        <a:rPr lang="ru-RU" sz="1400" baseline="0" dirty="0" smtClean="0"/>
                        <a:t> _</a:t>
                      </a:r>
                      <a:r>
                        <a:rPr lang="ru-RU" sz="1400" dirty="0" smtClean="0"/>
                        <a:t>, педагогический </a:t>
                      </a:r>
                      <a:r>
                        <a:rPr lang="ru-RU" sz="1400" dirty="0" err="1" smtClean="0"/>
                        <a:t>коллектив_</a:t>
                      </a:r>
                      <a:endParaRPr lang="ru-RU" sz="1400" dirty="0"/>
                    </a:p>
                  </a:txBody>
                  <a:tcPr/>
                </a:tc>
              </a:tr>
              <a:tr h="906866">
                <a:tc>
                  <a:txBody>
                    <a:bodyPr/>
                    <a:lstStyle/>
                    <a:p>
                      <a:r>
                        <a:rPr lang="ru-RU" sz="1400" smtClean="0"/>
                        <a:t>Конечная цель</a:t>
                      </a:r>
                      <a:endParaRPr lang="ru-RU" sz="1400"/>
                    </a:p>
                  </a:txBody>
                  <a:tcPr/>
                </a:tc>
                <a:tc>
                  <a:txBody>
                    <a:bodyPr/>
                    <a:lstStyle/>
                    <a:p>
                      <a:r>
                        <a:rPr lang="ru-RU" sz="1400" dirty="0" smtClean="0"/>
                        <a:t>Создание механизмов устойчивого развития качественно новой модели мониторинга качества образования в образовательном учреждении, обеспечивающей образование, соответствующее социальному и региональному заказам.</a:t>
                      </a:r>
                      <a:endParaRPr lang="ru-RU" sz="1400" dirty="0"/>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0" y="0"/>
          <a:ext cx="9144000" cy="6858000"/>
        </p:xfrm>
        <a:graphic>
          <a:graphicData uri="http://schemas.openxmlformats.org/drawingml/2006/table">
            <a:tbl>
              <a:tblPr firstRow="1" bandRow="1">
                <a:tableStyleId>{5C22544A-7EE6-4342-B048-85BDC9FD1C3A}</a:tableStyleId>
              </a:tblPr>
              <a:tblGrid>
                <a:gridCol w="1979712"/>
                <a:gridCol w="7164288"/>
              </a:tblGrid>
              <a:tr h="1052737">
                <a:tc>
                  <a:txBody>
                    <a:bodyPr/>
                    <a:lstStyle/>
                    <a:p>
                      <a:r>
                        <a:rPr lang="ru-RU" sz="1600" dirty="0" smtClean="0"/>
                        <a:t>Конечная цель</a:t>
                      </a:r>
                      <a:endParaRPr lang="ru-RU" sz="1600" dirty="0"/>
                    </a:p>
                  </a:txBody>
                  <a:tcPr/>
                </a:tc>
                <a:tc>
                  <a:txBody>
                    <a:bodyPr/>
                    <a:lstStyle/>
                    <a:p>
                      <a:r>
                        <a:rPr lang="ru-RU" sz="1600" dirty="0" smtClean="0"/>
                        <a:t>Создание механизмов устойчивого развития качественно новой модели мониторинга качества образования в образовательном учреждении, обеспечивающей образование, соответствующее социальному и региональному заказам.</a:t>
                      </a:r>
                      <a:endParaRPr lang="ru-RU" sz="1600" dirty="0"/>
                    </a:p>
                  </a:txBody>
                  <a:tcPr/>
                </a:tc>
              </a:tr>
              <a:tr h="2286000">
                <a:tc>
                  <a:txBody>
                    <a:bodyPr/>
                    <a:lstStyle/>
                    <a:p>
                      <a:r>
                        <a:rPr lang="ru-RU" sz="1600" dirty="0" smtClean="0"/>
                        <a:t>Задачи</a:t>
                      </a:r>
                      <a:endParaRPr lang="ru-RU" sz="1600" dirty="0"/>
                    </a:p>
                  </a:txBody>
                  <a:tcPr/>
                </a:tc>
                <a:tc>
                  <a:txBody>
                    <a:bodyPr/>
                    <a:lstStyle/>
                    <a:p>
                      <a:pPr marL="342900" indent="-342900">
                        <a:buFont typeface="+mj-lt"/>
                        <a:buAutoNum type="arabicPeriod"/>
                      </a:pPr>
                      <a:r>
                        <a:rPr lang="ru-RU" sz="1600" dirty="0" smtClean="0"/>
                        <a:t>Проанализировать состояние организации и управления мониторингом качества образования в школе.</a:t>
                      </a:r>
                    </a:p>
                    <a:p>
                      <a:pPr marL="342900" indent="-342900">
                        <a:buFont typeface="+mj-lt"/>
                        <a:buAutoNum type="arabicPeriod"/>
                      </a:pPr>
                      <a:r>
                        <a:rPr lang="ru-RU" sz="1600" dirty="0" smtClean="0"/>
                        <a:t>Изучить опыт и достижения науки и практики в области построения и применения систем мониторинга в образовательных учреждениях.</a:t>
                      </a:r>
                    </a:p>
                    <a:p>
                      <a:pPr marL="342900" indent="-342900">
                        <a:buFont typeface="+mj-lt"/>
                        <a:buAutoNum type="arabicPeriod"/>
                      </a:pPr>
                      <a:r>
                        <a:rPr lang="ru-RU" sz="1600" dirty="0" smtClean="0"/>
                        <a:t>Разработать модель мониторинга качества образования в образовательном учреждении.</a:t>
                      </a:r>
                    </a:p>
                    <a:p>
                      <a:pPr marL="342900" indent="-342900">
                        <a:buFont typeface="+mj-lt"/>
                        <a:buAutoNum type="arabicPeriod"/>
                      </a:pPr>
                      <a:r>
                        <a:rPr lang="ru-RU" sz="1600" dirty="0" smtClean="0"/>
                        <a:t> Осуществить отбор, адаптацию и проектирование </a:t>
                      </a:r>
                      <a:r>
                        <a:rPr lang="ru-RU" sz="1600" dirty="0" err="1" smtClean="0"/>
                        <a:t>оценочно-критериальных</a:t>
                      </a:r>
                      <a:r>
                        <a:rPr lang="ru-RU" sz="1600" dirty="0" smtClean="0"/>
                        <a:t> комплексов, методик и способов получения информации о качестве образования в образовательном учреждении.</a:t>
                      </a:r>
                    </a:p>
                    <a:p>
                      <a:pPr marL="342900" indent="-342900">
                        <a:buFont typeface="+mj-lt"/>
                        <a:buAutoNum type="arabicPeriod"/>
                      </a:pPr>
                      <a:r>
                        <a:rPr lang="ru-RU" sz="1600" dirty="0" smtClean="0"/>
                        <a:t>Подготовить нормативно-методические документы для обеспечения мониторинга качества образования в образовательном учреждении.</a:t>
                      </a:r>
                    </a:p>
                    <a:p>
                      <a:pPr marL="342900" indent="-342900">
                        <a:buFont typeface="+mj-lt"/>
                        <a:buAutoNum type="arabicPeriod"/>
                      </a:pPr>
                      <a:r>
                        <a:rPr lang="ru-RU" sz="1600" dirty="0" smtClean="0"/>
                        <a:t> Разработать информационно-экспертную систему для сведения, обобщения, классификации и анализа информации мониторинговых исследований.</a:t>
                      </a:r>
                      <a:endParaRPr lang="ru-RU" sz="1600" dirty="0"/>
                    </a:p>
                  </a:txBody>
                  <a:tcPr/>
                </a:tc>
              </a:tr>
              <a:tr h="2286000">
                <a:tc>
                  <a:txBody>
                    <a:bodyPr/>
                    <a:lstStyle/>
                    <a:p>
                      <a:r>
                        <a:rPr lang="ru-RU" sz="1600" dirty="0" smtClean="0"/>
                        <a:t>Перечень основных направлений программы</a:t>
                      </a:r>
                      <a:endParaRPr lang="ru-RU" sz="1600" dirty="0"/>
                    </a:p>
                  </a:txBody>
                  <a:tcPr/>
                </a:tc>
                <a:tc>
                  <a:txBody>
                    <a:bodyPr/>
                    <a:lstStyle/>
                    <a:p>
                      <a:pPr marL="228600" indent="-228600">
                        <a:buFont typeface="+mj-lt"/>
                        <a:buAutoNum type="arabicPeriod"/>
                      </a:pPr>
                      <a:r>
                        <a:rPr lang="ru-RU" sz="1600" dirty="0" smtClean="0"/>
                        <a:t>Создание условий для повышения качества образования в школе.</a:t>
                      </a:r>
                    </a:p>
                    <a:p>
                      <a:pPr marL="228600" indent="-228600">
                        <a:buFont typeface="+mj-lt"/>
                        <a:buAutoNum type="arabicPeriod"/>
                      </a:pPr>
                      <a:r>
                        <a:rPr lang="ru-RU" sz="1600" dirty="0" smtClean="0"/>
                        <a:t> Создание условий и механизмов для перехода к качественно новой модели мониторинговых исследований в образовательном учреждении.</a:t>
                      </a:r>
                    </a:p>
                    <a:p>
                      <a:pPr marL="228600" indent="-228600">
                        <a:buFont typeface="+mj-lt"/>
                        <a:buAutoNum type="arabicPeriod"/>
                      </a:pPr>
                      <a:r>
                        <a:rPr lang="ru-RU" sz="1600" dirty="0" smtClean="0"/>
                        <a:t>Создание качественно новой модели мониторинга качества образования.</a:t>
                      </a:r>
                    </a:p>
                    <a:p>
                      <a:pPr marL="228600" indent="-228600">
                        <a:buFont typeface="+mj-lt"/>
                        <a:buAutoNum type="arabicPeriod"/>
                      </a:pPr>
                      <a:r>
                        <a:rPr lang="ru-RU" sz="1600" dirty="0" smtClean="0"/>
                        <a:t> Разработка методических материалов по использованию мониторинговых исследований в работе по повышению качества образования.</a:t>
                      </a:r>
                      <a:endParaRPr lang="ru-RU" sz="1600" dirty="0"/>
                    </a:p>
                  </a:txBody>
                  <a:tcPr/>
                </a:tc>
              </a:tr>
            </a:tbl>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0" y="0"/>
          <a:ext cx="9144000" cy="6950365"/>
        </p:xfrm>
        <a:graphic>
          <a:graphicData uri="http://schemas.openxmlformats.org/drawingml/2006/table">
            <a:tbl>
              <a:tblPr firstRow="1" bandRow="1">
                <a:tableStyleId>{5C22544A-7EE6-4342-B048-85BDC9FD1C3A}</a:tableStyleId>
              </a:tblPr>
              <a:tblGrid>
                <a:gridCol w="2051720"/>
                <a:gridCol w="7092280"/>
              </a:tblGrid>
              <a:tr h="1595876">
                <a:tc>
                  <a:txBody>
                    <a:bodyPr/>
                    <a:lstStyle/>
                    <a:p>
                      <a:r>
                        <a:rPr lang="ru-RU" sz="1600" dirty="0" smtClean="0"/>
                        <a:t>Ожидаемые результаты</a:t>
                      </a:r>
                      <a:endParaRPr lang="ru-RU" sz="1600" dirty="0"/>
                    </a:p>
                  </a:txBody>
                  <a:tcPr/>
                </a:tc>
                <a:tc>
                  <a:txBody>
                    <a:bodyPr/>
                    <a:lstStyle/>
                    <a:p>
                      <a:pPr marL="342900" indent="-342900">
                        <a:buFont typeface="+mj-lt"/>
                        <a:buAutoNum type="arabicPeriod"/>
                      </a:pPr>
                      <a:r>
                        <a:rPr lang="ru-RU" sz="1600" dirty="0" smtClean="0"/>
                        <a:t> Достижение качества образования обучающихся образовательного учреждения, удовлетворяющее социальным запросам.</a:t>
                      </a:r>
                    </a:p>
                    <a:p>
                      <a:pPr marL="342900" indent="-342900">
                        <a:buFont typeface="+mj-lt"/>
                        <a:buAutoNum type="arabicPeriod"/>
                      </a:pPr>
                      <a:r>
                        <a:rPr lang="ru-RU" sz="1600" dirty="0" smtClean="0"/>
                        <a:t> Создание системной организации управления учебно-воспитательным процессом.</a:t>
                      </a:r>
                    </a:p>
                    <a:p>
                      <a:pPr marL="342900" indent="-342900">
                        <a:buFont typeface="+mj-lt"/>
                        <a:buAutoNum type="arabicPeriod"/>
                      </a:pPr>
                      <a:r>
                        <a:rPr lang="ru-RU" sz="1600" dirty="0" smtClean="0"/>
                        <a:t>Создание творческого педагогического коллектива, участвующего в планировании и разработке программ мониторинговых исследований</a:t>
                      </a:r>
                      <a:endParaRPr lang="ru-RU" sz="1600" dirty="0"/>
                    </a:p>
                  </a:txBody>
                  <a:tcPr/>
                </a:tc>
              </a:tr>
              <a:tr h="777440">
                <a:tc gridSpan="2">
                  <a:txBody>
                    <a:bodyPr/>
                    <a:lstStyle/>
                    <a:p>
                      <a:r>
                        <a:rPr lang="ru-RU" sz="1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Анализ исходного состояния проблемы</a:t>
                      </a:r>
                      <a:endParaRPr lang="ru-RU" sz="1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txBody>
                  <a:tcPr/>
                </a:tc>
                <a:tc hMerge="1">
                  <a:txBody>
                    <a:bodyPr/>
                    <a:lstStyle/>
                    <a:p>
                      <a:endParaRPr lang="ru-RU"/>
                    </a:p>
                  </a:txBody>
                  <a:tcPr/>
                </a:tc>
              </a:tr>
              <a:tr h="844876">
                <a:tc>
                  <a:txBody>
                    <a:bodyPr/>
                    <a:lstStyle/>
                    <a:p>
                      <a:r>
                        <a:rPr lang="ru-RU" sz="1600" dirty="0" smtClean="0"/>
                        <a:t>Основания для разработки программы</a:t>
                      </a:r>
                      <a:endParaRPr lang="ru-RU" sz="1600" dirty="0"/>
                    </a:p>
                  </a:txBody>
                  <a:tcPr/>
                </a:tc>
                <a:tc>
                  <a:txBody>
                    <a:bodyPr/>
                    <a:lstStyle/>
                    <a:p>
                      <a:r>
                        <a:rPr lang="ru-RU" sz="1600" dirty="0" smtClean="0"/>
                        <a:t>В условиях проведенного в образовательном учреждении анализа действующих подходов к организации и управлению качеством образования выявлены противоречие и проблемы.</a:t>
                      </a:r>
                      <a:endParaRPr lang="ru-RU" sz="1600" dirty="0"/>
                    </a:p>
                  </a:txBody>
                  <a:tcPr/>
                </a:tc>
              </a:tr>
              <a:tr h="1345543">
                <a:tc>
                  <a:txBody>
                    <a:bodyPr/>
                    <a:lstStyle/>
                    <a:p>
                      <a:r>
                        <a:rPr lang="ru-RU" sz="1600" dirty="0" smtClean="0"/>
                        <a:t>Противоречие</a:t>
                      </a:r>
                      <a:endParaRPr lang="ru-RU" sz="1600" dirty="0"/>
                    </a:p>
                  </a:txBody>
                  <a:tcPr/>
                </a:tc>
                <a:tc>
                  <a:txBody>
                    <a:bodyPr/>
                    <a:lstStyle/>
                    <a:p>
                      <a:r>
                        <a:rPr lang="ru-RU" sz="1600" dirty="0" smtClean="0"/>
                        <a:t>Между государственным заказом общества на создание условий для повышения качества образования в ОУ и отсутствием в настоящее время в школе действенной системы, позволяющей объективно отслеживать качество образования, своевременно осуществлять корректировку и прогнозирование развития образовательного учреждения.</a:t>
                      </a:r>
                      <a:endParaRPr lang="ru-RU" sz="1600" dirty="0"/>
                    </a:p>
                  </a:txBody>
                  <a:tcPr/>
                </a:tc>
              </a:tr>
              <a:tr h="2386630">
                <a:tc>
                  <a:txBody>
                    <a:bodyPr/>
                    <a:lstStyle/>
                    <a:p>
                      <a:r>
                        <a:rPr lang="ru-RU" sz="1600" dirty="0" smtClean="0"/>
                        <a:t>Проблемы</a:t>
                      </a:r>
                      <a:endParaRPr lang="ru-RU" sz="1600" dirty="0"/>
                    </a:p>
                  </a:txBody>
                  <a:tcPr/>
                </a:tc>
                <a:tc>
                  <a:txBody>
                    <a:bodyPr/>
                    <a:lstStyle/>
                    <a:p>
                      <a:r>
                        <a:rPr lang="ru-RU" sz="1600" dirty="0" smtClean="0"/>
                        <a:t> 1. Отсутствие системного подхода к управлению качеством образования в образовательном учреждении.</a:t>
                      </a:r>
                    </a:p>
                    <a:p>
                      <a:r>
                        <a:rPr lang="ru-RU" sz="1600" dirty="0" smtClean="0"/>
                        <a:t>2. Недостаточная работа по мотивации всех участников образовательного процесса на его качество: учащихся, учителей, родителей.</a:t>
                      </a:r>
                    </a:p>
                    <a:p>
                      <a:r>
                        <a:rPr lang="ru-RU" sz="1600" dirty="0" smtClean="0"/>
                        <a:t>3. Отсутствие позитивных изменений на протяжении нескольких лет в качественных показателях успеваемости обучающихся в образовательном учреждении.</a:t>
                      </a:r>
                    </a:p>
                    <a:p>
                      <a:r>
                        <a:rPr lang="ru-RU" sz="1600" dirty="0" smtClean="0"/>
                        <a:t> 4.Отсутствие качественного рабочего инструментария, позволяющего оценить процесс образования в образовательном учреждении.</a:t>
                      </a:r>
                      <a:endParaRPr lang="ru-RU" sz="1600" dirty="0"/>
                    </a:p>
                  </a:txBody>
                  <a:tcPr/>
                </a:tc>
              </a:tr>
            </a:tbl>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95736" y="332656"/>
            <a:ext cx="6907468" cy="461665"/>
          </a:xfrm>
          <a:prstGeom prst="rect">
            <a:avLst/>
          </a:prstGeom>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III. </a:t>
            </a:r>
            <a:r>
              <a:rPr lang="ru-RU"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Аналитическое обоснование программы</a:t>
            </a:r>
            <a:endParaRPr lang="ru-RU"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3" name="Прямоугольник 2"/>
          <p:cNvSpPr/>
          <p:nvPr/>
        </p:nvSpPr>
        <p:spPr>
          <a:xfrm>
            <a:off x="251520" y="1412776"/>
            <a:ext cx="8640960" cy="5078313"/>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dirty="0" smtClean="0"/>
              <a:t>Для современного этапа развития общества характерно становление принципиально новых приоритетов в образовательной сфере, важнейшим из которых является повышение качества образования. </a:t>
            </a:r>
          </a:p>
          <a:p>
            <a:endParaRPr lang="ru-RU" dirty="0" smtClean="0"/>
          </a:p>
          <a:p>
            <a:r>
              <a:rPr lang="ru-RU" dirty="0" smtClean="0"/>
              <a:t>Для достижения обозначенной задачи требуются системные изменения в содержании образовательной деятельности школы и управлении ею. </a:t>
            </a:r>
          </a:p>
          <a:p>
            <a:endParaRPr lang="ru-RU" dirty="0" smtClean="0"/>
          </a:p>
          <a:p>
            <a:r>
              <a:rPr lang="ru-RU" dirty="0" smtClean="0"/>
              <a:t>Существующие в настоящее время в образовательном учреждении подходы к организации и управлению мониторингом качества образования не дают желаемых результатов. Оценивая деятельность школы, мы формально учитываем проценты учащихся, успевающих по всем предметам, качественную успеваемость, результаты выполнения практических и контрольных работ, количество медалистов, победителей предметных олимпиад и интеллектуальных марафонов и т.д.. Анализируя в практической деятельности эти составляющие, мы не можем определить, насколько уровень образования в школе приближен к нормативам, мы можем определить только те звенья, которые необходимо совершенствовать. Позволяет ли такое формирование и функционирование образовательного мониторинга увидеть реальную картину качества образования в школе?</a:t>
            </a:r>
            <a:endParaRPr lang="ru-RU" dirty="0"/>
          </a:p>
        </p:txBody>
      </p:sp>
      <p:pic>
        <p:nvPicPr>
          <p:cNvPr id="4" name="Picture 2"/>
          <p:cNvPicPr>
            <a:picLocks noChangeAspect="1" noChangeArrowheads="1"/>
          </p:cNvPicPr>
          <p:nvPr/>
        </p:nvPicPr>
        <p:blipFill>
          <a:blip r:embed="rId2" cstate="print"/>
          <a:srcRect/>
          <a:stretch>
            <a:fillRect/>
          </a:stretch>
        </p:blipFill>
        <p:spPr bwMode="auto">
          <a:xfrm flipH="1">
            <a:off x="323528" y="116632"/>
            <a:ext cx="1542199" cy="860851"/>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260648"/>
            <a:ext cx="8712968" cy="646331"/>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pPr algn="ct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Изучение вопроса качества образования в школе привело к определенным выводам. Для определения качества образования в ОУ необходимы</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Прямоугольник 2"/>
          <p:cNvSpPr/>
          <p:nvPr/>
        </p:nvSpPr>
        <p:spPr>
          <a:xfrm>
            <a:off x="251520" y="1124745"/>
            <a:ext cx="8640960" cy="2031325"/>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a:buFont typeface="Arial" pitchFamily="34" charset="0"/>
              <a:buChar char="•"/>
            </a:pPr>
            <a:r>
              <a:rPr lang="ru-RU" dirty="0" smtClean="0"/>
              <a:t>во-первых, критерии и показатели оценки качества образования; </a:t>
            </a:r>
          </a:p>
          <a:p>
            <a:pPr>
              <a:buFont typeface="Arial" pitchFamily="34" charset="0"/>
              <a:buChar char="•"/>
            </a:pPr>
            <a:r>
              <a:rPr lang="ru-RU" dirty="0" smtClean="0"/>
              <a:t>во-вторых, контрольно-измерительные материалы оценки качества образования в ОУ; </a:t>
            </a:r>
          </a:p>
          <a:p>
            <a:pPr>
              <a:buFont typeface="Arial" pitchFamily="34" charset="0"/>
              <a:buChar char="•"/>
            </a:pPr>
            <a:r>
              <a:rPr lang="ru-RU" dirty="0" smtClean="0"/>
              <a:t>в-третьих, работа педагогического коллектива по изучению вопроса качества образования, что позволит увидеть те направления и элементы образовательного процесса, которые следует совершенствовать; </a:t>
            </a:r>
          </a:p>
          <a:p>
            <a:pPr>
              <a:buFont typeface="Arial" pitchFamily="34" charset="0"/>
              <a:buChar char="•"/>
            </a:pPr>
            <a:r>
              <a:rPr lang="ru-RU" dirty="0" smtClean="0"/>
              <a:t>в-четвертых, системная работа в данном направлении.</a:t>
            </a:r>
            <a:endParaRPr lang="ru-RU" dirty="0"/>
          </a:p>
        </p:txBody>
      </p:sp>
      <p:sp>
        <p:nvSpPr>
          <p:cNvPr id="4" name="Прямоугольник 3"/>
          <p:cNvSpPr/>
          <p:nvPr/>
        </p:nvSpPr>
        <p:spPr>
          <a:xfrm>
            <a:off x="323528" y="3212976"/>
            <a:ext cx="8640960" cy="646331"/>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Разработанная программа “Мониторинг качества образования в образовательном учреждении”:</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Прямоугольник 4"/>
          <p:cNvSpPr/>
          <p:nvPr/>
        </p:nvSpPr>
        <p:spPr>
          <a:xfrm>
            <a:off x="323528" y="4077072"/>
            <a:ext cx="8640960" cy="2308324"/>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a:buFont typeface="Arial" pitchFamily="34" charset="0"/>
              <a:buChar char="•"/>
            </a:pPr>
            <a:r>
              <a:rPr lang="ru-RU" dirty="0" smtClean="0"/>
              <a:t>направлена на создание механизмов устойчивого развития качественно новой модели мониторинга качества образования в образовательном учреждении, обеспечивающей образование, соответствующее социальному и региональному заказам; </a:t>
            </a:r>
          </a:p>
          <a:p>
            <a:pPr>
              <a:buFont typeface="Arial" pitchFamily="34" charset="0"/>
              <a:buChar char="•"/>
            </a:pPr>
            <a:endParaRPr lang="ru-RU" dirty="0" smtClean="0"/>
          </a:p>
          <a:p>
            <a:pPr>
              <a:buFont typeface="Arial" pitchFamily="34" charset="0"/>
              <a:buChar char="•"/>
            </a:pPr>
            <a:r>
              <a:rPr lang="ru-RU" dirty="0" smtClean="0"/>
              <a:t>предполагает системную организацию управления качеством образования и определяет важнейшие психолого-педагогические условия, обеспечивающие его успешность.</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diamond(in)">
                                      <p:cBhvr>
                                        <p:cTn id="16" dur="2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619672" y="332656"/>
            <a:ext cx="7128792" cy="1200329"/>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Теоретическими предпосылками разработки программы стали работы, связанные с проблематикой исследования:</a:t>
            </a:r>
            <a:endParaRPr lang="ru-RU"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3" name="Прямоугольник 2"/>
          <p:cNvSpPr/>
          <p:nvPr/>
        </p:nvSpPr>
        <p:spPr>
          <a:xfrm>
            <a:off x="611560" y="1988840"/>
            <a:ext cx="8280920" cy="4093428"/>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a:buFont typeface="Arial" pitchFamily="34" charset="0"/>
              <a:buChar char="•"/>
            </a:pPr>
            <a:r>
              <a:rPr lang="ru-RU" sz="2000" dirty="0" smtClean="0"/>
              <a:t>качестве образования и управлении им (М.М. Поташник); </a:t>
            </a:r>
          </a:p>
          <a:p>
            <a:pPr>
              <a:buFont typeface="Arial" pitchFamily="34" charset="0"/>
              <a:buChar char="•"/>
            </a:pPr>
            <a:r>
              <a:rPr lang="ru-RU" sz="2000" dirty="0" smtClean="0"/>
              <a:t>совершенствовании управления образовательными системами (Т.Н. Шамова); </a:t>
            </a:r>
          </a:p>
          <a:p>
            <a:pPr>
              <a:buFont typeface="Arial" pitchFamily="34" charset="0"/>
              <a:buChar char="•"/>
            </a:pPr>
            <a:r>
              <a:rPr lang="ru-RU" sz="2000" dirty="0" smtClean="0"/>
              <a:t>об особенностях функционирования и развития систем управления качеством образования (Ю.А. </a:t>
            </a:r>
            <a:r>
              <a:rPr lang="ru-RU" sz="2000" dirty="0" err="1" smtClean="0"/>
              <a:t>Конаржевский</a:t>
            </a:r>
            <a:r>
              <a:rPr lang="ru-RU" sz="2000" dirty="0" smtClean="0"/>
              <a:t>, В.П. Панасюк); </a:t>
            </a:r>
          </a:p>
          <a:p>
            <a:pPr>
              <a:buFont typeface="Arial" pitchFamily="34" charset="0"/>
              <a:buChar char="•"/>
            </a:pPr>
            <a:r>
              <a:rPr lang="ru-RU" sz="2000" dirty="0" smtClean="0"/>
              <a:t>методологических основах информационно-методического обеспечения управления качеством образования (В.П. Панасюк, Г.В. </a:t>
            </a:r>
            <a:r>
              <a:rPr lang="ru-RU" sz="2000" dirty="0" err="1" smtClean="0"/>
              <a:t>Головичер</a:t>
            </a:r>
            <a:r>
              <a:rPr lang="ru-RU" sz="2000" dirty="0" smtClean="0"/>
              <a:t>); </a:t>
            </a:r>
          </a:p>
          <a:p>
            <a:pPr>
              <a:buFont typeface="Arial" pitchFamily="34" charset="0"/>
              <a:buChar char="•"/>
            </a:pPr>
            <a:r>
              <a:rPr lang="ru-RU" sz="2000" dirty="0" smtClean="0"/>
              <a:t>технологии проектирования и применения региональных систем оценки качества образования (В.П. Панасюк, Г.А. </a:t>
            </a:r>
            <a:r>
              <a:rPr lang="ru-RU" sz="2000" dirty="0" err="1" smtClean="0"/>
              <a:t>Шапоренкова</a:t>
            </a:r>
            <a:r>
              <a:rPr lang="ru-RU" sz="2000" dirty="0" smtClean="0"/>
              <a:t>, Г.В. </a:t>
            </a:r>
            <a:r>
              <a:rPr lang="ru-RU" sz="2000" dirty="0" err="1" smtClean="0"/>
              <a:t>Головичер</a:t>
            </a:r>
            <a:r>
              <a:rPr lang="ru-RU" sz="2000" dirty="0" smtClean="0"/>
              <a:t>); </a:t>
            </a:r>
          </a:p>
          <a:p>
            <a:pPr>
              <a:buFont typeface="Arial" pitchFamily="34" charset="0"/>
              <a:buChar char="•"/>
            </a:pPr>
            <a:r>
              <a:rPr lang="ru-RU" sz="2000" dirty="0" smtClean="0"/>
              <a:t>моделях мониторинговых исследований образовательного процесса (Г.П. Попова); </a:t>
            </a:r>
          </a:p>
          <a:p>
            <a:pPr>
              <a:buFont typeface="Arial" pitchFamily="34" charset="0"/>
              <a:buChar char="•"/>
            </a:pPr>
            <a:r>
              <a:rPr lang="ru-RU" sz="2000" dirty="0" smtClean="0"/>
              <a:t>методических основах мониторинга качества образования в образовательном учреждении (И.М. Варнавина).</a:t>
            </a:r>
            <a:endParaRPr lang="ru-RU" sz="2000" dirty="0"/>
          </a:p>
        </p:txBody>
      </p:sp>
      <p:pic>
        <p:nvPicPr>
          <p:cNvPr id="4" name="Picture 2"/>
          <p:cNvPicPr>
            <a:picLocks noChangeAspect="1" noChangeArrowheads="1"/>
          </p:cNvPicPr>
          <p:nvPr/>
        </p:nvPicPr>
        <p:blipFill>
          <a:blip r:embed="rId2" cstate="print"/>
          <a:srcRect/>
          <a:stretch>
            <a:fillRect/>
          </a:stretch>
        </p:blipFill>
        <p:spPr bwMode="auto">
          <a:xfrm flipH="1">
            <a:off x="323528" y="980728"/>
            <a:ext cx="1542199" cy="860851"/>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332656"/>
            <a:ext cx="8568952" cy="584775"/>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sz="1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Анализ названных теоретических предпосылок позволил сформулировать ряд положений, имеющих значимость для данной разработки.</a:t>
            </a:r>
            <a:endParaRPr lang="ru-RU"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3" name="Прямоугольник 2"/>
          <p:cNvSpPr/>
          <p:nvPr/>
        </p:nvSpPr>
        <p:spPr>
          <a:xfrm>
            <a:off x="179512" y="908720"/>
            <a:ext cx="8533456" cy="5693866"/>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marL="342900" indent="-342900">
              <a:buFont typeface="+mj-lt"/>
              <a:buAutoNum type="arabicPeriod"/>
            </a:pPr>
            <a:r>
              <a:rPr lang="ru-RU" sz="1400" dirty="0" smtClean="0"/>
              <a:t>Под качеством образования понимается такая совокупность его свойств, которая обуславливает его приспособленность к реализации социальных целей по формированию и развитию личности в аспектах ее </a:t>
            </a:r>
            <a:r>
              <a:rPr lang="ru-RU" sz="1400" dirty="0" err="1" smtClean="0"/>
              <a:t>обученности</a:t>
            </a:r>
            <a:r>
              <a:rPr lang="ru-RU" sz="1400" dirty="0" smtClean="0"/>
              <a:t>, выраженности социальных, психических и физических свойств. </a:t>
            </a:r>
          </a:p>
          <a:p>
            <a:pPr marL="342900" indent="-342900">
              <a:buFont typeface="+mj-lt"/>
              <a:buAutoNum type="arabicPeriod"/>
            </a:pPr>
            <a:endParaRPr lang="ru-RU" sz="1400" dirty="0" smtClean="0"/>
          </a:p>
          <a:p>
            <a:pPr marL="342900" indent="-342900">
              <a:buFont typeface="+mj-lt"/>
              <a:buAutoNum type="arabicPeriod"/>
            </a:pPr>
            <a:r>
              <a:rPr lang="ru-RU" sz="1400" dirty="0" smtClean="0"/>
              <a:t>Управление качеством образования – системное, скоординированное воздействие как на образовательный процесс, так и на комплекс других связанных с ним основных, управленческих и поддерживающих процессов с целью достижения наибольшего соответствия параметров функционирования образовательной системы, ее социальных и педагогических результатов установленным и предлагаемым требованиям, нормам, стандартам и ожиданиям. </a:t>
            </a:r>
          </a:p>
          <a:p>
            <a:pPr marL="342900" indent="-342900">
              <a:buFont typeface="+mj-lt"/>
              <a:buAutoNum type="arabicPeriod"/>
            </a:pPr>
            <a:endParaRPr lang="ru-RU" sz="1400" dirty="0" smtClean="0"/>
          </a:p>
          <a:p>
            <a:pPr marL="342900" indent="-342900">
              <a:buFont typeface="+mj-lt"/>
              <a:buAutoNum type="arabicPeriod"/>
            </a:pPr>
            <a:r>
              <a:rPr lang="ru-RU" sz="1400" dirty="0" smtClean="0"/>
              <a:t>Мониторинг представляет собой систему сбора, обработки, хранения и распространения информации о состоянии образовательной системы или отдельных ее элементов, а также об удовлетворении образовательных потребностей населения, родителей. </a:t>
            </a:r>
          </a:p>
          <a:p>
            <a:pPr marL="342900" indent="-342900">
              <a:buFont typeface="+mj-lt"/>
              <a:buAutoNum type="arabicPeriod"/>
            </a:pPr>
            <a:endParaRPr lang="ru-RU" sz="1400" dirty="0" smtClean="0"/>
          </a:p>
          <a:p>
            <a:pPr marL="342900" indent="-342900">
              <a:buFont typeface="+mj-lt"/>
              <a:buAutoNum type="arabicPeriod"/>
            </a:pPr>
            <a:r>
              <a:rPr lang="ru-RU" sz="1400" dirty="0" smtClean="0"/>
              <a:t>Мониторинг - специально организованное, целевое наблюдение, постоянный контроль и диагностика состояния на базе существующих источников информации, а также специально организованных исследований и измерений. </a:t>
            </a:r>
          </a:p>
          <a:p>
            <a:pPr marL="342900" indent="-342900">
              <a:buFont typeface="+mj-lt"/>
              <a:buAutoNum type="arabicPeriod"/>
            </a:pPr>
            <a:endParaRPr lang="ru-RU" sz="1400" dirty="0" smtClean="0"/>
          </a:p>
          <a:p>
            <a:pPr marL="342900" indent="-342900">
              <a:buFont typeface="+mj-lt"/>
              <a:buAutoNum type="arabicPeriod"/>
            </a:pPr>
            <a:r>
              <a:rPr lang="ru-RU" sz="1400" dirty="0" smtClean="0"/>
              <a:t>Мониторинг качества образования позволяет осуществлять оценку динамики ключевых составляющих качества образования, включая качество основных и управленческих процессов, качество участников образовательного процесса, качество содержания образования, качество реализации программ основного и дополнительного образования детей, качество обеспечения преемственности ступеней непрерывного образования, качество инновационной деятельности. </a:t>
            </a:r>
          </a:p>
          <a:p>
            <a:pPr marL="342900" indent="-342900">
              <a:buFont typeface="+mj-lt"/>
              <a:buAutoNum type="arabicPeriod"/>
            </a:pPr>
            <a:endParaRPr lang="ru-RU" sz="1400" dirty="0" smtClean="0"/>
          </a:p>
          <a:p>
            <a:pPr marL="342900" indent="-342900">
              <a:buFont typeface="+mj-lt"/>
              <a:buAutoNum type="arabicPeriod"/>
            </a:pPr>
            <a:r>
              <a:rPr lang="ru-RU" sz="1400" dirty="0" smtClean="0"/>
              <a:t>При разработке модели мониторинга качества образования за основу взяты оценочные показатели, используемые в Региональной системе оценки качества .</a:t>
            </a:r>
            <a:endParaRPr lang="ru-RU"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560" y="188640"/>
            <a:ext cx="8064896" cy="1015663"/>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В соответствии с данной системой на уровне образовательного учреждения выбраны следующие базовые показатели:</a:t>
            </a:r>
            <a:endParaRPr lang="ru-RU"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3" name="Прямоугольник 2"/>
          <p:cNvSpPr/>
          <p:nvPr/>
        </p:nvSpPr>
        <p:spPr>
          <a:xfrm>
            <a:off x="323528" y="1556792"/>
            <a:ext cx="8424936" cy="2862322"/>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marL="342900" indent="-342900">
              <a:buFont typeface="+mj-lt"/>
              <a:buAutoNum type="arabicPeriod"/>
            </a:pPr>
            <a:r>
              <a:rPr lang="ru-RU" dirty="0" smtClean="0"/>
              <a:t>уровень </a:t>
            </a:r>
            <a:r>
              <a:rPr lang="ru-RU" dirty="0" err="1" smtClean="0"/>
              <a:t>обученности</a:t>
            </a:r>
            <a:r>
              <a:rPr lang="ru-RU" dirty="0" smtClean="0"/>
              <a:t> учащихся по базовым образовательным программам; </a:t>
            </a:r>
          </a:p>
          <a:p>
            <a:pPr marL="342900" indent="-342900">
              <a:buFont typeface="+mj-lt"/>
              <a:buAutoNum type="arabicPeriod"/>
            </a:pPr>
            <a:r>
              <a:rPr lang="ru-RU" dirty="0" smtClean="0"/>
              <a:t>уровень </a:t>
            </a:r>
            <a:r>
              <a:rPr lang="ru-RU" dirty="0" err="1" smtClean="0"/>
              <a:t>обученности</a:t>
            </a:r>
            <a:r>
              <a:rPr lang="ru-RU" dirty="0" smtClean="0"/>
              <a:t> учащихся по профильным направлениям; </a:t>
            </a:r>
          </a:p>
          <a:p>
            <a:pPr marL="342900" indent="-342900">
              <a:buFont typeface="+mj-lt"/>
              <a:buAutoNum type="arabicPeriod"/>
            </a:pPr>
            <a:r>
              <a:rPr lang="ru-RU" dirty="0" smtClean="0"/>
              <a:t>уровень воспитанности учащихся; </a:t>
            </a:r>
          </a:p>
          <a:p>
            <a:pPr marL="342900" indent="-342900">
              <a:buFont typeface="+mj-lt"/>
              <a:buAutoNum type="arabicPeriod"/>
            </a:pPr>
            <a:r>
              <a:rPr lang="ru-RU" dirty="0" smtClean="0"/>
              <a:t>количество медалистов, призеров и победителей олимпиад, участие в конкурсах учащихся; </a:t>
            </a:r>
          </a:p>
          <a:p>
            <a:pPr marL="342900" indent="-342900">
              <a:buFont typeface="+mj-lt"/>
              <a:buAutoNum type="arabicPeriod"/>
            </a:pPr>
            <a:r>
              <a:rPr lang="ru-RU" dirty="0" smtClean="0"/>
              <a:t>поступление выпускников в высшие и средние специальные учебные заведения, в том числе и на бюджетные отделения; </a:t>
            </a:r>
          </a:p>
          <a:p>
            <a:pPr marL="342900" indent="-342900">
              <a:buFont typeface="+mj-lt"/>
              <a:buAutoNum type="arabicPeriod"/>
            </a:pPr>
            <a:r>
              <a:rPr lang="ru-RU" dirty="0" smtClean="0"/>
              <a:t>состояние здоровья и психического развития учащихся; </a:t>
            </a:r>
          </a:p>
          <a:p>
            <a:pPr marL="342900" indent="-342900">
              <a:buFont typeface="+mj-lt"/>
              <a:buAutoNum type="arabicPeriod"/>
            </a:pPr>
            <a:r>
              <a:rPr lang="ru-RU" dirty="0" smtClean="0"/>
              <a:t>динамика правонарушений учащихся; </a:t>
            </a:r>
          </a:p>
          <a:p>
            <a:pPr marL="342900" indent="-342900">
              <a:buFont typeface="+mj-lt"/>
              <a:buAutoNum type="arabicPeriod"/>
            </a:pPr>
            <a:r>
              <a:rPr lang="ru-RU" dirty="0" smtClean="0"/>
              <a:t>уровень жизненной защищенности и социальной адаптации школьников</a:t>
            </a:r>
            <a:endParaRPr lang="ru-RU" dirty="0"/>
          </a:p>
        </p:txBody>
      </p:sp>
      <p:pic>
        <p:nvPicPr>
          <p:cNvPr id="4" name="Picture 3"/>
          <p:cNvPicPr>
            <a:picLocks noChangeAspect="1" noChangeArrowheads="1"/>
          </p:cNvPicPr>
          <p:nvPr/>
        </p:nvPicPr>
        <p:blipFill>
          <a:blip r:embed="rId2" cstate="print"/>
          <a:srcRect/>
          <a:stretch>
            <a:fillRect/>
          </a:stretch>
        </p:blipFill>
        <p:spPr bwMode="auto">
          <a:xfrm>
            <a:off x="3635896" y="5085184"/>
            <a:ext cx="1604069" cy="137173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987824" y="476672"/>
            <a:ext cx="3142912" cy="369332"/>
          </a:xfrm>
          <a:prstGeom prst="rect">
            <a:avLst/>
          </a:prstGeom>
        </p:spPr>
        <p:style>
          <a:lnRef idx="0">
            <a:schemeClr val="accent1"/>
          </a:lnRef>
          <a:fillRef idx="3">
            <a:schemeClr val="accent1"/>
          </a:fillRef>
          <a:effectRef idx="3">
            <a:schemeClr val="accent1"/>
          </a:effectRef>
          <a:fontRef idx="minor">
            <a:schemeClr val="lt1"/>
          </a:fontRef>
        </p:style>
        <p:txBody>
          <a:bodyPr wrap="none">
            <a:spAutoFit/>
          </a:bodyPr>
          <a:lstStyle/>
          <a:p>
            <a:r>
              <a:rPr lang="ru-RU" dirty="0" smtClean="0"/>
              <a:t>Оценка качества образования</a:t>
            </a:r>
            <a:endParaRPr lang="ru-RU" dirty="0"/>
          </a:p>
        </p:txBody>
      </p:sp>
      <p:sp>
        <p:nvSpPr>
          <p:cNvPr id="3" name="Прямоугольник 2"/>
          <p:cNvSpPr/>
          <p:nvPr/>
        </p:nvSpPr>
        <p:spPr>
          <a:xfrm>
            <a:off x="323528" y="1340768"/>
            <a:ext cx="2790056" cy="923330"/>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r>
              <a:rPr lang="ru-RU" dirty="0" smtClean="0"/>
              <a:t>внешняя среда – т.е. оценки потребителей образовательных услуг</a:t>
            </a:r>
            <a:endParaRPr lang="ru-RU" dirty="0"/>
          </a:p>
        </p:txBody>
      </p:sp>
      <p:sp>
        <p:nvSpPr>
          <p:cNvPr id="4" name="Прямоугольник 3"/>
          <p:cNvSpPr/>
          <p:nvPr/>
        </p:nvSpPr>
        <p:spPr>
          <a:xfrm>
            <a:off x="5364088" y="1340768"/>
            <a:ext cx="3419872" cy="923330"/>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r>
              <a:rPr lang="ru-RU" dirty="0" smtClean="0"/>
              <a:t>внутренние оценки качества в самой системе образования.</a:t>
            </a:r>
          </a:p>
          <a:p>
            <a:endParaRPr lang="ru-RU" dirty="0"/>
          </a:p>
        </p:txBody>
      </p:sp>
      <p:cxnSp>
        <p:nvCxnSpPr>
          <p:cNvPr id="6" name="Прямая со стрелкой 5"/>
          <p:cNvCxnSpPr/>
          <p:nvPr/>
        </p:nvCxnSpPr>
        <p:spPr>
          <a:xfrm flipH="1">
            <a:off x="1691680" y="836712"/>
            <a:ext cx="2880320" cy="504056"/>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8" name="Прямая со стрелкой 7"/>
          <p:cNvCxnSpPr>
            <a:endCxn id="4" idx="0"/>
          </p:cNvCxnSpPr>
          <p:nvPr/>
        </p:nvCxnSpPr>
        <p:spPr>
          <a:xfrm>
            <a:off x="4572000" y="836712"/>
            <a:ext cx="2502024" cy="504056"/>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10" name="Прямоугольник 9"/>
          <p:cNvSpPr/>
          <p:nvPr/>
        </p:nvSpPr>
        <p:spPr>
          <a:xfrm>
            <a:off x="251520" y="5157192"/>
            <a:ext cx="2718048" cy="369332"/>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dirty="0" smtClean="0"/>
              <a:t>- система образования</a:t>
            </a:r>
            <a:endParaRPr lang="ru-RU" dirty="0"/>
          </a:p>
        </p:txBody>
      </p:sp>
      <p:sp>
        <p:nvSpPr>
          <p:cNvPr id="11" name="Прямоугольник 10"/>
          <p:cNvSpPr/>
          <p:nvPr/>
        </p:nvSpPr>
        <p:spPr>
          <a:xfrm>
            <a:off x="5508104" y="3717032"/>
            <a:ext cx="1569660" cy="369332"/>
          </a:xfrm>
          <a:prstGeom prst="rect">
            <a:avLst/>
          </a:prstGeom>
        </p:spPr>
        <p:style>
          <a:lnRef idx="0">
            <a:schemeClr val="accent1"/>
          </a:lnRef>
          <a:fillRef idx="3">
            <a:schemeClr val="accent1"/>
          </a:fillRef>
          <a:effectRef idx="3">
            <a:schemeClr val="accent1"/>
          </a:effectRef>
          <a:fontRef idx="minor">
            <a:schemeClr val="lt1"/>
          </a:fontRef>
        </p:style>
        <p:txBody>
          <a:bodyPr wrap="none">
            <a:spAutoFit/>
          </a:bodyPr>
          <a:lstStyle/>
          <a:p>
            <a:r>
              <a:rPr lang="ru-RU" dirty="0" smtClean="0"/>
              <a:t>Обучающиеся</a:t>
            </a:r>
            <a:endParaRPr lang="ru-RU" dirty="0"/>
          </a:p>
        </p:txBody>
      </p:sp>
      <p:sp>
        <p:nvSpPr>
          <p:cNvPr id="12" name="Прямоугольник 11"/>
          <p:cNvSpPr/>
          <p:nvPr/>
        </p:nvSpPr>
        <p:spPr>
          <a:xfrm>
            <a:off x="5508104" y="3140968"/>
            <a:ext cx="1656184" cy="369332"/>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dirty="0" smtClean="0"/>
              <a:t>Обучающие</a:t>
            </a:r>
            <a:endParaRPr lang="ru-RU" dirty="0"/>
          </a:p>
        </p:txBody>
      </p:sp>
      <p:sp>
        <p:nvSpPr>
          <p:cNvPr id="13" name="Прямоугольник 12"/>
          <p:cNvSpPr/>
          <p:nvPr/>
        </p:nvSpPr>
        <p:spPr>
          <a:xfrm>
            <a:off x="5508104" y="4365104"/>
            <a:ext cx="3176575" cy="369332"/>
          </a:xfrm>
          <a:prstGeom prst="rect">
            <a:avLst/>
          </a:prstGeom>
        </p:spPr>
        <p:style>
          <a:lnRef idx="0">
            <a:schemeClr val="accent1"/>
          </a:lnRef>
          <a:fillRef idx="3">
            <a:schemeClr val="accent1"/>
          </a:fillRef>
          <a:effectRef idx="3">
            <a:schemeClr val="accent1"/>
          </a:effectRef>
          <a:fontRef idx="minor">
            <a:schemeClr val="lt1"/>
          </a:fontRef>
        </p:style>
        <p:txBody>
          <a:bodyPr wrap="none">
            <a:spAutoFit/>
          </a:bodyPr>
          <a:lstStyle/>
          <a:p>
            <a:r>
              <a:rPr lang="ru-RU" dirty="0" smtClean="0"/>
              <a:t>Образовательное учреждение</a:t>
            </a:r>
            <a:endParaRPr lang="ru-RU" dirty="0"/>
          </a:p>
        </p:txBody>
      </p:sp>
      <p:sp>
        <p:nvSpPr>
          <p:cNvPr id="14" name="Прямоугольник 13"/>
          <p:cNvSpPr/>
          <p:nvPr/>
        </p:nvSpPr>
        <p:spPr>
          <a:xfrm>
            <a:off x="5364088" y="5085184"/>
            <a:ext cx="3623749" cy="369332"/>
          </a:xfrm>
          <a:prstGeom prst="rect">
            <a:avLst/>
          </a:prstGeom>
        </p:spPr>
        <p:style>
          <a:lnRef idx="0">
            <a:schemeClr val="accent1"/>
          </a:lnRef>
          <a:fillRef idx="3">
            <a:schemeClr val="accent1"/>
          </a:fillRef>
          <a:effectRef idx="3">
            <a:schemeClr val="accent1"/>
          </a:effectRef>
          <a:fontRef idx="minor">
            <a:schemeClr val="lt1"/>
          </a:fontRef>
        </p:style>
        <p:txBody>
          <a:bodyPr wrap="none">
            <a:spAutoFit/>
          </a:bodyPr>
          <a:lstStyle/>
          <a:p>
            <a:r>
              <a:rPr lang="ru-RU" dirty="0" smtClean="0"/>
              <a:t>Органы управления образованием</a:t>
            </a:r>
            <a:endParaRPr lang="ru-RU" dirty="0"/>
          </a:p>
        </p:txBody>
      </p:sp>
      <p:sp>
        <p:nvSpPr>
          <p:cNvPr id="15" name="Прямоугольник 14"/>
          <p:cNvSpPr/>
          <p:nvPr/>
        </p:nvSpPr>
        <p:spPr>
          <a:xfrm>
            <a:off x="1547664" y="3068960"/>
            <a:ext cx="1263487" cy="369332"/>
          </a:xfrm>
          <a:prstGeom prst="rect">
            <a:avLst/>
          </a:prstGeom>
        </p:spPr>
        <p:style>
          <a:lnRef idx="0">
            <a:schemeClr val="accent1"/>
          </a:lnRef>
          <a:fillRef idx="3">
            <a:schemeClr val="accent1"/>
          </a:fillRef>
          <a:effectRef idx="3">
            <a:schemeClr val="accent1"/>
          </a:effectRef>
          <a:fontRef idx="minor">
            <a:schemeClr val="lt1"/>
          </a:fontRef>
        </p:style>
        <p:txBody>
          <a:bodyPr wrap="none">
            <a:spAutoFit/>
          </a:bodyPr>
          <a:lstStyle/>
          <a:p>
            <a:r>
              <a:rPr lang="ru-RU" dirty="0" smtClean="0"/>
              <a:t>- личность;</a:t>
            </a:r>
          </a:p>
        </p:txBody>
      </p:sp>
      <p:sp>
        <p:nvSpPr>
          <p:cNvPr id="16" name="Прямоугольник 15"/>
          <p:cNvSpPr/>
          <p:nvPr/>
        </p:nvSpPr>
        <p:spPr>
          <a:xfrm>
            <a:off x="1115616" y="3789040"/>
            <a:ext cx="1729320" cy="369332"/>
          </a:xfrm>
          <a:prstGeom prst="rect">
            <a:avLst/>
          </a:prstGeom>
        </p:spPr>
        <p:style>
          <a:lnRef idx="0">
            <a:schemeClr val="accent1"/>
          </a:lnRef>
          <a:fillRef idx="3">
            <a:schemeClr val="accent1"/>
          </a:fillRef>
          <a:effectRef idx="3">
            <a:schemeClr val="accent1"/>
          </a:effectRef>
          <a:fontRef idx="minor">
            <a:schemeClr val="lt1"/>
          </a:fontRef>
        </p:style>
        <p:txBody>
          <a:bodyPr wrap="none">
            <a:spAutoFit/>
          </a:bodyPr>
          <a:lstStyle/>
          <a:p>
            <a:r>
              <a:rPr lang="ru-RU" dirty="0" smtClean="0"/>
              <a:t>- производство;</a:t>
            </a:r>
          </a:p>
        </p:txBody>
      </p:sp>
      <p:sp>
        <p:nvSpPr>
          <p:cNvPr id="17" name="Прямоугольник 16"/>
          <p:cNvSpPr/>
          <p:nvPr/>
        </p:nvSpPr>
        <p:spPr>
          <a:xfrm>
            <a:off x="323528" y="4437112"/>
            <a:ext cx="2606034" cy="369332"/>
          </a:xfrm>
          <a:prstGeom prst="rect">
            <a:avLst/>
          </a:prstGeom>
        </p:spPr>
        <p:style>
          <a:lnRef idx="0">
            <a:schemeClr val="accent1"/>
          </a:lnRef>
          <a:fillRef idx="3">
            <a:schemeClr val="accent1"/>
          </a:fillRef>
          <a:effectRef idx="3">
            <a:schemeClr val="accent1"/>
          </a:effectRef>
          <a:fontRef idx="minor">
            <a:schemeClr val="lt1"/>
          </a:fontRef>
        </p:style>
        <p:txBody>
          <a:bodyPr wrap="none">
            <a:spAutoFit/>
          </a:bodyPr>
          <a:lstStyle/>
          <a:p>
            <a:r>
              <a:rPr lang="ru-RU" dirty="0" smtClean="0"/>
              <a:t>- общество, государство;</a:t>
            </a:r>
          </a:p>
        </p:txBody>
      </p:sp>
      <p:pic>
        <p:nvPicPr>
          <p:cNvPr id="18" name="Picture 3"/>
          <p:cNvPicPr>
            <a:picLocks noChangeAspect="1" noChangeArrowheads="1"/>
          </p:cNvPicPr>
          <p:nvPr/>
        </p:nvPicPr>
        <p:blipFill>
          <a:blip r:embed="rId2" cstate="print"/>
          <a:srcRect/>
          <a:stretch>
            <a:fillRect/>
          </a:stretch>
        </p:blipFill>
        <p:spPr bwMode="auto">
          <a:xfrm>
            <a:off x="3491880" y="3501008"/>
            <a:ext cx="1604069" cy="137173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par>
                          <p:cTn id="8" fill="hold">
                            <p:stCondLst>
                              <p:cond delay="2000"/>
                            </p:stCondLst>
                            <p:childTnLst>
                              <p:par>
                                <p:cTn id="9" presetID="1"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par>
                          <p:cTn id="11" fill="hold">
                            <p:stCondLst>
                              <p:cond delay="2000"/>
                            </p:stCondLst>
                            <p:childTnLst>
                              <p:par>
                                <p:cTn id="12" presetID="1"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par>
                          <p:cTn id="14" fill="hold">
                            <p:stCondLst>
                              <p:cond delay="2000"/>
                            </p:stCondLst>
                            <p:childTnLst>
                              <p:par>
                                <p:cTn id="15" presetID="1"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par>
                          <p:cTn id="17" fill="hold">
                            <p:stCondLst>
                              <p:cond delay="2000"/>
                            </p:stCondLst>
                            <p:childTnLst>
                              <p:par>
                                <p:cTn id="18" presetID="1" presetClass="entr" presetSubtype="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childTnLst>
                                </p:cTn>
                              </p:par>
                            </p:childTnLst>
                          </p:cTn>
                        </p:par>
                        <p:par>
                          <p:cTn id="20" fill="hold">
                            <p:stCondLst>
                              <p:cond delay="2000"/>
                            </p:stCondLst>
                            <p:childTnLst>
                              <p:par>
                                <p:cTn id="21" presetID="1"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par>
                          <p:cTn id="23" fill="hold">
                            <p:stCondLst>
                              <p:cond delay="2000"/>
                            </p:stCondLst>
                            <p:childTnLst>
                              <p:par>
                                <p:cTn id="24" presetID="1"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childTnLst>
                                </p:cTn>
                              </p:par>
                            </p:childTnLst>
                          </p:cTn>
                        </p:par>
                        <p:par>
                          <p:cTn id="26" fill="hold">
                            <p:stCondLst>
                              <p:cond delay="2000"/>
                            </p:stCondLst>
                            <p:childTnLst>
                              <p:par>
                                <p:cTn id="27" presetID="1"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par>
                          <p:cTn id="29" fill="hold">
                            <p:stCondLst>
                              <p:cond delay="2000"/>
                            </p:stCondLst>
                            <p:childTnLst>
                              <p:par>
                                <p:cTn id="30" presetID="1" presetClass="entr" presetSubtype="0"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childTnLst>
                                </p:cTn>
                              </p:par>
                            </p:childTnLst>
                          </p:cTn>
                        </p:par>
                        <p:par>
                          <p:cTn id="32" fill="hold">
                            <p:stCondLst>
                              <p:cond delay="2000"/>
                            </p:stCondLst>
                            <p:childTnLst>
                              <p:par>
                                <p:cTn id="33" presetID="1"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par>
                          <p:cTn id="35" fill="hold">
                            <p:stCondLst>
                              <p:cond delay="2000"/>
                            </p:stCondLst>
                            <p:childTnLst>
                              <p:par>
                                <p:cTn id="36" presetID="1" presetClass="entr" presetSubtype="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childTnLst>
                                </p:cTn>
                              </p:par>
                            </p:childTnLst>
                          </p:cTn>
                        </p:par>
                        <p:par>
                          <p:cTn id="38" fill="hold">
                            <p:stCondLst>
                              <p:cond delay="2000"/>
                            </p:stCondLst>
                            <p:childTnLst>
                              <p:par>
                                <p:cTn id="39" presetID="1"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260648"/>
            <a:ext cx="8640960" cy="1200329"/>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ru-RU" dirty="0" smtClean="0"/>
              <a:t>Наряду с показателями личной результативности учащихся (</a:t>
            </a:r>
            <a:r>
              <a:rPr lang="ru-RU" dirty="0" err="1" smtClean="0"/>
              <a:t>обученность</a:t>
            </a:r>
            <a:r>
              <a:rPr lang="ru-RU" dirty="0" smtClean="0"/>
              <a:t>, воспитанность, развитость, сохранение физического и психического здоровья) используются системные показатели организации образовательного процесса, функционирования и развития образовательного учреждения:</a:t>
            </a:r>
            <a:endParaRPr lang="ru-RU" dirty="0"/>
          </a:p>
        </p:txBody>
      </p:sp>
      <p:sp>
        <p:nvSpPr>
          <p:cNvPr id="3" name="Прямоугольник 2"/>
          <p:cNvSpPr/>
          <p:nvPr/>
        </p:nvSpPr>
        <p:spPr>
          <a:xfrm>
            <a:off x="179512" y="2780928"/>
            <a:ext cx="8568952" cy="3416320"/>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a:buFont typeface="Arial" pitchFamily="34" charset="0"/>
              <a:buChar char="•"/>
            </a:pPr>
            <a:r>
              <a:rPr lang="ru-RU" dirty="0" smtClean="0"/>
              <a:t>организация и развитие образовательного процесса; </a:t>
            </a:r>
          </a:p>
          <a:p>
            <a:pPr>
              <a:buFont typeface="Arial" pitchFamily="34" charset="0"/>
              <a:buChar char="•"/>
            </a:pPr>
            <a:r>
              <a:rPr lang="ru-RU" dirty="0" smtClean="0"/>
              <a:t>управление образовательным процессом, различные формы обучения в школе; </a:t>
            </a:r>
          </a:p>
          <a:p>
            <a:pPr>
              <a:buFont typeface="Arial" pitchFamily="34" charset="0"/>
              <a:buChar char="•"/>
            </a:pPr>
            <a:r>
              <a:rPr lang="ru-RU" dirty="0" smtClean="0"/>
              <a:t>уровень выполнения государственных программ; </a:t>
            </a:r>
          </a:p>
          <a:p>
            <a:pPr>
              <a:buFont typeface="Arial" pitchFamily="34" charset="0"/>
              <a:buChar char="•"/>
            </a:pPr>
            <a:r>
              <a:rPr lang="ru-RU" dirty="0" smtClean="0"/>
              <a:t>уровень инновационных процессов в образовательном учреждении; </a:t>
            </a:r>
          </a:p>
          <a:p>
            <a:pPr>
              <a:buFont typeface="Arial" pitchFamily="34" charset="0"/>
              <a:buChar char="•"/>
            </a:pPr>
            <a:r>
              <a:rPr lang="ru-RU" dirty="0" smtClean="0"/>
              <a:t>профессиональное образование педагогов (результаты аттестации и повышение квалификации педагогов); </a:t>
            </a:r>
          </a:p>
          <a:p>
            <a:pPr>
              <a:buFont typeface="Arial" pitchFamily="34" charset="0"/>
              <a:buChar char="•"/>
            </a:pPr>
            <a:r>
              <a:rPr lang="ru-RU" dirty="0" smtClean="0"/>
              <a:t>участие учителей в профессиональных конкурсах; </a:t>
            </a:r>
          </a:p>
          <a:p>
            <a:pPr>
              <a:buFont typeface="Arial" pitchFamily="34" charset="0"/>
              <a:buChar char="•"/>
            </a:pPr>
            <a:r>
              <a:rPr lang="ru-RU" dirty="0" smtClean="0"/>
              <a:t>уровень информатизации обучения и управления; </a:t>
            </a:r>
          </a:p>
          <a:p>
            <a:pPr>
              <a:buFont typeface="Arial" pitchFamily="34" charset="0"/>
              <a:buChar char="•"/>
            </a:pPr>
            <a:r>
              <a:rPr lang="ru-RU" dirty="0" smtClean="0"/>
              <a:t>показатели владения учителями информационными технологиями; </a:t>
            </a:r>
          </a:p>
          <a:p>
            <a:pPr>
              <a:buFont typeface="Arial" pitchFamily="34" charset="0"/>
              <a:buChar char="•"/>
            </a:pPr>
            <a:r>
              <a:rPr lang="ru-RU" dirty="0" smtClean="0"/>
              <a:t>состояние и развитие материально-технической и учебно-материальной базы (показатели оснащенности кабинетов, фонд библиотеки, учебно-методические комплекты по предметам обучения).</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63688" y="332656"/>
            <a:ext cx="5366021" cy="523220"/>
          </a:xfrm>
          <a:prstGeom prst="rect">
            <a:avLst/>
          </a:prstGeom>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IV. Цели и задачи программы</a:t>
            </a:r>
            <a:endParaRPr lang="ru-RU"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3" name="Прямоугольник 2"/>
          <p:cNvSpPr/>
          <p:nvPr/>
        </p:nvSpPr>
        <p:spPr>
          <a:xfrm>
            <a:off x="251520" y="1052736"/>
            <a:ext cx="8640960" cy="5693866"/>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400" b="1" dirty="0" smtClean="0"/>
              <a:t>Конечная цель программы: </a:t>
            </a:r>
            <a:r>
              <a:rPr lang="ru-RU" sz="1400" dirty="0" smtClean="0"/>
              <a:t>создание механизмов устойчивого развития качественно новой модели мониторинга качества образования в образовательном учреждении, обеспечивающей образование, соответствующее социальному и региональным заказам. </a:t>
            </a:r>
          </a:p>
          <a:p>
            <a:endParaRPr lang="ru-RU" sz="1400" b="1" dirty="0" smtClean="0"/>
          </a:p>
          <a:p>
            <a:r>
              <a:rPr lang="ru-RU" sz="1400" b="1" dirty="0" smtClean="0"/>
              <a:t>Цели программы: </a:t>
            </a:r>
          </a:p>
          <a:p>
            <a:r>
              <a:rPr lang="ru-RU" sz="1400" dirty="0" smtClean="0"/>
              <a:t>создание качественно новой модели мониторинга качества образования в образовательном учреждении, адаптированной к условиям функционирования школы и выявленным проблемам, обеспечивающей образование, соответствующее социальному и региональному заказам: </a:t>
            </a:r>
          </a:p>
          <a:p>
            <a:r>
              <a:rPr lang="ru-RU" sz="1400" dirty="0" smtClean="0"/>
              <a:t>достижение качества образования обучающихся ОУ, удовлетворяющее социальным запросам; </a:t>
            </a:r>
          </a:p>
          <a:p>
            <a:r>
              <a:rPr lang="ru-RU" sz="1400" dirty="0" smtClean="0"/>
              <a:t>создание системной организации управления учебно-воспитательным процессом; </a:t>
            </a:r>
          </a:p>
          <a:p>
            <a:r>
              <a:rPr lang="ru-RU" sz="1400" dirty="0" smtClean="0"/>
              <a:t>создание творческого педагогического коллектива, участвующего в планировании и разработке программ мониторинговых исследований. </a:t>
            </a:r>
          </a:p>
          <a:p>
            <a:endParaRPr lang="ru-RU" sz="1400" dirty="0" smtClean="0"/>
          </a:p>
          <a:p>
            <a:r>
              <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I. Основные направления реализации комплексно-целевой программы. </a:t>
            </a:r>
          </a:p>
          <a:p>
            <a:endParaRPr lang="ru-RU" sz="1400" dirty="0" smtClean="0"/>
          </a:p>
          <a:p>
            <a:pPr marL="342900" indent="-342900">
              <a:buFont typeface="+mj-lt"/>
              <a:buAutoNum type="arabicPeriod"/>
            </a:pPr>
            <a:r>
              <a:rPr lang="ru-RU" sz="1400" dirty="0" smtClean="0"/>
              <a:t>Разработка модели мониторинга качества образования в образовательном учреждении. </a:t>
            </a:r>
          </a:p>
          <a:p>
            <a:pPr marL="342900" indent="-342900">
              <a:buFont typeface="+mj-lt"/>
              <a:buAutoNum type="arabicPeriod"/>
            </a:pPr>
            <a:r>
              <a:rPr lang="ru-RU" sz="1400" dirty="0" smtClean="0"/>
              <a:t>Разработка плана действий в ходе реализации программы по основным направлениям деятельности образовательного учреждения: </a:t>
            </a:r>
          </a:p>
          <a:p>
            <a:r>
              <a:rPr lang="ru-RU" sz="1400" dirty="0" smtClean="0"/>
              <a:t>общеобразовательному </a:t>
            </a:r>
          </a:p>
          <a:p>
            <a:r>
              <a:rPr lang="ru-RU" sz="1400" dirty="0" smtClean="0"/>
              <a:t>воспитательному </a:t>
            </a:r>
          </a:p>
          <a:p>
            <a:r>
              <a:rPr lang="ru-RU" sz="1400" dirty="0" smtClean="0"/>
              <a:t>методическому </a:t>
            </a:r>
          </a:p>
          <a:p>
            <a:r>
              <a:rPr lang="ru-RU" sz="1400" dirty="0" err="1" smtClean="0"/>
              <a:t>здоровьесберегающему</a:t>
            </a:r>
            <a:endParaRPr lang="ru-RU"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1988840"/>
            <a:ext cx="7992888" cy="369332"/>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ru-RU" dirty="0" smtClean="0"/>
              <a:t>Оценка эффективности программы.</a:t>
            </a:r>
            <a:endParaRPr lang="ru-RU" dirty="0"/>
          </a:p>
        </p:txBody>
      </p:sp>
      <p:sp>
        <p:nvSpPr>
          <p:cNvPr id="3" name="Прямоугольник 2"/>
          <p:cNvSpPr/>
          <p:nvPr/>
        </p:nvSpPr>
        <p:spPr>
          <a:xfrm>
            <a:off x="611560" y="260648"/>
            <a:ext cx="8208912" cy="646331"/>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ru-RU" dirty="0" smtClean="0"/>
              <a:t>Корректировка содержательной, организационной и управленческой сторон в процессе реализации программы. </a:t>
            </a:r>
          </a:p>
        </p:txBody>
      </p:sp>
      <p:sp>
        <p:nvSpPr>
          <p:cNvPr id="4" name="Прямоугольник 3"/>
          <p:cNvSpPr/>
          <p:nvPr/>
        </p:nvSpPr>
        <p:spPr>
          <a:xfrm>
            <a:off x="611560" y="1124745"/>
            <a:ext cx="8136904" cy="646331"/>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ru-RU" dirty="0" smtClean="0"/>
              <a:t>Определение эффективности применяемых методик для оценки качества образования. </a:t>
            </a:r>
          </a:p>
        </p:txBody>
      </p:sp>
      <p:sp>
        <p:nvSpPr>
          <p:cNvPr id="5" name="Прямоугольник 4"/>
          <p:cNvSpPr/>
          <p:nvPr/>
        </p:nvSpPr>
        <p:spPr>
          <a:xfrm>
            <a:off x="539552" y="2564904"/>
            <a:ext cx="8280920" cy="3970318"/>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dirty="0" smtClean="0"/>
              <a:t>Задачи программы: </a:t>
            </a:r>
          </a:p>
          <a:p>
            <a:r>
              <a:rPr lang="ru-RU" dirty="0" smtClean="0"/>
              <a:t>проанализировать состояние организации и управления мониторингом качества образования в школе; </a:t>
            </a:r>
          </a:p>
          <a:p>
            <a:r>
              <a:rPr lang="ru-RU" dirty="0" smtClean="0"/>
              <a:t>изучить опыт и достижения науки и практики в области построения и применения систем мониторинга в ОУ; </a:t>
            </a:r>
          </a:p>
          <a:p>
            <a:r>
              <a:rPr lang="ru-RU" dirty="0" smtClean="0"/>
              <a:t>разработать модель мониторинга качества образования в ОУ; </a:t>
            </a:r>
          </a:p>
          <a:p>
            <a:r>
              <a:rPr lang="ru-RU" dirty="0" smtClean="0"/>
              <a:t>осуществить отбор, адаптацию и проектирование </a:t>
            </a:r>
            <a:r>
              <a:rPr lang="ru-RU" dirty="0" err="1" smtClean="0"/>
              <a:t>оценочно-критериальных</a:t>
            </a:r>
            <a:r>
              <a:rPr lang="ru-RU" dirty="0" smtClean="0"/>
              <a:t> комплексов, методик и способов получения информации о качестве образования в ОУ; </a:t>
            </a:r>
          </a:p>
          <a:p>
            <a:r>
              <a:rPr lang="ru-RU" dirty="0" smtClean="0"/>
              <a:t>подготовить нормативно-методические документы для обеспечения мониторинга качества образования в ОУ; </a:t>
            </a:r>
          </a:p>
          <a:p>
            <a:r>
              <a:rPr lang="ru-RU" dirty="0" smtClean="0"/>
              <a:t>разработать информационно-экспертную систему для сведения, обобщения, классификации и анализа информации мониторинговых исследований; </a:t>
            </a:r>
          </a:p>
          <a:p>
            <a:r>
              <a:rPr lang="ru-RU" dirty="0" smtClean="0"/>
              <a:t>создать информационный банк по теме “Мониторинг качества образования в ОУ”.</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915816" y="404664"/>
            <a:ext cx="3206327" cy="369332"/>
          </a:xfrm>
          <a:prstGeom prst="rect">
            <a:avLst/>
          </a:prstGeom>
        </p:spPr>
        <p:style>
          <a:lnRef idx="0">
            <a:schemeClr val="accent1"/>
          </a:lnRef>
          <a:fillRef idx="3">
            <a:schemeClr val="accent1"/>
          </a:fillRef>
          <a:effectRef idx="3">
            <a:schemeClr val="accent1"/>
          </a:effectRef>
          <a:fontRef idx="minor">
            <a:schemeClr val="lt1"/>
          </a:fontRef>
        </p:style>
        <p:txBody>
          <a:bodyPr wrap="none">
            <a:spAutoFit/>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Этапы реализации программы</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Прямоугольник 2"/>
          <p:cNvSpPr/>
          <p:nvPr/>
        </p:nvSpPr>
        <p:spPr>
          <a:xfrm>
            <a:off x="395536" y="1582341"/>
            <a:ext cx="8280920" cy="1754326"/>
          </a:xfrm>
          <a:prstGeom prst="rect">
            <a:avLst/>
          </a:prstGeom>
          <a:scene3d>
            <a:camera prst="orthographicFront"/>
            <a:lightRig rig="threePt" dir="t"/>
          </a:scene3d>
          <a:sp3d>
            <a:bevelT prst="angle"/>
          </a:sp3d>
        </p:spPr>
        <p:style>
          <a:lnRef idx="2">
            <a:schemeClr val="accent5"/>
          </a:lnRef>
          <a:fillRef idx="1">
            <a:schemeClr val="lt1"/>
          </a:fillRef>
          <a:effectRef idx="0">
            <a:schemeClr val="accent5"/>
          </a:effectRef>
          <a:fontRef idx="minor">
            <a:schemeClr val="dk1"/>
          </a:fontRef>
        </p:style>
        <p:txBody>
          <a:bodyPr wrap="square">
            <a:spAutoFit/>
          </a:bodyPr>
          <a:lstStyle/>
          <a:p>
            <a:pPr>
              <a:buFont typeface="Arial" pitchFamily="34" charset="0"/>
              <a:buChar char="•"/>
            </a:pPr>
            <a:r>
              <a:rPr lang="ru-RU" dirty="0" smtClean="0"/>
              <a:t>Анализ состояния организации управления мониторингом качества образования в школе. </a:t>
            </a:r>
          </a:p>
          <a:p>
            <a:pPr>
              <a:buFont typeface="Arial" pitchFamily="34" charset="0"/>
              <a:buChar char="•"/>
            </a:pPr>
            <a:r>
              <a:rPr lang="ru-RU" dirty="0" smtClean="0"/>
              <a:t>Изучение нормативных документов, научной и методической литературы по теме. </a:t>
            </a:r>
          </a:p>
          <a:p>
            <a:pPr>
              <a:buFont typeface="Arial" pitchFamily="34" charset="0"/>
              <a:buChar char="•"/>
            </a:pPr>
            <a:r>
              <a:rPr lang="ru-RU" dirty="0" smtClean="0"/>
              <a:t>Мотивация субъектов образовательного процесса на осуществление мониторинговых исследований.</a:t>
            </a:r>
            <a:endParaRPr lang="ru-RU" dirty="0"/>
          </a:p>
        </p:txBody>
      </p:sp>
      <p:sp>
        <p:nvSpPr>
          <p:cNvPr id="4" name="Прямоугольник 3"/>
          <p:cNvSpPr/>
          <p:nvPr/>
        </p:nvSpPr>
        <p:spPr>
          <a:xfrm>
            <a:off x="2915816" y="1052736"/>
            <a:ext cx="3256020" cy="369332"/>
          </a:xfrm>
          <a:prstGeom prst="rect">
            <a:avLst/>
          </a:prstGeom>
        </p:spPr>
        <p:style>
          <a:lnRef idx="0">
            <a:schemeClr val="accent1"/>
          </a:lnRef>
          <a:fillRef idx="3">
            <a:schemeClr val="accent1"/>
          </a:fillRef>
          <a:effectRef idx="3">
            <a:schemeClr val="accent1"/>
          </a:effectRef>
          <a:fontRef idx="minor">
            <a:schemeClr val="lt1"/>
          </a:fontRef>
        </p:style>
        <p:txBody>
          <a:bodyPr wrap="none">
            <a:spAutoFit/>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Основные виды деятельности: </a:t>
            </a:r>
          </a:p>
        </p:txBody>
      </p:sp>
      <p:sp>
        <p:nvSpPr>
          <p:cNvPr id="5" name="Прямоугольник 4"/>
          <p:cNvSpPr/>
          <p:nvPr/>
        </p:nvSpPr>
        <p:spPr>
          <a:xfrm>
            <a:off x="2483768" y="3501008"/>
            <a:ext cx="4572000" cy="646331"/>
          </a:xfrm>
          <a:prstGeom prst="rect">
            <a:avLst/>
          </a:prstGeom>
        </p:spPr>
        <p:style>
          <a:lnRef idx="0">
            <a:schemeClr val="accent1"/>
          </a:lnRef>
          <a:fillRef idx="3">
            <a:schemeClr val="accent1"/>
          </a:fillRef>
          <a:effectRef idx="3">
            <a:schemeClr val="accent1"/>
          </a:effectRef>
          <a:fontRef idx="minor">
            <a:schemeClr val="lt1"/>
          </a:fontRef>
        </p:style>
        <p:txBody>
          <a:bodyPr>
            <a:spAutoFit/>
          </a:bodyPr>
          <a:lstStyle/>
          <a:p>
            <a:pPr algn="ct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Разработка модели мониторинга качества образования:</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6" name="Прямоугольник 5"/>
          <p:cNvSpPr/>
          <p:nvPr/>
        </p:nvSpPr>
        <p:spPr>
          <a:xfrm>
            <a:off x="395536" y="4365104"/>
            <a:ext cx="8208912" cy="2308324"/>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buFont typeface="Arial" pitchFamily="34" charset="0"/>
              <a:buChar char="•"/>
            </a:pPr>
            <a:r>
              <a:rPr lang="ru-RU" dirty="0" smtClean="0"/>
              <a:t>определение направлений мониторинговых исследований; </a:t>
            </a:r>
          </a:p>
          <a:p>
            <a:pPr>
              <a:buFont typeface="Arial" pitchFamily="34" charset="0"/>
              <a:buChar char="•"/>
            </a:pPr>
            <a:r>
              <a:rPr lang="ru-RU" dirty="0" smtClean="0"/>
              <a:t>определение критериев, показателей, исполнителей мониторинговых исследований; </a:t>
            </a:r>
          </a:p>
          <a:p>
            <a:pPr>
              <a:buFont typeface="Arial" pitchFamily="34" charset="0"/>
              <a:buChar char="•"/>
            </a:pPr>
            <a:r>
              <a:rPr lang="ru-RU" dirty="0" smtClean="0"/>
              <a:t>осуществление отбора методик и способов получения информации о качестве образования; </a:t>
            </a:r>
          </a:p>
          <a:p>
            <a:pPr>
              <a:buFont typeface="Arial" pitchFamily="34" charset="0"/>
              <a:buChar char="•"/>
            </a:pPr>
            <a:r>
              <a:rPr lang="ru-RU" dirty="0" smtClean="0"/>
              <a:t>разработка рабочего инструментария для проведения мониторинговых исследований, обработки, хранения, представления информации (методики, тестовые комплексы, анкеты, бланки и т.д.)</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260649"/>
            <a:ext cx="8496944" cy="1200329"/>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Подготовка нормативно-методических документов и материалов для обеспечения функционирования мониторинга качества образования. </a:t>
            </a:r>
          </a:p>
          <a:p>
            <a:pPr algn="ctr"/>
            <a:endPar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algn="ct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II. Основной (2009-2011г.)</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Прямоугольник 2"/>
          <p:cNvSpPr/>
          <p:nvPr/>
        </p:nvSpPr>
        <p:spPr>
          <a:xfrm>
            <a:off x="2987824" y="1628800"/>
            <a:ext cx="3203121" cy="369332"/>
          </a:xfrm>
          <a:prstGeom prst="rect">
            <a:avLst/>
          </a:prstGeom>
        </p:spPr>
        <p:style>
          <a:lnRef idx="0">
            <a:schemeClr val="accent4"/>
          </a:lnRef>
          <a:fillRef idx="3">
            <a:schemeClr val="accent4"/>
          </a:fillRef>
          <a:effectRef idx="3">
            <a:schemeClr val="accent4"/>
          </a:effectRef>
          <a:fontRef idx="minor">
            <a:schemeClr val="lt1"/>
          </a:fontRef>
        </p:style>
        <p:txBody>
          <a:bodyPr wrap="none">
            <a:spAutoFit/>
          </a:bodyPr>
          <a:lstStyle/>
          <a:p>
            <a:r>
              <a:rPr lang="ru-RU" dirty="0" smtClean="0"/>
              <a:t>Основные виды деятельности:</a:t>
            </a:r>
            <a:endParaRPr lang="ru-RU" dirty="0"/>
          </a:p>
        </p:txBody>
      </p:sp>
      <p:sp>
        <p:nvSpPr>
          <p:cNvPr id="4" name="Прямоугольник 3"/>
          <p:cNvSpPr/>
          <p:nvPr/>
        </p:nvSpPr>
        <p:spPr>
          <a:xfrm>
            <a:off x="395536" y="2204864"/>
            <a:ext cx="8496944" cy="4247317"/>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marL="342900" indent="-342900">
              <a:buFont typeface="+mj-lt"/>
              <a:buAutoNum type="arabicPeriod"/>
            </a:pPr>
            <a:r>
              <a:rPr lang="ru-RU" dirty="0" smtClean="0"/>
              <a:t>Разработка системы мероприятий по реализации программы по основным направлениям деятельности образовательного учреждения. </a:t>
            </a:r>
          </a:p>
          <a:p>
            <a:pPr marL="342900" indent="-342900">
              <a:buFont typeface="+mj-lt"/>
              <a:buAutoNum type="arabicPeriod"/>
            </a:pPr>
            <a:endParaRPr lang="ru-RU" dirty="0" smtClean="0"/>
          </a:p>
          <a:p>
            <a:pPr marL="342900" indent="-342900">
              <a:buFont typeface="+mj-lt"/>
              <a:buAutoNum type="arabicPeriod"/>
            </a:pPr>
            <a:r>
              <a:rPr lang="ru-RU" dirty="0" smtClean="0"/>
              <a:t>Реализация программы “Мониторинг качества образования в ОУ”. </a:t>
            </a:r>
          </a:p>
          <a:p>
            <a:pPr marL="342900" indent="-342900">
              <a:buFont typeface="+mj-lt"/>
              <a:buAutoNum type="arabicPeriod"/>
            </a:pPr>
            <a:endParaRPr lang="ru-RU" dirty="0" smtClean="0"/>
          </a:p>
          <a:p>
            <a:pPr marL="342900" indent="-342900">
              <a:buFont typeface="+mj-lt"/>
              <a:buAutoNum type="arabicPeriod"/>
            </a:pPr>
            <a:r>
              <a:rPr lang="ru-RU" dirty="0" smtClean="0"/>
              <a:t>Педагогический совет “Новое качество образования: запросы, оценки, пути достижения”. </a:t>
            </a:r>
          </a:p>
          <a:p>
            <a:pPr marL="342900" indent="-342900">
              <a:buFont typeface="+mj-lt"/>
              <a:buAutoNum type="arabicPeriod"/>
            </a:pPr>
            <a:endParaRPr lang="ru-RU" dirty="0" smtClean="0"/>
          </a:p>
          <a:p>
            <a:pPr marL="342900" indent="-342900">
              <a:buFont typeface="+mj-lt"/>
              <a:buAutoNum type="arabicPeriod"/>
            </a:pPr>
            <a:r>
              <a:rPr lang="ru-RU" dirty="0" smtClean="0"/>
              <a:t>Корректировка содержательной, организационной и управленческой сторон в процессе реализации программы. </a:t>
            </a:r>
          </a:p>
          <a:p>
            <a:pPr marL="342900" indent="-342900">
              <a:buFont typeface="+mj-lt"/>
              <a:buAutoNum type="arabicPeriod"/>
            </a:pPr>
            <a:endParaRPr lang="ru-RU" dirty="0" smtClean="0"/>
          </a:p>
          <a:p>
            <a:pPr marL="342900" indent="-342900">
              <a:buFont typeface="+mj-lt"/>
              <a:buAutoNum type="arabicPeriod"/>
            </a:pPr>
            <a:r>
              <a:rPr lang="ru-RU" dirty="0" smtClean="0"/>
              <a:t>Определение эффективности применяемых методик для оценки качества образования. </a:t>
            </a:r>
          </a:p>
          <a:p>
            <a:pPr marL="342900" indent="-342900">
              <a:buFont typeface="+mj-lt"/>
              <a:buAutoNum type="arabicPeriod"/>
            </a:pPr>
            <a:endParaRPr lang="ru-RU" dirty="0" smtClean="0"/>
          </a:p>
          <a:p>
            <a:pPr marL="342900" indent="-342900">
              <a:buFont typeface="+mj-lt"/>
              <a:buAutoNum type="arabicPeriod"/>
            </a:pPr>
            <a:r>
              <a:rPr lang="ru-RU" dirty="0" smtClean="0"/>
              <a:t>Оценка эффективности осуществления программы.</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67744" y="764704"/>
            <a:ext cx="4081567" cy="646331"/>
          </a:xfrm>
          <a:prstGeom prst="rect">
            <a:avLst/>
          </a:prstGeom>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3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III. </a:t>
            </a:r>
            <a:r>
              <a:rPr lang="ru-RU" sz="3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Обобщающий</a:t>
            </a:r>
            <a:endParaRPr lang="ru-RU"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3" name="Прямоугольник 2"/>
          <p:cNvSpPr/>
          <p:nvPr/>
        </p:nvSpPr>
        <p:spPr>
          <a:xfrm>
            <a:off x="1187624" y="1700808"/>
            <a:ext cx="7272808" cy="1938992"/>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marL="342900" indent="-342900">
              <a:buFont typeface="+mj-lt"/>
              <a:buAutoNum type="arabicPeriod"/>
            </a:pPr>
            <a:r>
              <a:rPr lang="ru-RU" sz="2400" dirty="0" smtClean="0"/>
              <a:t>Обобщение результатов работы, соотношение с поставленными целями и задачами. </a:t>
            </a:r>
          </a:p>
          <a:p>
            <a:pPr marL="342900" indent="-342900">
              <a:buFont typeface="+mj-lt"/>
              <a:buAutoNum type="arabicPeriod"/>
            </a:pPr>
            <a:endParaRPr lang="ru-RU" sz="2400" dirty="0" smtClean="0"/>
          </a:p>
          <a:p>
            <a:pPr marL="342900" indent="-342900">
              <a:buFont typeface="+mj-lt"/>
              <a:buAutoNum type="arabicPeriod"/>
            </a:pPr>
            <a:r>
              <a:rPr lang="ru-RU" sz="2400" dirty="0" smtClean="0"/>
              <a:t>Создание информационного банка по теме “Мониторинг качества образования в ОУ”.</a:t>
            </a:r>
            <a:endParaRPr lang="ru-RU" sz="2400" dirty="0"/>
          </a:p>
        </p:txBody>
      </p:sp>
      <p:pic>
        <p:nvPicPr>
          <p:cNvPr id="4" name="Picture 3"/>
          <p:cNvPicPr>
            <a:picLocks noChangeAspect="1" noChangeArrowheads="1"/>
          </p:cNvPicPr>
          <p:nvPr/>
        </p:nvPicPr>
        <p:blipFill>
          <a:blip r:embed="rId2" cstate="print"/>
          <a:srcRect/>
          <a:stretch>
            <a:fillRect/>
          </a:stretch>
        </p:blipFill>
        <p:spPr bwMode="auto">
          <a:xfrm>
            <a:off x="3923928" y="4509120"/>
            <a:ext cx="1604069" cy="137173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411760" y="620688"/>
            <a:ext cx="6336704" cy="369332"/>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endParaRPr lang="ru-RU"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effectLst>
                <a:reflection blurRad="12700" stA="50000" endPos="50000" dist="5000" dir="5400000" sy="-100000" rotWithShape="0"/>
              </a:effectLst>
            </a:endParaRPr>
          </a:p>
        </p:txBody>
      </p:sp>
      <p:sp>
        <p:nvSpPr>
          <p:cNvPr id="3" name="Прямоугольник 2"/>
          <p:cNvSpPr/>
          <p:nvPr/>
        </p:nvSpPr>
        <p:spPr>
          <a:xfrm>
            <a:off x="395536" y="1556792"/>
            <a:ext cx="8568952" cy="4247317"/>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dirty="0" smtClean="0"/>
              <a:t>В настоящее время при проведении проверок общеобразовательных учреждений региональные надзорные органы руководствуются новыми требованиями, установленными:</a:t>
            </a:r>
          </a:p>
          <a:p>
            <a:r>
              <a:rPr lang="ru-RU" dirty="0" smtClean="0"/>
              <a:t> - Федеральным законом от 8 ноября 2010 г. N 293-ФЗ «О внесении изменений в отдельные законодательные акты РФ в связи с совершенствованием контрольно-надзорных функций и оптимизацией предоставления государственных услуг в сфере образования»;</a:t>
            </a:r>
          </a:p>
          <a:p>
            <a:r>
              <a:rPr lang="ru-RU" dirty="0" smtClean="0"/>
              <a:t> - Постановлением Правительства РФ от 11.03.2011 г. № 164 «Об осуществлении государственного контроля (надзора) в сфере образования»;</a:t>
            </a:r>
          </a:p>
          <a:p>
            <a:r>
              <a:rPr lang="ru-RU" dirty="0" smtClean="0"/>
              <a:t> - обновлёнными разделами о контроле за соблюдением лицензионных требований и условий Положения о лицензировании образов. деятельности (утв. Пост. Прав. РФ № 174 от 16.03.2011 г.);</a:t>
            </a:r>
          </a:p>
          <a:p>
            <a:r>
              <a:rPr lang="ru-RU" dirty="0" smtClean="0"/>
              <a:t> - обновлёнными требованиями к выполнению процедуры государственной аккредитации (соответствующее Положение утв. Пост. Прав. РФ № 184 от 21.03.2011 г.).</a:t>
            </a:r>
          </a:p>
        </p:txBody>
      </p:sp>
      <p:sp>
        <p:nvSpPr>
          <p:cNvPr id="4" name="Прямоугольник 3"/>
          <p:cNvSpPr/>
          <p:nvPr/>
        </p:nvSpPr>
        <p:spPr>
          <a:xfrm>
            <a:off x="755576" y="188640"/>
            <a:ext cx="7416824" cy="954107"/>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Проверки общеобразовательных учреждений </a:t>
            </a:r>
            <a:endParaRPr lang="ru-RU"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987824" y="188640"/>
            <a:ext cx="4007892" cy="523220"/>
          </a:xfrm>
          <a:prstGeom prst="rect">
            <a:avLst/>
          </a:prstGeom>
        </p:spPr>
        <p:style>
          <a:lnRef idx="0">
            <a:schemeClr val="accent1"/>
          </a:lnRef>
          <a:fillRef idx="3">
            <a:schemeClr val="accent1"/>
          </a:fillRef>
          <a:effectRef idx="3">
            <a:schemeClr val="accent1"/>
          </a:effectRef>
          <a:fontRef idx="minor">
            <a:schemeClr val="lt1"/>
          </a:fontRef>
        </p:style>
        <p:txBody>
          <a:bodyPr wrap="none">
            <a:spAutoFit/>
          </a:bodyPr>
          <a:lstStyle/>
          <a:p>
            <a:r>
              <a:rPr lang="ru-RU" sz="2800" dirty="0" smtClean="0"/>
              <a:t>«Гусиная энциклопедия»</a:t>
            </a:r>
            <a:endParaRPr lang="ru-RU" sz="2800" dirty="0"/>
          </a:p>
        </p:txBody>
      </p:sp>
      <p:sp>
        <p:nvSpPr>
          <p:cNvPr id="3" name="Прямоугольник 2"/>
          <p:cNvSpPr/>
          <p:nvPr/>
        </p:nvSpPr>
        <p:spPr>
          <a:xfrm>
            <a:off x="395536" y="1196752"/>
            <a:ext cx="8496944" cy="4616648"/>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400" dirty="0" smtClean="0"/>
              <a:t>1)Обратите внимание, как летят гуси: так как каждая птица машет крыльями, это помогает подняться той, что летит сзади. Благодаря расположению клином дальность полета увеличивается более чем на 70 % по сравнению с путем, преодолеваемым одиноко летящей птицей. </a:t>
            </a:r>
          </a:p>
          <a:p>
            <a:r>
              <a:rPr lang="ru-RU" sz="1400" b="1" dirty="0" smtClean="0"/>
              <a:t>Вывод: </a:t>
            </a:r>
            <a:r>
              <a:rPr lang="ru-RU" sz="1400" b="1" i="1" dirty="0" smtClean="0"/>
              <a:t>Люди, которые движутся вместе в одном направлении, могут добраться до цели быстрее и легче, получая подъем от других членов команды.</a:t>
            </a:r>
          </a:p>
          <a:p>
            <a:r>
              <a:rPr lang="ru-RU" sz="1400" dirty="0" smtClean="0"/>
              <a:t>2) Всякий раз, когда гусь выпадает из стаи, он чувствует притяжение и сопротивляется попытке лететь одному, поэтому он быстро возвращается в стаю, чтобы воспользоваться возможностью подъема, которую предоставляет птица, летящая впереди. </a:t>
            </a:r>
          </a:p>
          <a:p>
            <a:r>
              <a:rPr lang="ru-RU" sz="1400" b="1" dirty="0" smtClean="0"/>
              <a:t>Вывод: </a:t>
            </a:r>
            <a:r>
              <a:rPr lang="ru-RU" sz="1400" b="1" i="1" dirty="0" smtClean="0"/>
              <a:t>Разумно и целесообразно оставаться «в стае» с теми, кто знает, куда летим, и принимать их помощь, а также и самим помогать другим членам команды.</a:t>
            </a:r>
          </a:p>
          <a:p>
            <a:r>
              <a:rPr lang="ru-RU" sz="1400" dirty="0" smtClean="0"/>
              <a:t>3) Когда ведущий гусь утомится, он возвращается назад в стаю, и другой гусь берет на себя его инициативу. </a:t>
            </a:r>
          </a:p>
          <a:p>
            <a:r>
              <a:rPr lang="ru-RU" sz="1400" dirty="0" smtClean="0"/>
              <a:t>Вывод: Всей команде полезно меняться, выполняя трудную задачу, и разделять лидерство.</a:t>
            </a:r>
          </a:p>
          <a:p>
            <a:r>
              <a:rPr lang="ru-RU" sz="1400" dirty="0" smtClean="0"/>
              <a:t>4) Гуси в конечной части клина гогочут, чтобы поддержать тех, кто впереди, и сохранить высокую скорость. </a:t>
            </a:r>
          </a:p>
          <a:p>
            <a:r>
              <a:rPr lang="ru-RU" sz="1400" b="1" dirty="0" smtClean="0"/>
              <a:t>Вывод: </a:t>
            </a:r>
            <a:r>
              <a:rPr lang="ru-RU" sz="1400" b="1" i="1" dirty="0" smtClean="0"/>
              <a:t>Поддержите вашего лидера одобрительным гоготом – никому не нравится отсталый ведущий!</a:t>
            </a:r>
          </a:p>
          <a:p>
            <a:r>
              <a:rPr lang="ru-RU" sz="1400" dirty="0" smtClean="0"/>
              <a:t>5) Если одного из гусей подстрелили или он почувствовал себя плохо, два других покидают стаю и сопровождают его на землю, чтобы помочь ему и защитить его.  Они остаются с ним, пока он не сможет лететь дальше или не умрет. </a:t>
            </a:r>
          </a:p>
          <a:p>
            <a:r>
              <a:rPr lang="ru-RU" sz="1400" b="1" dirty="0" smtClean="0"/>
              <a:t>Вывод: </a:t>
            </a:r>
            <a:r>
              <a:rPr lang="ru-RU" sz="1400" b="1" i="1" dirty="0" smtClean="0"/>
              <a:t>Мы также должны быть вместе в трудные и счастливые времена.</a:t>
            </a:r>
          </a:p>
          <a:p>
            <a:endParaRPr lang="ru-RU" sz="1400" dirty="0" smtClean="0"/>
          </a:p>
          <a:p>
            <a:endParaRPr lang="ru-RU" sz="1400" dirty="0" smtClean="0"/>
          </a:p>
        </p:txBody>
      </p:sp>
      <p:pic>
        <p:nvPicPr>
          <p:cNvPr id="2051" name="Picture 3"/>
          <p:cNvPicPr>
            <a:picLocks noChangeAspect="1" noChangeArrowheads="1"/>
          </p:cNvPicPr>
          <p:nvPr/>
        </p:nvPicPr>
        <p:blipFill>
          <a:blip r:embed="rId2" cstate="print"/>
          <a:srcRect/>
          <a:stretch>
            <a:fillRect/>
          </a:stretch>
        </p:blipFill>
        <p:spPr bwMode="auto">
          <a:xfrm>
            <a:off x="7884368" y="0"/>
            <a:ext cx="954652" cy="1272869"/>
          </a:xfrm>
          <a:prstGeom prst="rect">
            <a:avLst/>
          </a:prstGeom>
          <a:noFill/>
          <a:ln w="9525">
            <a:noFill/>
            <a:miter lim="800000"/>
            <a:headEnd/>
            <a:tailEnd/>
          </a:ln>
          <a:effectLst>
            <a:softEdge rad="127000"/>
          </a:effectLst>
        </p:spPr>
      </p:pic>
      <p:pic>
        <p:nvPicPr>
          <p:cNvPr id="2052" name="Picture 4"/>
          <p:cNvPicPr>
            <a:picLocks noChangeAspect="1" noChangeArrowheads="1"/>
          </p:cNvPicPr>
          <p:nvPr/>
        </p:nvPicPr>
        <p:blipFill>
          <a:blip r:embed="rId3" cstate="print"/>
          <a:srcRect/>
          <a:stretch>
            <a:fillRect/>
          </a:stretch>
        </p:blipFill>
        <p:spPr bwMode="auto">
          <a:xfrm>
            <a:off x="179512" y="116632"/>
            <a:ext cx="1358585" cy="1027584"/>
          </a:xfrm>
          <a:prstGeom prst="rect">
            <a:avLst/>
          </a:prstGeom>
          <a:noFill/>
          <a:ln w="9525">
            <a:noFill/>
            <a:miter lim="800000"/>
            <a:headEnd/>
            <a:tailEnd/>
          </a:ln>
          <a:effectLst>
            <a:softEdge rad="127000"/>
          </a:effectLst>
        </p:spPr>
      </p:pic>
      <p:pic>
        <p:nvPicPr>
          <p:cNvPr id="8" name="Picture 2"/>
          <p:cNvPicPr>
            <a:picLocks noChangeAspect="1" noChangeArrowheads="1"/>
          </p:cNvPicPr>
          <p:nvPr/>
        </p:nvPicPr>
        <p:blipFill>
          <a:blip r:embed="rId4" cstate="print"/>
          <a:srcRect/>
          <a:stretch>
            <a:fillRect/>
          </a:stretch>
        </p:blipFill>
        <p:spPr bwMode="auto">
          <a:xfrm>
            <a:off x="3563888" y="5301208"/>
            <a:ext cx="2016224" cy="1343309"/>
          </a:xfrm>
          <a:prstGeom prst="rect">
            <a:avLst/>
          </a:prstGeom>
          <a:noFill/>
          <a:ln w="9525">
            <a:noFill/>
            <a:miter lim="800000"/>
            <a:headEnd/>
            <a:tailEnd/>
          </a:ln>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fade">
                                      <p:cBhvr>
                                        <p:cTn id="7" dur="1000"/>
                                        <p:tgtEl>
                                          <p:spTgt spid="2052"/>
                                        </p:tgtEl>
                                      </p:cBhvr>
                                    </p:animEffect>
                                    <p:anim calcmode="lin" valueType="num">
                                      <p:cBhvr>
                                        <p:cTn id="8" dur="1000" fill="hold"/>
                                        <p:tgtEl>
                                          <p:spTgt spid="2052"/>
                                        </p:tgtEl>
                                        <p:attrNameLst>
                                          <p:attrName>ppt_x</p:attrName>
                                        </p:attrNameLst>
                                      </p:cBhvr>
                                      <p:tavLst>
                                        <p:tav tm="0">
                                          <p:val>
                                            <p:strVal val="#ppt_x"/>
                                          </p:val>
                                        </p:tav>
                                        <p:tav tm="100000">
                                          <p:val>
                                            <p:strVal val="#ppt_x"/>
                                          </p:val>
                                        </p:tav>
                                      </p:tavLst>
                                    </p:anim>
                                    <p:anim calcmode="lin" valueType="num">
                                      <p:cBhvr>
                                        <p:cTn id="9" dur="1000" fill="hold"/>
                                        <p:tgtEl>
                                          <p:spTgt spid="205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051"/>
                                        </p:tgtEl>
                                        <p:attrNameLst>
                                          <p:attrName>style.visibility</p:attrName>
                                        </p:attrNameLst>
                                      </p:cBhvr>
                                      <p:to>
                                        <p:strVal val="visible"/>
                                      </p:to>
                                    </p:set>
                                    <p:animEffect transition="in" filter="fade">
                                      <p:cBhvr>
                                        <p:cTn id="14" dur="1000"/>
                                        <p:tgtEl>
                                          <p:spTgt spid="2051"/>
                                        </p:tgtEl>
                                      </p:cBhvr>
                                    </p:animEffect>
                                    <p:anim calcmode="lin" valueType="num">
                                      <p:cBhvr>
                                        <p:cTn id="15" dur="1000" fill="hold"/>
                                        <p:tgtEl>
                                          <p:spTgt spid="2051"/>
                                        </p:tgtEl>
                                        <p:attrNameLst>
                                          <p:attrName>ppt_x</p:attrName>
                                        </p:attrNameLst>
                                      </p:cBhvr>
                                      <p:tavLst>
                                        <p:tav tm="0">
                                          <p:val>
                                            <p:strVal val="#ppt_x"/>
                                          </p:val>
                                        </p:tav>
                                        <p:tav tm="100000">
                                          <p:val>
                                            <p:strVal val="#ppt_x"/>
                                          </p:val>
                                        </p:tav>
                                      </p:tavLst>
                                    </p:anim>
                                    <p:anim calcmode="lin" valueType="num">
                                      <p:cBhvr>
                                        <p:cTn id="16" dur="1000" fill="hold"/>
                                        <p:tgtEl>
                                          <p:spTgt spid="205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diamond(in)">
                                      <p:cBhvr>
                                        <p:cTn id="21" dur="20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067944" y="764704"/>
            <a:ext cx="4572000" cy="1277273"/>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100" dirty="0" smtClean="0"/>
              <a:t>- (от лат. </a:t>
            </a:r>
            <a:r>
              <a:rPr lang="ru-RU" sz="1100" dirty="0" err="1" smtClean="0"/>
              <a:t>attestatio</a:t>
            </a:r>
            <a:r>
              <a:rPr lang="ru-RU" sz="1100" dirty="0" smtClean="0"/>
              <a:t> - свидетельство) – в Российской Федерации основная форма государственно-общественного контроля за образовательной деятельностью. Введена по Закону РФ «Об образовании» (1992), устанавливает соответствие содержания, уровня и качества подготовки выпускников всех образовательных учреждений (независимо от ведомственной подчиненности и форм собственности) требованиям государственных образовательных стандартов.</a:t>
            </a:r>
            <a:endParaRPr lang="ru-RU" sz="1100" dirty="0"/>
          </a:p>
        </p:txBody>
      </p:sp>
      <p:sp>
        <p:nvSpPr>
          <p:cNvPr id="3" name="Прямоугольник 2"/>
          <p:cNvSpPr/>
          <p:nvPr/>
        </p:nvSpPr>
        <p:spPr>
          <a:xfrm>
            <a:off x="179512" y="1124744"/>
            <a:ext cx="2664295" cy="52322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sz="1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Аттестация образовательных</a:t>
            </a:r>
          </a:p>
          <a:p>
            <a:pPr algn="ctr"/>
            <a:r>
              <a:rPr lang="ru-RU" sz="1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учреждений </a:t>
            </a:r>
            <a:endParaRPr lang="ru-RU" sz="1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 name="Прямоугольник 3"/>
          <p:cNvSpPr/>
          <p:nvPr/>
        </p:nvSpPr>
        <p:spPr>
          <a:xfrm>
            <a:off x="3275856" y="0"/>
            <a:ext cx="2303644" cy="584775"/>
          </a:xfrm>
          <a:prstGeom prst="rect">
            <a:avLst/>
          </a:prstGeom>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ru-RU" sz="32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Глоссарий</a:t>
            </a:r>
            <a:endParaRPr lang="ru-RU" sz="32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5" name="Прямоугольник 4"/>
          <p:cNvSpPr/>
          <p:nvPr/>
        </p:nvSpPr>
        <p:spPr>
          <a:xfrm>
            <a:off x="179512" y="2348880"/>
            <a:ext cx="2664296" cy="307777"/>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sz="1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Аккредитация ОУ</a:t>
            </a:r>
          </a:p>
        </p:txBody>
      </p:sp>
      <p:sp>
        <p:nvSpPr>
          <p:cNvPr id="6" name="Прямоугольник 5"/>
          <p:cNvSpPr/>
          <p:nvPr/>
        </p:nvSpPr>
        <p:spPr>
          <a:xfrm>
            <a:off x="4067944" y="2204864"/>
            <a:ext cx="4572000" cy="430887"/>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100" dirty="0" smtClean="0"/>
              <a:t>- процедура признания государственного статуса (типа и вида) образовательного учреждения</a:t>
            </a:r>
          </a:p>
        </p:txBody>
      </p:sp>
      <p:sp>
        <p:nvSpPr>
          <p:cNvPr id="7" name="Прямоугольник 6"/>
          <p:cNvSpPr/>
          <p:nvPr/>
        </p:nvSpPr>
        <p:spPr>
          <a:xfrm>
            <a:off x="179512" y="3068960"/>
            <a:ext cx="2664296" cy="307777"/>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sz="1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Внутришкольное</a:t>
            </a:r>
            <a:r>
              <a:rPr lang="ru-RU" sz="1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управление</a:t>
            </a:r>
          </a:p>
        </p:txBody>
      </p:sp>
      <p:sp>
        <p:nvSpPr>
          <p:cNvPr id="8" name="Прямоугольник 7"/>
          <p:cNvSpPr/>
          <p:nvPr/>
        </p:nvSpPr>
        <p:spPr>
          <a:xfrm>
            <a:off x="4067944" y="2996952"/>
            <a:ext cx="4572000" cy="430887"/>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100" dirty="0" smtClean="0"/>
              <a:t> - Это управление, осуществляемое субъектами, являющимися частью школьного сообщества, находящимися внутри школы</a:t>
            </a:r>
          </a:p>
        </p:txBody>
      </p:sp>
      <p:sp>
        <p:nvSpPr>
          <p:cNvPr id="9" name="Прямоугольник 8"/>
          <p:cNvSpPr/>
          <p:nvPr/>
        </p:nvSpPr>
        <p:spPr>
          <a:xfrm>
            <a:off x="179512" y="3933056"/>
            <a:ext cx="2664296" cy="307777"/>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sz="1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Внутришкольный</a:t>
            </a:r>
            <a:r>
              <a:rPr lang="ru-RU" sz="1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контроль</a:t>
            </a:r>
          </a:p>
        </p:txBody>
      </p:sp>
      <p:sp>
        <p:nvSpPr>
          <p:cNvPr id="10" name="Прямоугольник 9"/>
          <p:cNvSpPr/>
          <p:nvPr/>
        </p:nvSpPr>
        <p:spPr>
          <a:xfrm>
            <a:off x="4067944" y="3645024"/>
            <a:ext cx="4572000" cy="938719"/>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100" dirty="0" smtClean="0"/>
              <a:t>- одна из общих функций систем внутришкольного управления. В отличие от инспектирования В.к. осуществляется субъектами самого образовательного учреждения. Различают административный контроль, взаимоконтроль, коллективный контроль учителей, а также самоконтроль.</a:t>
            </a:r>
          </a:p>
        </p:txBody>
      </p:sp>
      <p:sp>
        <p:nvSpPr>
          <p:cNvPr id="15" name="Прямоугольник 14"/>
          <p:cNvSpPr/>
          <p:nvPr/>
        </p:nvSpPr>
        <p:spPr>
          <a:xfrm>
            <a:off x="179512" y="5373216"/>
            <a:ext cx="2664296" cy="307777"/>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sz="1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Внешняя среда ОУ </a:t>
            </a:r>
            <a:endParaRPr lang="ru-RU" sz="1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 name="Прямоугольник 15"/>
          <p:cNvSpPr/>
          <p:nvPr/>
        </p:nvSpPr>
        <p:spPr>
          <a:xfrm>
            <a:off x="3995936" y="4797152"/>
            <a:ext cx="4896544" cy="1569660"/>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200" dirty="0" smtClean="0"/>
              <a:t>– совокупность социальных и природных факторов, действие которых значимо для создания, выживания, функционирования и развития ОУ как открытой, социально-ориентированной и социально-ответственной системы. Внешняя среда обуславливает направленность деятельности ОУ, создает для этой деятельности благоприятные возможности, ограничения и угрозы. Это сфера, в которой образовательное учреждение осуществляет свою жизнедеятельность; совокупность «факторов влияния» вне образовательного учреждения.</a:t>
            </a:r>
            <a:endParaRPr lang="ru-RU" sz="1200" dirty="0"/>
          </a:p>
        </p:txBody>
      </p:sp>
      <p:pic>
        <p:nvPicPr>
          <p:cNvPr id="21509" name="Picture 5" descr="C:\Users\zav\Desktop\Анимации\анимашки\смайлы\вопрос"/>
          <p:cNvPicPr>
            <a:picLocks noChangeAspect="1" noChangeArrowheads="1" noCrop="1"/>
          </p:cNvPicPr>
          <p:nvPr/>
        </p:nvPicPr>
        <p:blipFill>
          <a:blip r:embed="rId2" cstate="print"/>
          <a:srcRect/>
          <a:stretch>
            <a:fillRect/>
          </a:stretch>
        </p:blipFill>
        <p:spPr bwMode="auto">
          <a:xfrm>
            <a:off x="827584" y="332656"/>
            <a:ext cx="524184" cy="356891"/>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411760" y="620688"/>
            <a:ext cx="6336704" cy="369332"/>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endParaRPr lang="ru-RU"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effectLst>
                <a:reflection blurRad="12700" stA="50000" endPos="50000" dist="5000" dir="5400000" sy="-100000" rotWithShape="0"/>
              </a:effectLst>
            </a:endParaRPr>
          </a:p>
        </p:txBody>
      </p:sp>
      <p:sp>
        <p:nvSpPr>
          <p:cNvPr id="3" name="Прямоугольник 2"/>
          <p:cNvSpPr/>
          <p:nvPr/>
        </p:nvSpPr>
        <p:spPr>
          <a:xfrm>
            <a:off x="3851920" y="188640"/>
            <a:ext cx="1375185" cy="369332"/>
          </a:xfrm>
          <a:prstGeom prst="rect">
            <a:avLst/>
          </a:prstGeom>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ru-RU"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Глоссарий</a:t>
            </a:r>
            <a:endParaRPr lang="ru-RU"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6" name="Прямоугольник 5"/>
          <p:cNvSpPr/>
          <p:nvPr/>
        </p:nvSpPr>
        <p:spPr>
          <a:xfrm>
            <a:off x="251520" y="764704"/>
            <a:ext cx="1720984" cy="307777"/>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sz="1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Внутренняя среда –</a:t>
            </a:r>
            <a:endParaRPr lang="ru-RU" sz="1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987824" y="692696"/>
            <a:ext cx="5832648" cy="646331"/>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200" dirty="0" smtClean="0"/>
              <a:t> – совокупность компонентов, их функциональных взаимосвязей и участников образовательного процесса, в деятельности которых реализуются цели образовательного учреждения.</a:t>
            </a:r>
            <a:endParaRPr lang="ru-RU" sz="1200" dirty="0"/>
          </a:p>
        </p:txBody>
      </p:sp>
      <p:sp>
        <p:nvSpPr>
          <p:cNvPr id="8" name="Прямоугольник 7"/>
          <p:cNvSpPr/>
          <p:nvPr/>
        </p:nvSpPr>
        <p:spPr>
          <a:xfrm>
            <a:off x="251520" y="1556792"/>
            <a:ext cx="1728192" cy="307777"/>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sz="1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Дерево целей </a:t>
            </a:r>
            <a:endParaRPr lang="ru-RU" sz="1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Прямоугольник 8"/>
          <p:cNvSpPr/>
          <p:nvPr/>
        </p:nvSpPr>
        <p:spPr>
          <a:xfrm>
            <a:off x="2987824" y="1556792"/>
            <a:ext cx="5832648" cy="646331"/>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200" dirty="0" smtClean="0"/>
              <a:t>– метод, который позволяет расчленить стратегическую цель на подцели, а также раскрыть взаимосвязь между целью, задачами и мероприятиями. «Дерево целей» позволяет конкретизировать цели деятельности на планируемый период.</a:t>
            </a:r>
            <a:endParaRPr lang="ru-RU" sz="1200" dirty="0"/>
          </a:p>
        </p:txBody>
      </p:sp>
      <p:sp>
        <p:nvSpPr>
          <p:cNvPr id="10" name="Прямоугольник 9"/>
          <p:cNvSpPr/>
          <p:nvPr/>
        </p:nvSpPr>
        <p:spPr>
          <a:xfrm>
            <a:off x="251520" y="2492896"/>
            <a:ext cx="1728192" cy="52322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sz="1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Идеальный образ или видение</a:t>
            </a:r>
            <a:endParaRPr lang="ru-RU" sz="1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Прямоугольник 10"/>
          <p:cNvSpPr/>
          <p:nvPr/>
        </p:nvSpPr>
        <p:spPr>
          <a:xfrm>
            <a:off x="2987824" y="2492896"/>
            <a:ext cx="5832648" cy="830997"/>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200" dirty="0" smtClean="0"/>
              <a:t> (от англ. </a:t>
            </a:r>
            <a:r>
              <a:rPr lang="ru-RU" sz="1200" dirty="0" err="1" smtClean="0"/>
              <a:t>vision</a:t>
            </a:r>
            <a:r>
              <a:rPr lang="ru-RU" sz="1200" dirty="0" smtClean="0"/>
              <a:t> – видение, картина) – это сложившийся в нашем сознании идеальный образ желаемого будущего, достижение которого возможно только при самых благоприятных внутренних и внешних условиях; образ наилучшего, наиболее совершенного состояния школы.</a:t>
            </a:r>
            <a:endParaRPr lang="ru-RU" sz="1200" dirty="0"/>
          </a:p>
        </p:txBody>
      </p:sp>
      <p:sp>
        <p:nvSpPr>
          <p:cNvPr id="12" name="Прямоугольник 11"/>
          <p:cNvSpPr/>
          <p:nvPr/>
        </p:nvSpPr>
        <p:spPr>
          <a:xfrm>
            <a:off x="251520" y="5013176"/>
            <a:ext cx="1800200" cy="307777"/>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sz="1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Индикаторы</a:t>
            </a:r>
          </a:p>
        </p:txBody>
      </p:sp>
      <p:sp>
        <p:nvSpPr>
          <p:cNvPr id="13" name="Прямоугольник 12"/>
          <p:cNvSpPr/>
          <p:nvPr/>
        </p:nvSpPr>
        <p:spPr>
          <a:xfrm>
            <a:off x="2987824" y="4869160"/>
            <a:ext cx="5832648" cy="430887"/>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100" dirty="0" smtClean="0"/>
              <a:t>(от лат. </a:t>
            </a:r>
            <a:r>
              <a:rPr lang="ru-RU" sz="1100" dirty="0" err="1" smtClean="0"/>
              <a:t>indicator</a:t>
            </a:r>
            <a:r>
              <a:rPr lang="ru-RU" sz="1100" dirty="0" smtClean="0"/>
              <a:t> – указатель) – доступная наблюдению и измерению характеристика изучаемого объекта.</a:t>
            </a:r>
          </a:p>
        </p:txBody>
      </p:sp>
      <p:sp>
        <p:nvSpPr>
          <p:cNvPr id="14" name="Прямоугольник 13"/>
          <p:cNvSpPr/>
          <p:nvPr/>
        </p:nvSpPr>
        <p:spPr>
          <a:xfrm>
            <a:off x="251520" y="3789040"/>
            <a:ext cx="1728192" cy="307777"/>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sz="1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Инспектирование</a:t>
            </a:r>
          </a:p>
        </p:txBody>
      </p:sp>
      <p:sp>
        <p:nvSpPr>
          <p:cNvPr id="15" name="Прямоугольник 14"/>
          <p:cNvSpPr/>
          <p:nvPr/>
        </p:nvSpPr>
        <p:spPr>
          <a:xfrm>
            <a:off x="2987824" y="3645024"/>
            <a:ext cx="5832648" cy="1107996"/>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100" dirty="0" smtClean="0"/>
              <a:t>- проверка соответствия деятельности учреждений системы образования нормам законодательства и других правовых актов. Организуется инспекциями, действующими от имени органа управления образованием или уполномоченного должностного лица. Различают контрольное (проверка деятельности учреждений по исполнению законодательных и других правовых актов) и надзорное (проверка законности действия соответствующих должностных лиц).</a:t>
            </a:r>
          </a:p>
        </p:txBody>
      </p:sp>
      <p:sp>
        <p:nvSpPr>
          <p:cNvPr id="16" name="Прямоугольник 15"/>
          <p:cNvSpPr/>
          <p:nvPr/>
        </p:nvSpPr>
        <p:spPr>
          <a:xfrm>
            <a:off x="251521" y="5949280"/>
            <a:ext cx="1800200" cy="52322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sz="1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Качество образования</a:t>
            </a:r>
          </a:p>
        </p:txBody>
      </p:sp>
      <p:sp>
        <p:nvSpPr>
          <p:cNvPr id="17" name="Прямоугольник 16"/>
          <p:cNvSpPr/>
          <p:nvPr/>
        </p:nvSpPr>
        <p:spPr>
          <a:xfrm>
            <a:off x="2987824" y="5411450"/>
            <a:ext cx="5904656" cy="1277273"/>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100" dirty="0" smtClean="0"/>
              <a:t>Качество то, что делает предмет таким, каков, какой он есть; одна из основных логических категорий, являющаяся определением предмета по характеризующим его, внутренне присущим ему признакам (филос.). выявляется в результате </a:t>
            </a:r>
            <a:r>
              <a:rPr lang="ru-RU" sz="1100" dirty="0" err="1" smtClean="0"/>
              <a:t>многоаспектного</a:t>
            </a:r>
            <a:r>
              <a:rPr lang="ru-RU" sz="1100" dirty="0" smtClean="0"/>
              <a:t> анализа усвоения и применения знаний человеком в различных видах деятельности. Понятие предусматривает соотнесение видов полученного знания с элементами содержания образования и с уровнями усвоения. Каждое знание потенциально связано со способом применения, может быть включено в творческий процесс и приобретать то или иное значение.</a:t>
            </a:r>
          </a:p>
        </p:txBody>
      </p:sp>
      <p:pic>
        <p:nvPicPr>
          <p:cNvPr id="18" name="Picture 5" descr="C:\Users\zav\Desktop\Анимации\анимашки\смайлы\вопрос"/>
          <p:cNvPicPr>
            <a:picLocks noChangeAspect="1" noChangeArrowheads="1" noCrop="1"/>
          </p:cNvPicPr>
          <p:nvPr/>
        </p:nvPicPr>
        <p:blipFill>
          <a:blip r:embed="rId2" cstate="print"/>
          <a:srcRect/>
          <a:stretch>
            <a:fillRect/>
          </a:stretch>
        </p:blipFill>
        <p:spPr bwMode="auto">
          <a:xfrm>
            <a:off x="827584" y="188640"/>
            <a:ext cx="524184" cy="356891"/>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t="1000" r="79000" b="80000"/>
          </a:stretch>
        </a:blipFill>
        <a:effectLst/>
      </p:bgPr>
    </p:bg>
    <p:spTree>
      <p:nvGrpSpPr>
        <p:cNvPr id="1" name=""/>
        <p:cNvGrpSpPr/>
        <p:nvPr/>
      </p:nvGrpSpPr>
      <p:grpSpPr>
        <a:xfrm>
          <a:off x="0" y="0"/>
          <a:ext cx="0" cy="0"/>
          <a:chOff x="0" y="0"/>
          <a:chExt cx="0" cy="0"/>
        </a:xfrm>
      </p:grpSpPr>
      <p:sp>
        <p:nvSpPr>
          <p:cNvPr id="4" name="Заголовок 1"/>
          <p:cNvSpPr txBox="1">
            <a:spLocks/>
          </p:cNvSpPr>
          <p:nvPr/>
        </p:nvSpPr>
        <p:spPr>
          <a:xfrm>
            <a:off x="2195736" y="404664"/>
            <a:ext cx="6662936" cy="1143000"/>
          </a:xfrm>
          <a:prstGeom prst="rect">
            <a:avLst/>
          </a:prstGeom>
        </p:spPr>
        <p:txBody>
          <a:bodyP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2800" b="1" i="0" u="none" strike="noStrike" kern="1200" cap="all" normalizeH="0" baseline="0" noProof="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uLnTx/>
                <a:uFillTx/>
                <a:latin typeface="Times New Roman" pitchFamily="18" charset="0"/>
                <a:ea typeface="+mj-ea"/>
                <a:cs typeface="Times New Roman" pitchFamily="18" charset="0"/>
              </a:rPr>
              <a:t>Согласно Закону РФ</a:t>
            </a:r>
            <a:br>
              <a:rPr kumimoji="0" lang="ru-RU" sz="2800" b="1" i="0" u="none" strike="noStrike" kern="1200" cap="all" normalizeH="0" baseline="0" noProof="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uLnTx/>
                <a:uFillTx/>
                <a:latin typeface="Times New Roman" pitchFamily="18" charset="0"/>
                <a:ea typeface="+mj-ea"/>
                <a:cs typeface="Times New Roman" pitchFamily="18" charset="0"/>
              </a:rPr>
            </a:br>
            <a:r>
              <a:rPr kumimoji="0" lang="ru-RU" sz="2800" b="1" i="0" u="none" strike="noStrike" kern="1200" cap="all" normalizeH="0" baseline="0" noProof="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uLnTx/>
                <a:uFillTx/>
                <a:latin typeface="Times New Roman" pitchFamily="18" charset="0"/>
                <a:ea typeface="+mj-ea"/>
                <a:cs typeface="Times New Roman" pitchFamily="18" charset="0"/>
              </a:rPr>
              <a:t> «Об образовании», ст. 32 п.3</a:t>
            </a:r>
          </a:p>
        </p:txBody>
      </p:sp>
      <p:sp>
        <p:nvSpPr>
          <p:cNvPr id="5" name="Прямоугольник 4"/>
          <p:cNvSpPr/>
          <p:nvPr/>
        </p:nvSpPr>
        <p:spPr>
          <a:xfrm>
            <a:off x="899592" y="1844824"/>
            <a:ext cx="7704856" cy="1569660"/>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pPr algn="ctr"/>
            <a:r>
              <a:rPr lang="ru-RU"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 «образовательное учреждение несет в установленном законодательством РФ порядке ответственность за невыполнение функций, отнесенных к его компетенции: …</a:t>
            </a:r>
            <a:r>
              <a:rPr lang="ru-RU"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качество образования </a:t>
            </a:r>
            <a:r>
              <a:rPr lang="ru-RU"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своих выпускников»</a:t>
            </a:r>
            <a:endPar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6" name="Прямоугольник 5"/>
          <p:cNvSpPr/>
          <p:nvPr/>
        </p:nvSpPr>
        <p:spPr>
          <a:xfrm>
            <a:off x="827584" y="3789040"/>
            <a:ext cx="7704856" cy="923330"/>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algn="ctr"/>
            <a:r>
              <a:rPr lang="ru-RU" dirty="0" smtClean="0">
                <a:latin typeface="Times New Roman" pitchFamily="18" charset="0"/>
                <a:cs typeface="Times New Roman" pitchFamily="18" charset="0"/>
              </a:rPr>
              <a:t>состояние и результативность процесса образования, его соответствие потребностям и ожиданиям общества, достижение обучающимися установленных государством образовательных уровней</a:t>
            </a:r>
            <a:endParaRPr lang="ru-RU" dirty="0"/>
          </a:p>
        </p:txBody>
      </p:sp>
      <p:sp>
        <p:nvSpPr>
          <p:cNvPr id="7" name="Стрелка вниз 6"/>
          <p:cNvSpPr/>
          <p:nvPr/>
        </p:nvSpPr>
        <p:spPr>
          <a:xfrm>
            <a:off x="4427984" y="3429000"/>
            <a:ext cx="484632" cy="360040"/>
          </a:xfrm>
          <a:prstGeom prst="down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ru-RU"/>
          </a:p>
        </p:txBody>
      </p:sp>
      <p:sp>
        <p:nvSpPr>
          <p:cNvPr id="9" name="Прямоугольник 8"/>
          <p:cNvSpPr/>
          <p:nvPr/>
        </p:nvSpPr>
        <p:spPr>
          <a:xfrm>
            <a:off x="179512" y="5157192"/>
            <a:ext cx="8712968" cy="1477328"/>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Указанным выше законом внесены дополнения в Закон «Об образовании», а именно пункт 2 статьи 32 дополнен подпунктом 24, в котором чётко обозначено, что обязанность образовательного учреждения есть «обеспечение функционирования системы внутреннего мониторинга качества образования в образовательном учреждении».</a:t>
            </a: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par>
                          <p:cTn id="8" fill="hold">
                            <p:stCondLst>
                              <p:cond delay="2000"/>
                            </p:stCondLst>
                            <p:childTnLst>
                              <p:par>
                                <p:cTn id="9" presetID="1"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par>
                          <p:cTn id="11" fill="hold">
                            <p:stCondLst>
                              <p:cond delay="2000"/>
                            </p:stCondLst>
                            <p:childTnLst>
                              <p:par>
                                <p:cTn id="12" presetID="42"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par>
                          <p:cTn id="17" fill="hold">
                            <p:stCondLst>
                              <p:cond delay="3000"/>
                            </p:stCondLst>
                            <p:childTnLst>
                              <p:par>
                                <p:cTn id="18" presetID="42"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par>
                          <p:cTn id="23" fill="hold">
                            <p:stCondLst>
                              <p:cond delay="4000"/>
                            </p:stCondLst>
                            <p:childTnLst>
                              <p:par>
                                <p:cTn id="24" presetID="1"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9"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79512" y="692696"/>
            <a:ext cx="1728192" cy="369332"/>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dirty="0" smtClean="0"/>
              <a:t>Команда</a:t>
            </a:r>
            <a:endParaRPr lang="ru-RU" dirty="0"/>
          </a:p>
        </p:txBody>
      </p:sp>
      <p:sp>
        <p:nvSpPr>
          <p:cNvPr id="5" name="Прямоугольник 4"/>
          <p:cNvSpPr/>
          <p:nvPr/>
        </p:nvSpPr>
        <p:spPr>
          <a:xfrm>
            <a:off x="2267744" y="260649"/>
            <a:ext cx="6480720" cy="646331"/>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200" dirty="0" smtClean="0"/>
              <a:t> - это автономный коллектив профессионалов, способный оперативно, эффективно и качественно решать поставленные перед ним задачи.</a:t>
            </a:r>
          </a:p>
          <a:p>
            <a:r>
              <a:rPr lang="ru-RU" sz="1200" dirty="0" err="1" smtClean="0"/>
              <a:t>Командообразование</a:t>
            </a:r>
            <a:r>
              <a:rPr lang="ru-RU" sz="1200" dirty="0" smtClean="0"/>
              <a:t> - процесс создания команды.</a:t>
            </a:r>
            <a:endParaRPr lang="ru-RU" sz="1200" dirty="0"/>
          </a:p>
        </p:txBody>
      </p:sp>
      <p:sp>
        <p:nvSpPr>
          <p:cNvPr id="6" name="Прямоугольник 5"/>
          <p:cNvSpPr/>
          <p:nvPr/>
        </p:nvSpPr>
        <p:spPr>
          <a:xfrm>
            <a:off x="251520" y="1484784"/>
            <a:ext cx="1728192" cy="369332"/>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dirty="0" smtClean="0"/>
              <a:t>Концепция</a:t>
            </a:r>
            <a:endParaRPr lang="ru-RU" dirty="0"/>
          </a:p>
        </p:txBody>
      </p:sp>
      <p:sp>
        <p:nvSpPr>
          <p:cNvPr id="7" name="Прямоугольник 6"/>
          <p:cNvSpPr/>
          <p:nvPr/>
        </p:nvSpPr>
        <p:spPr>
          <a:xfrm>
            <a:off x="2267744" y="1124744"/>
            <a:ext cx="6390456" cy="1015663"/>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200" dirty="0" smtClean="0"/>
              <a:t>– 1) определенный способ понимания, трактовки каких-либо явлений, основная точка зрения, руководящая идея для их освещения; ведущий замысел, конструктивный принцип различных видов деятельности; 2) относительно целостная и завершенная, структурированная совокупность, система взглядов, представлений, идей. Описание основного смысла деятельности в целом.</a:t>
            </a:r>
            <a:endParaRPr lang="ru-RU" sz="1200" dirty="0"/>
          </a:p>
        </p:txBody>
      </p:sp>
      <p:sp>
        <p:nvSpPr>
          <p:cNvPr id="8" name="Прямоугольник 7"/>
          <p:cNvSpPr/>
          <p:nvPr/>
        </p:nvSpPr>
        <p:spPr>
          <a:xfrm>
            <a:off x="323528" y="4437112"/>
            <a:ext cx="1656184" cy="369332"/>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dirty="0" smtClean="0"/>
              <a:t>Лидерство </a:t>
            </a:r>
            <a:endParaRPr lang="ru-RU" dirty="0"/>
          </a:p>
        </p:txBody>
      </p:sp>
      <p:sp>
        <p:nvSpPr>
          <p:cNvPr id="9" name="Прямоугольник 8"/>
          <p:cNvSpPr/>
          <p:nvPr/>
        </p:nvSpPr>
        <p:spPr>
          <a:xfrm>
            <a:off x="2267744" y="3933056"/>
            <a:ext cx="6534472" cy="1384995"/>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200" dirty="0" smtClean="0"/>
              <a:t>– феномен жизнедеятельности любых групп людей, в том числе социальных организаций, оказывающий большое влияние на характер управления организационным поведением, решение организационных задач и проблем, взаимоотношения в группе, коллективе. Лидерство предполагает: способность человека влиять на группы людей, вести их за собой, чтобы побудить их работать для достижения поставленных целей; отношения доминирования и подчинения, влияния и следования в системе межличностных отношений в группе; без группы последователей не может быть феномена лидерства</a:t>
            </a:r>
            <a:endParaRPr lang="ru-RU" sz="1200" dirty="0"/>
          </a:p>
        </p:txBody>
      </p:sp>
      <p:sp>
        <p:nvSpPr>
          <p:cNvPr id="10" name="Прямоугольник 9"/>
          <p:cNvSpPr/>
          <p:nvPr/>
        </p:nvSpPr>
        <p:spPr>
          <a:xfrm>
            <a:off x="395536" y="5805264"/>
            <a:ext cx="1348196" cy="369332"/>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dirty="0" smtClean="0"/>
              <a:t>Миссия </a:t>
            </a:r>
            <a:endParaRPr lang="ru-RU" dirty="0"/>
          </a:p>
        </p:txBody>
      </p:sp>
      <p:sp>
        <p:nvSpPr>
          <p:cNvPr id="11" name="Прямоугольник 10"/>
          <p:cNvSpPr/>
          <p:nvPr/>
        </p:nvSpPr>
        <p:spPr>
          <a:xfrm>
            <a:off x="2267744" y="5517232"/>
            <a:ext cx="6552728" cy="1200329"/>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200" dirty="0" smtClean="0"/>
              <a:t>– принятое сообществом ОУ и официально декларируемое решение об общем назначении образовательного учреждения на обозримое будущее, его главных принимаемых на себя обязанностях по отношению к наиболее важным клиентам, соотнесенное с адресуемым ему социальным заказом, с его возможностями. Миссия призвана отразить все важнейшие перспективные устремления школьного сообщества, задает рамки и направления, внутри которых будут ставиться и достигаться конкретные цели.</a:t>
            </a:r>
            <a:endParaRPr lang="ru-RU" sz="1200" dirty="0"/>
          </a:p>
        </p:txBody>
      </p:sp>
      <p:sp>
        <p:nvSpPr>
          <p:cNvPr id="12" name="Прямоугольник 11"/>
          <p:cNvSpPr/>
          <p:nvPr/>
        </p:nvSpPr>
        <p:spPr>
          <a:xfrm>
            <a:off x="179512" y="2276872"/>
            <a:ext cx="1807995" cy="369332"/>
          </a:xfrm>
          <a:prstGeom prst="rect">
            <a:avLst/>
          </a:prstGeom>
        </p:spPr>
        <p:style>
          <a:lnRef idx="0">
            <a:schemeClr val="accent1"/>
          </a:lnRef>
          <a:fillRef idx="3">
            <a:schemeClr val="accent1"/>
          </a:fillRef>
          <a:effectRef idx="3">
            <a:schemeClr val="accent1"/>
          </a:effectRef>
          <a:fontRef idx="minor">
            <a:schemeClr val="lt1"/>
          </a:fontRef>
        </p:style>
        <p:txBody>
          <a:bodyPr wrap="none">
            <a:spAutoFit/>
          </a:bodyPr>
          <a:lstStyle/>
          <a:p>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Компетентность</a:t>
            </a: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Rectangle 3"/>
          <p:cNvSpPr>
            <a:spLocks noChangeArrowheads="1"/>
          </p:cNvSpPr>
          <p:nvPr/>
        </p:nvSpPr>
        <p:spPr bwMode="auto">
          <a:xfrm>
            <a:off x="2267744" y="2348880"/>
            <a:ext cx="6228184" cy="276999"/>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fontAlgn="base">
              <a:spcBef>
                <a:spcPct val="0"/>
              </a:spcBef>
              <a:spcAft>
                <a:spcPct val="0"/>
              </a:spcAft>
            </a:pPr>
            <a:r>
              <a:rPr lang="ru-RU" sz="1200" dirty="0" smtClean="0"/>
              <a:t> - обладание знаниями, позволяющими судить о чем-либо.</a:t>
            </a:r>
          </a:p>
        </p:txBody>
      </p:sp>
      <p:sp>
        <p:nvSpPr>
          <p:cNvPr id="14" name="Прямоугольник 13"/>
          <p:cNvSpPr/>
          <p:nvPr/>
        </p:nvSpPr>
        <p:spPr>
          <a:xfrm>
            <a:off x="251520" y="3140968"/>
            <a:ext cx="1800200" cy="369332"/>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Контроль</a:t>
            </a: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 name="Прямоугольник 14"/>
          <p:cNvSpPr/>
          <p:nvPr/>
        </p:nvSpPr>
        <p:spPr>
          <a:xfrm>
            <a:off x="2267744" y="2945269"/>
            <a:ext cx="6192688" cy="646331"/>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fontAlgn="base">
              <a:spcBef>
                <a:spcPct val="0"/>
              </a:spcBef>
              <a:spcAft>
                <a:spcPct val="0"/>
              </a:spcAft>
            </a:pPr>
            <a:r>
              <a:rPr lang="ru-RU" sz="1200" dirty="0" smtClean="0"/>
              <a:t>- система наблюдений и проверки соответствия процесса функционирования управляемого объекта принятым управленческим решениям, выявление результатов управленческих воздействий на управляемый объект; одна из функций управления</a:t>
            </a:r>
          </a:p>
        </p:txBody>
      </p:sp>
      <p:pic>
        <p:nvPicPr>
          <p:cNvPr id="16" name="Picture 5" descr="C:\Users\zav\Desktop\Анимации\анимашки\смайлы\вопрос"/>
          <p:cNvPicPr>
            <a:picLocks noChangeAspect="1" noChangeArrowheads="1" noCrop="1"/>
          </p:cNvPicPr>
          <p:nvPr/>
        </p:nvPicPr>
        <p:blipFill>
          <a:blip r:embed="rId2" cstate="print"/>
          <a:srcRect/>
          <a:stretch>
            <a:fillRect/>
          </a:stretch>
        </p:blipFill>
        <p:spPr bwMode="auto">
          <a:xfrm>
            <a:off x="755576" y="188640"/>
            <a:ext cx="524184" cy="356891"/>
          </a:xfrm>
          <a:prstGeom prst="rect">
            <a:avLst/>
          </a:prstGeom>
          <a:noFill/>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2411760" y="188640"/>
            <a:ext cx="6390456" cy="1015663"/>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fontAlgn="base">
              <a:spcBef>
                <a:spcPct val="0"/>
              </a:spcBef>
              <a:spcAft>
                <a:spcPct val="0"/>
              </a:spcAft>
            </a:pPr>
            <a:r>
              <a:rPr lang="ru-RU" sz="1200" dirty="0" smtClean="0"/>
              <a:t>- 1. Совокупность методов, приемов целесообразного проведения какой-либо работы. 2. Отрасль педагогической науки, исследующая закономерности обучения определенному учебному предмету; излагает правила и методы преподавания какого-либо отдельного учебного предмета (дисциплины) содержания обучения; выработку соответствующих методов, организационных форм и средств обучения.</a:t>
            </a:r>
          </a:p>
        </p:txBody>
      </p:sp>
      <p:sp>
        <p:nvSpPr>
          <p:cNvPr id="7" name="Прямоугольник 6"/>
          <p:cNvSpPr/>
          <p:nvPr/>
        </p:nvSpPr>
        <p:spPr>
          <a:xfrm>
            <a:off x="179512" y="764704"/>
            <a:ext cx="1728192" cy="369332"/>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dirty="0" smtClean="0"/>
              <a:t>Методика </a:t>
            </a:r>
            <a:endParaRPr lang="ru-RU" dirty="0"/>
          </a:p>
        </p:txBody>
      </p:sp>
      <p:sp>
        <p:nvSpPr>
          <p:cNvPr id="8" name="Прямоугольник 7"/>
          <p:cNvSpPr/>
          <p:nvPr/>
        </p:nvSpPr>
        <p:spPr>
          <a:xfrm>
            <a:off x="2411760" y="1412776"/>
            <a:ext cx="6336704" cy="646331"/>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fontAlgn="base">
              <a:spcBef>
                <a:spcPct val="0"/>
              </a:spcBef>
              <a:spcAft>
                <a:spcPct val="0"/>
              </a:spcAft>
            </a:pPr>
            <a:r>
              <a:rPr lang="ru-RU" sz="1200" dirty="0" smtClean="0"/>
              <a:t> (от лат. </a:t>
            </a:r>
            <a:r>
              <a:rPr lang="ru-RU" sz="1200" dirty="0" err="1" smtClean="0"/>
              <a:t>Monitor</a:t>
            </a:r>
            <a:r>
              <a:rPr lang="ru-RU" sz="1200" dirty="0" smtClean="0"/>
              <a:t> – предостерегающий) в широком смысле – специально организованное, систематическое наблюдение за состоянием объектов, явлений, процессов с целью их оценки, контроля или прогноза.</a:t>
            </a:r>
          </a:p>
        </p:txBody>
      </p:sp>
      <p:sp>
        <p:nvSpPr>
          <p:cNvPr id="9" name="Прямоугольник 8"/>
          <p:cNvSpPr/>
          <p:nvPr/>
        </p:nvSpPr>
        <p:spPr>
          <a:xfrm>
            <a:off x="179512" y="1484784"/>
            <a:ext cx="1728192" cy="369332"/>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dirty="0" smtClean="0">
                <a:solidFill>
                  <a:schemeClr val="lt1"/>
                </a:solidFill>
              </a:rPr>
              <a:t>Мониторинг</a:t>
            </a:r>
          </a:p>
        </p:txBody>
      </p:sp>
      <p:sp>
        <p:nvSpPr>
          <p:cNvPr id="10" name="Прямоугольник 9"/>
          <p:cNvSpPr/>
          <p:nvPr/>
        </p:nvSpPr>
        <p:spPr>
          <a:xfrm>
            <a:off x="179512" y="2420888"/>
            <a:ext cx="1800200" cy="369332"/>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dirty="0" smtClean="0"/>
              <a:t>Программа</a:t>
            </a:r>
            <a:endParaRPr lang="ru-RU" dirty="0"/>
          </a:p>
        </p:txBody>
      </p:sp>
      <p:sp>
        <p:nvSpPr>
          <p:cNvPr id="11" name="Прямоугольник 10"/>
          <p:cNvSpPr/>
          <p:nvPr/>
        </p:nvSpPr>
        <p:spPr>
          <a:xfrm>
            <a:off x="2339752" y="2204864"/>
            <a:ext cx="6390456" cy="646331"/>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fontAlgn="base">
              <a:spcBef>
                <a:spcPct val="0"/>
              </a:spcBef>
              <a:spcAft>
                <a:spcPct val="0"/>
              </a:spcAft>
            </a:pPr>
            <a:r>
              <a:rPr lang="ru-RU" sz="1200" dirty="0" smtClean="0"/>
              <a:t>(от гр. </a:t>
            </a:r>
            <a:r>
              <a:rPr lang="ru-RU" sz="1200" dirty="0" err="1" smtClean="0"/>
              <a:t>programma</a:t>
            </a:r>
            <a:r>
              <a:rPr lang="ru-RU" sz="1200" dirty="0" smtClean="0"/>
              <a:t> – объявление, предписание) – способ пошаговой (поэтапной) организации деятельности по развертыванию какого-либо содержания, а также по организации и реализации познавательных (исследовательских) содержаний и процедур.</a:t>
            </a:r>
          </a:p>
        </p:txBody>
      </p:sp>
      <p:sp>
        <p:nvSpPr>
          <p:cNvPr id="12" name="Прямоугольник 11"/>
          <p:cNvSpPr/>
          <p:nvPr/>
        </p:nvSpPr>
        <p:spPr>
          <a:xfrm>
            <a:off x="179512" y="3284984"/>
            <a:ext cx="1800200" cy="92333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dirty="0" smtClean="0"/>
              <a:t>Результативность</a:t>
            </a:r>
          </a:p>
          <a:p>
            <a:r>
              <a:rPr lang="ru-RU" dirty="0" smtClean="0"/>
              <a:t> управления</a:t>
            </a:r>
            <a:endParaRPr lang="ru-RU" dirty="0"/>
          </a:p>
        </p:txBody>
      </p:sp>
      <p:sp>
        <p:nvSpPr>
          <p:cNvPr id="13" name="Прямоугольник 12"/>
          <p:cNvSpPr/>
          <p:nvPr/>
        </p:nvSpPr>
        <p:spPr>
          <a:xfrm>
            <a:off x="2339752" y="2996952"/>
            <a:ext cx="6462464" cy="1384995"/>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fontAlgn="base">
              <a:spcBef>
                <a:spcPct val="0"/>
              </a:spcBef>
              <a:spcAft>
                <a:spcPct val="0"/>
              </a:spcAft>
            </a:pPr>
            <a:r>
              <a:rPr lang="ru-RU" sz="1200" dirty="0" smtClean="0"/>
              <a:t>- результативность управления организацией определяется значениями выходных переменных ее как системы, отражающих конечный результат ее функционирования, полученный за определенный период. Таким образом, результативность управления измеряется не показателями работы субъекта (аппарата) управления или труда самого менеджера (сколько провел времени на работе, деловых встреч, принял решений, подписал бумаг и т.п.), а результирующими показателями управляемого объекта, достижением ожидаемого состояния объекта управления, цели управления или степенью приближения к ней.</a:t>
            </a:r>
          </a:p>
        </p:txBody>
      </p:sp>
      <p:sp>
        <p:nvSpPr>
          <p:cNvPr id="14" name="Прямоугольник 13"/>
          <p:cNvSpPr/>
          <p:nvPr/>
        </p:nvSpPr>
        <p:spPr>
          <a:xfrm>
            <a:off x="179512" y="4437112"/>
            <a:ext cx="1800200" cy="92333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dirty="0" smtClean="0"/>
              <a:t>Риски </a:t>
            </a:r>
          </a:p>
          <a:p>
            <a:r>
              <a:rPr lang="ru-RU" dirty="0" smtClean="0"/>
              <a:t>в широком смысле</a:t>
            </a:r>
            <a:endParaRPr lang="ru-RU" dirty="0"/>
          </a:p>
        </p:txBody>
      </p:sp>
      <p:sp>
        <p:nvSpPr>
          <p:cNvPr id="15" name="Прямоугольник 14"/>
          <p:cNvSpPr/>
          <p:nvPr/>
        </p:nvSpPr>
        <p:spPr>
          <a:xfrm>
            <a:off x="2339752" y="4509120"/>
            <a:ext cx="6408712" cy="1200329"/>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fontAlgn="base">
              <a:spcBef>
                <a:spcPct val="0"/>
              </a:spcBef>
              <a:spcAft>
                <a:spcPct val="0"/>
              </a:spcAft>
            </a:pPr>
            <a:r>
              <a:rPr lang="ru-RU" sz="1200" dirty="0" smtClean="0"/>
              <a:t>– возможность появления обстоятельств, обусловливающих: </a:t>
            </a:r>
          </a:p>
          <a:p>
            <a:pPr fontAlgn="base">
              <a:spcBef>
                <a:spcPct val="0"/>
              </a:spcBef>
              <a:spcAft>
                <a:spcPct val="0"/>
              </a:spcAft>
            </a:pPr>
            <a:r>
              <a:rPr lang="ru-RU" sz="1200" dirty="0" smtClean="0"/>
              <a:t>- неуверенность или невозможность получения ожидаемых результатов от реализации поставленной цели; </a:t>
            </a:r>
          </a:p>
          <a:p>
            <a:pPr fontAlgn="base">
              <a:spcBef>
                <a:spcPct val="0"/>
              </a:spcBef>
              <a:spcAft>
                <a:spcPct val="0"/>
              </a:spcAft>
            </a:pPr>
            <a:r>
              <a:rPr lang="ru-RU" sz="1200" dirty="0" smtClean="0"/>
              <a:t>- нанесение материального ущерба; </a:t>
            </a:r>
          </a:p>
          <a:p>
            <a:pPr fontAlgn="base">
              <a:spcBef>
                <a:spcPct val="0"/>
              </a:spcBef>
              <a:spcAft>
                <a:spcPct val="0"/>
              </a:spcAft>
            </a:pPr>
            <a:r>
              <a:rPr lang="ru-RU" sz="1200" dirty="0" smtClean="0"/>
              <a:t>- опасность валютных потерь и др.; </a:t>
            </a:r>
          </a:p>
          <a:p>
            <a:pPr fontAlgn="base">
              <a:spcBef>
                <a:spcPct val="0"/>
              </a:spcBef>
              <a:spcAft>
                <a:spcPct val="0"/>
              </a:spcAft>
            </a:pPr>
            <a:r>
              <a:rPr lang="ru-RU" sz="1200" dirty="0" smtClean="0"/>
              <a:t>в узком смысле – поддающаяся измерению вероятность понести убытки или упустить выгоду</a:t>
            </a:r>
          </a:p>
        </p:txBody>
      </p:sp>
      <p:sp>
        <p:nvSpPr>
          <p:cNvPr id="16" name="Прямоугольник 15"/>
          <p:cNvSpPr/>
          <p:nvPr/>
        </p:nvSpPr>
        <p:spPr>
          <a:xfrm>
            <a:off x="179512" y="5949280"/>
            <a:ext cx="1800200" cy="646331"/>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dirty="0" smtClean="0"/>
              <a:t>Система</a:t>
            </a:r>
          </a:p>
          <a:p>
            <a:r>
              <a:rPr lang="ru-RU" dirty="0" smtClean="0"/>
              <a:t> образования</a:t>
            </a:r>
            <a:endParaRPr lang="ru-RU" dirty="0"/>
          </a:p>
        </p:txBody>
      </p:sp>
      <p:sp>
        <p:nvSpPr>
          <p:cNvPr id="17" name="Прямоугольник 16"/>
          <p:cNvSpPr/>
          <p:nvPr/>
        </p:nvSpPr>
        <p:spPr>
          <a:xfrm>
            <a:off x="2339752" y="5842337"/>
            <a:ext cx="6408712" cy="646331"/>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fontAlgn="base">
              <a:spcBef>
                <a:spcPct val="0"/>
              </a:spcBef>
              <a:spcAft>
                <a:spcPct val="0"/>
              </a:spcAft>
            </a:pPr>
            <a:r>
              <a:rPr lang="ru-RU" sz="1200" dirty="0" smtClean="0"/>
              <a:t> - совокупность образовательных программ и государственных образовательных стандартов различного уровня и направленности; сети реализующих их образовательных учреждений; органов управления образованием и подведомственных им учреждений и организаций.</a:t>
            </a:r>
          </a:p>
        </p:txBody>
      </p:sp>
      <p:pic>
        <p:nvPicPr>
          <p:cNvPr id="18" name="Picture 5" descr="C:\Users\zav\Desktop\Анимации\анимашки\смайлы\вопрос"/>
          <p:cNvPicPr>
            <a:picLocks noChangeAspect="1" noChangeArrowheads="1" noCrop="1"/>
          </p:cNvPicPr>
          <p:nvPr/>
        </p:nvPicPr>
        <p:blipFill>
          <a:blip r:embed="rId2" cstate="print"/>
          <a:srcRect/>
          <a:stretch>
            <a:fillRect/>
          </a:stretch>
        </p:blipFill>
        <p:spPr bwMode="auto">
          <a:xfrm>
            <a:off x="827584" y="0"/>
            <a:ext cx="524184" cy="356891"/>
          </a:xfrm>
          <a:prstGeom prst="rect">
            <a:avLst/>
          </a:prstGeom>
          <a:noFill/>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548680"/>
            <a:ext cx="1872208" cy="369332"/>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dirty="0" smtClean="0"/>
              <a:t>Стратегия</a:t>
            </a:r>
            <a:endParaRPr lang="ru-RU" dirty="0"/>
          </a:p>
        </p:txBody>
      </p:sp>
      <p:sp>
        <p:nvSpPr>
          <p:cNvPr id="3" name="Прямоугольник 2"/>
          <p:cNvSpPr/>
          <p:nvPr/>
        </p:nvSpPr>
        <p:spPr>
          <a:xfrm>
            <a:off x="2267744" y="260648"/>
            <a:ext cx="6552728" cy="461665"/>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200" dirty="0" smtClean="0"/>
              <a:t>- общий план ведения работы, исходя из сложившейся действительности на данном этапе развития.</a:t>
            </a:r>
          </a:p>
        </p:txBody>
      </p:sp>
      <p:sp>
        <p:nvSpPr>
          <p:cNvPr id="4" name="Прямоугольник 3"/>
          <p:cNvSpPr/>
          <p:nvPr/>
        </p:nvSpPr>
        <p:spPr>
          <a:xfrm>
            <a:off x="179512" y="1052736"/>
            <a:ext cx="1872208" cy="646331"/>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dirty="0" smtClean="0"/>
              <a:t>Стратегическое планирование </a:t>
            </a:r>
          </a:p>
        </p:txBody>
      </p:sp>
      <p:sp>
        <p:nvSpPr>
          <p:cNvPr id="5" name="Прямоугольник 4"/>
          <p:cNvSpPr/>
          <p:nvPr/>
        </p:nvSpPr>
        <p:spPr>
          <a:xfrm>
            <a:off x="2267744" y="908720"/>
            <a:ext cx="6480720" cy="830997"/>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200" dirty="0" smtClean="0"/>
              <a:t>(высший уровень) – это попытка взглянуть в долгосрочной перспективе на основные параметры организации, тенденции ее развития, оценить конкурентную среду. Главная задача планирования на этом уровне состоит в том, чтобы определить, как организация будет себя вести в своей рыночной нише.</a:t>
            </a:r>
          </a:p>
        </p:txBody>
      </p:sp>
      <p:sp>
        <p:nvSpPr>
          <p:cNvPr id="6" name="Прямоугольник 5"/>
          <p:cNvSpPr/>
          <p:nvPr/>
        </p:nvSpPr>
        <p:spPr>
          <a:xfrm>
            <a:off x="179512" y="1916832"/>
            <a:ext cx="1872208" cy="646331"/>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dirty="0" smtClean="0"/>
              <a:t>Тактическое </a:t>
            </a:r>
          </a:p>
          <a:p>
            <a:r>
              <a:rPr lang="ru-RU" dirty="0" smtClean="0"/>
              <a:t>планирование </a:t>
            </a:r>
            <a:endParaRPr lang="ru-RU" dirty="0"/>
          </a:p>
        </p:txBody>
      </p:sp>
      <p:sp>
        <p:nvSpPr>
          <p:cNvPr id="7" name="Прямоугольник 6"/>
          <p:cNvSpPr/>
          <p:nvPr/>
        </p:nvSpPr>
        <p:spPr>
          <a:xfrm>
            <a:off x="2267744" y="2060848"/>
            <a:ext cx="6480720" cy="461665"/>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200" dirty="0" smtClean="0"/>
              <a:t>(средний уровень) ориентировано на промежуточные цели на пути достижения стратегических целей и задач</a:t>
            </a:r>
          </a:p>
        </p:txBody>
      </p:sp>
      <p:sp>
        <p:nvSpPr>
          <p:cNvPr id="8" name="Прямоугольник 7"/>
          <p:cNvSpPr/>
          <p:nvPr/>
        </p:nvSpPr>
        <p:spPr>
          <a:xfrm>
            <a:off x="179512" y="2708920"/>
            <a:ext cx="1872208" cy="646331"/>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dirty="0" smtClean="0"/>
              <a:t>Оперативное</a:t>
            </a:r>
          </a:p>
          <a:p>
            <a:r>
              <a:rPr lang="ru-RU" dirty="0" smtClean="0"/>
              <a:t> планирование</a:t>
            </a:r>
            <a:endParaRPr lang="ru-RU" dirty="0"/>
          </a:p>
        </p:txBody>
      </p:sp>
      <p:sp>
        <p:nvSpPr>
          <p:cNvPr id="9" name="Прямоугольник 8"/>
          <p:cNvSpPr/>
          <p:nvPr/>
        </p:nvSpPr>
        <p:spPr>
          <a:xfrm>
            <a:off x="2267744" y="2780928"/>
            <a:ext cx="6390456" cy="461665"/>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200" dirty="0" smtClean="0"/>
              <a:t>(нижний уровень) – это конкретизация тактических планов в реальной работе членов организации.</a:t>
            </a:r>
          </a:p>
        </p:txBody>
      </p:sp>
      <p:sp>
        <p:nvSpPr>
          <p:cNvPr id="10" name="Прямоугольник 9"/>
          <p:cNvSpPr/>
          <p:nvPr/>
        </p:nvSpPr>
        <p:spPr>
          <a:xfrm>
            <a:off x="179512" y="3645024"/>
            <a:ext cx="1872208" cy="646331"/>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dirty="0" smtClean="0"/>
              <a:t>Стратегическое </a:t>
            </a:r>
          </a:p>
          <a:p>
            <a:r>
              <a:rPr lang="ru-RU" dirty="0" smtClean="0"/>
              <a:t>управление</a:t>
            </a:r>
            <a:endParaRPr lang="ru-RU" dirty="0"/>
          </a:p>
        </p:txBody>
      </p:sp>
      <p:sp>
        <p:nvSpPr>
          <p:cNvPr id="11" name="Прямоугольник 10"/>
          <p:cNvSpPr/>
          <p:nvPr/>
        </p:nvSpPr>
        <p:spPr>
          <a:xfrm>
            <a:off x="2195736" y="3429000"/>
            <a:ext cx="6408712" cy="646331"/>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200" dirty="0" smtClean="0"/>
              <a:t>- определение долговременных, наиболее принципиальных, важных установок, планов, намерений в отношении объекта управления, коррекция процесса достижения поставленных целей.</a:t>
            </a:r>
          </a:p>
        </p:txBody>
      </p:sp>
      <p:sp>
        <p:nvSpPr>
          <p:cNvPr id="12" name="Прямоугольник 11"/>
          <p:cNvSpPr/>
          <p:nvPr/>
        </p:nvSpPr>
        <p:spPr>
          <a:xfrm>
            <a:off x="179512" y="5085184"/>
            <a:ext cx="1832040" cy="646331"/>
          </a:xfrm>
          <a:prstGeom prst="rect">
            <a:avLst/>
          </a:prstGeom>
        </p:spPr>
        <p:style>
          <a:lnRef idx="0">
            <a:schemeClr val="accent1"/>
          </a:lnRef>
          <a:fillRef idx="3">
            <a:schemeClr val="accent1"/>
          </a:fillRef>
          <a:effectRef idx="3">
            <a:schemeClr val="accent1"/>
          </a:effectRef>
          <a:fontRef idx="minor">
            <a:schemeClr val="lt1"/>
          </a:fontRef>
        </p:style>
        <p:txBody>
          <a:bodyPr wrap="none">
            <a:spAutoFit/>
          </a:bodyPr>
          <a:lstStyle/>
          <a:p>
            <a:r>
              <a:rPr lang="ru-RU" dirty="0" smtClean="0"/>
              <a:t>Управленческое </a:t>
            </a:r>
          </a:p>
          <a:p>
            <a:r>
              <a:rPr lang="ru-RU" dirty="0" smtClean="0"/>
              <a:t>решение</a:t>
            </a:r>
            <a:endParaRPr lang="ru-RU" dirty="0"/>
          </a:p>
        </p:txBody>
      </p:sp>
      <p:sp>
        <p:nvSpPr>
          <p:cNvPr id="13" name="Прямоугольник 12"/>
          <p:cNvSpPr/>
          <p:nvPr/>
        </p:nvSpPr>
        <p:spPr>
          <a:xfrm>
            <a:off x="2195736" y="4365104"/>
            <a:ext cx="6534472" cy="1569660"/>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200" dirty="0" smtClean="0"/>
              <a:t>- директивный акт целенаправленного воздействия на объект управления, основанный на анализе достоверных данных, характеризующих конкретную управленческую ситуацию, определение цели действий, и содержащий программу достижения цели. Управленческие решения различаются: </a:t>
            </a:r>
          </a:p>
          <a:p>
            <a:r>
              <a:rPr lang="ru-RU" sz="1200" dirty="0" smtClean="0"/>
              <a:t>- по времени управления на стратегические, тактические, оперативные; </a:t>
            </a:r>
          </a:p>
          <a:p>
            <a:r>
              <a:rPr lang="ru-RU" sz="1200" dirty="0" smtClean="0"/>
              <a:t>- по степени участия специалистов на индивидуальные, коллективные, коллегиальные; </a:t>
            </a:r>
          </a:p>
          <a:p>
            <a:r>
              <a:rPr lang="ru-RU" sz="1200" dirty="0" smtClean="0"/>
              <a:t>- по содержанию управленческого процесса на социальные, экономические, организационные, технические</a:t>
            </a:r>
          </a:p>
        </p:txBody>
      </p:sp>
      <p:sp>
        <p:nvSpPr>
          <p:cNvPr id="14" name="Прямоугольник 13"/>
          <p:cNvSpPr/>
          <p:nvPr/>
        </p:nvSpPr>
        <p:spPr>
          <a:xfrm>
            <a:off x="179512" y="6093296"/>
            <a:ext cx="1800200" cy="369332"/>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dirty="0" smtClean="0"/>
              <a:t>Функционал</a:t>
            </a:r>
            <a:endParaRPr lang="ru-RU" dirty="0"/>
          </a:p>
        </p:txBody>
      </p:sp>
      <p:sp>
        <p:nvSpPr>
          <p:cNvPr id="15" name="Прямоугольник 14"/>
          <p:cNvSpPr/>
          <p:nvPr/>
        </p:nvSpPr>
        <p:spPr>
          <a:xfrm>
            <a:off x="2123728" y="6093296"/>
            <a:ext cx="6624736" cy="461665"/>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200" dirty="0" smtClean="0"/>
              <a:t>- нормативно закрепленный круг действий, возложенных на орган управления или работника, и безусловный для исполнения.</a:t>
            </a:r>
          </a:p>
        </p:txBody>
      </p:sp>
      <p:pic>
        <p:nvPicPr>
          <p:cNvPr id="16" name="Picture 5" descr="C:\Users\zav\Desktop\Анимации\анимашки\смайлы\вопрос"/>
          <p:cNvPicPr>
            <a:picLocks noChangeAspect="1" noChangeArrowheads="1" noCrop="1"/>
          </p:cNvPicPr>
          <p:nvPr/>
        </p:nvPicPr>
        <p:blipFill>
          <a:blip r:embed="rId2" cstate="print"/>
          <a:srcRect/>
          <a:stretch>
            <a:fillRect/>
          </a:stretch>
        </p:blipFill>
        <p:spPr bwMode="auto">
          <a:xfrm>
            <a:off x="827584" y="188640"/>
            <a:ext cx="432048" cy="294160"/>
          </a:xfrm>
          <a:prstGeom prst="rect">
            <a:avLst/>
          </a:prstGeom>
          <a:noFill/>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836712"/>
            <a:ext cx="1944216" cy="369332"/>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dirty="0" smtClean="0"/>
              <a:t>Цель</a:t>
            </a:r>
            <a:endParaRPr lang="ru-RU" dirty="0"/>
          </a:p>
        </p:txBody>
      </p:sp>
      <p:sp>
        <p:nvSpPr>
          <p:cNvPr id="3" name="Прямоугольник 2"/>
          <p:cNvSpPr/>
          <p:nvPr/>
        </p:nvSpPr>
        <p:spPr>
          <a:xfrm>
            <a:off x="2699792" y="332656"/>
            <a:ext cx="6120680" cy="1600438"/>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fontAlgn="base">
              <a:spcBef>
                <a:spcPct val="0"/>
              </a:spcBef>
              <a:spcAft>
                <a:spcPct val="0"/>
              </a:spcAft>
            </a:pPr>
            <a:r>
              <a:rPr lang="ru-RU" sz="1400" dirty="0" smtClean="0"/>
              <a:t>- филос., есть представление, которое человек стремится осуществить. В понятие Ц. входит определенное представление, стремление к его осуществлению и представление о тех средствах, коими Ц. может быть осуществлена. Понятие Ц. есть продукт деятельности сознания и воли, субъективная априорная форма волевой мотивации, но по аналогии с явлениями внутренними, психическими, понятие Ц. переносится на внешний объективный мир.</a:t>
            </a:r>
          </a:p>
        </p:txBody>
      </p:sp>
      <p:sp>
        <p:nvSpPr>
          <p:cNvPr id="4" name="Прямоугольник 3"/>
          <p:cNvSpPr/>
          <p:nvPr/>
        </p:nvSpPr>
        <p:spPr>
          <a:xfrm>
            <a:off x="179512" y="2132856"/>
            <a:ext cx="1922001" cy="369332"/>
          </a:xfrm>
          <a:prstGeom prst="rect">
            <a:avLst/>
          </a:prstGeom>
        </p:spPr>
        <p:style>
          <a:lnRef idx="0">
            <a:schemeClr val="accent1"/>
          </a:lnRef>
          <a:fillRef idx="3">
            <a:schemeClr val="accent1"/>
          </a:fillRef>
          <a:effectRef idx="3">
            <a:schemeClr val="accent1"/>
          </a:effectRef>
          <a:fontRef idx="minor">
            <a:schemeClr val="lt1"/>
          </a:fontRef>
        </p:style>
        <p:txBody>
          <a:bodyPr wrap="none">
            <a:spAutoFit/>
          </a:bodyPr>
          <a:lstStyle/>
          <a:p>
            <a:r>
              <a:rPr lang="ru-RU" dirty="0" smtClean="0"/>
              <a:t>Цена достижения</a:t>
            </a:r>
            <a:endParaRPr lang="ru-RU" dirty="0"/>
          </a:p>
        </p:txBody>
      </p:sp>
      <p:sp>
        <p:nvSpPr>
          <p:cNvPr id="5" name="Прямоугольник 4"/>
          <p:cNvSpPr/>
          <p:nvPr/>
        </p:nvSpPr>
        <p:spPr>
          <a:xfrm>
            <a:off x="2627784" y="2204864"/>
            <a:ext cx="6048672" cy="307777"/>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fontAlgn="base">
              <a:spcBef>
                <a:spcPct val="0"/>
              </a:spcBef>
              <a:spcAft>
                <a:spcPct val="0"/>
              </a:spcAft>
            </a:pPr>
            <a:r>
              <a:rPr lang="ru-RU" sz="1400" dirty="0" smtClean="0"/>
              <a:t> - эффективность затрат на осуществление процессов управления в системе.</a:t>
            </a:r>
          </a:p>
        </p:txBody>
      </p:sp>
      <p:sp>
        <p:nvSpPr>
          <p:cNvPr id="6" name="Прямоугольник 5"/>
          <p:cNvSpPr/>
          <p:nvPr/>
        </p:nvSpPr>
        <p:spPr>
          <a:xfrm>
            <a:off x="179512" y="2996952"/>
            <a:ext cx="1989134" cy="923330"/>
          </a:xfrm>
          <a:prstGeom prst="rect">
            <a:avLst/>
          </a:prstGeom>
        </p:spPr>
        <p:style>
          <a:lnRef idx="0">
            <a:schemeClr val="accent1"/>
          </a:lnRef>
          <a:fillRef idx="3">
            <a:schemeClr val="accent1"/>
          </a:fillRef>
          <a:effectRef idx="3">
            <a:schemeClr val="accent1"/>
          </a:effectRef>
          <a:fontRef idx="minor">
            <a:schemeClr val="lt1"/>
          </a:fontRef>
        </p:style>
        <p:txBody>
          <a:bodyPr wrap="none">
            <a:spAutoFit/>
          </a:bodyPr>
          <a:lstStyle/>
          <a:p>
            <a:r>
              <a:rPr lang="ru-RU" dirty="0" smtClean="0"/>
              <a:t>Этапы </a:t>
            </a:r>
          </a:p>
          <a:p>
            <a:r>
              <a:rPr lang="ru-RU" dirty="0" smtClean="0"/>
              <a:t>социологического</a:t>
            </a:r>
          </a:p>
          <a:p>
            <a:r>
              <a:rPr lang="ru-RU" dirty="0" smtClean="0"/>
              <a:t> исследования </a:t>
            </a:r>
            <a:endParaRPr lang="ru-RU" dirty="0"/>
          </a:p>
        </p:txBody>
      </p:sp>
      <p:sp>
        <p:nvSpPr>
          <p:cNvPr id="7" name="Прямоугольник 6"/>
          <p:cNvSpPr/>
          <p:nvPr/>
        </p:nvSpPr>
        <p:spPr>
          <a:xfrm>
            <a:off x="2699792" y="2780928"/>
            <a:ext cx="6120680" cy="1384995"/>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fontAlgn="base">
              <a:spcBef>
                <a:spcPct val="0"/>
              </a:spcBef>
              <a:spcAft>
                <a:spcPct val="0"/>
              </a:spcAft>
            </a:pPr>
            <a:r>
              <a:rPr lang="ru-RU" sz="1400" dirty="0" smtClean="0"/>
              <a:t>- последовательные стадии проведения социологического исследования: 1) выбор исследуемой проблемы, формулировка целей и задач, разработка концепции, построение гипотезы (разработка программы); 2) отработка методик сбора данных; 3) сбор информации (“полевой” этап); 4) подготовка данных к обработке и анализу; 5) обработка и анализ информации; 6) изложение результатов исследования.</a:t>
            </a:r>
          </a:p>
        </p:txBody>
      </p:sp>
      <p:sp>
        <p:nvSpPr>
          <p:cNvPr id="8" name="Прямоугольник 7"/>
          <p:cNvSpPr/>
          <p:nvPr/>
        </p:nvSpPr>
        <p:spPr>
          <a:xfrm>
            <a:off x="251520" y="4941168"/>
            <a:ext cx="1872208" cy="369332"/>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ru-RU" dirty="0" smtClean="0"/>
              <a:t>Эволюция</a:t>
            </a:r>
            <a:endParaRPr lang="ru-RU" dirty="0"/>
          </a:p>
        </p:txBody>
      </p:sp>
      <p:sp>
        <p:nvSpPr>
          <p:cNvPr id="9" name="Прямоугольник 8"/>
          <p:cNvSpPr/>
          <p:nvPr/>
        </p:nvSpPr>
        <p:spPr>
          <a:xfrm>
            <a:off x="2627784" y="4581128"/>
            <a:ext cx="6120680" cy="954107"/>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pPr fontAlgn="base">
              <a:spcBef>
                <a:spcPct val="0"/>
              </a:spcBef>
              <a:spcAft>
                <a:spcPct val="0"/>
              </a:spcAft>
            </a:pPr>
            <a:r>
              <a:rPr lang="ru-RU" sz="1400" dirty="0" smtClean="0"/>
              <a:t>- развитие явления или процесса в результате постепенных непрерывных изменений, переходящих одно в другое без скачков и перерывов при сохранении качественной определенности в ходе качественно-количественных изменений.</a:t>
            </a:r>
          </a:p>
        </p:txBody>
      </p:sp>
      <p:pic>
        <p:nvPicPr>
          <p:cNvPr id="10" name="Picture 5" descr="C:\Users\zav\Desktop\Анимации\анимашки\смайлы\вопрос"/>
          <p:cNvPicPr>
            <a:picLocks noChangeAspect="1" noChangeArrowheads="1" noCrop="1"/>
          </p:cNvPicPr>
          <p:nvPr/>
        </p:nvPicPr>
        <p:blipFill>
          <a:blip r:embed="rId2" cstate="print"/>
          <a:srcRect/>
          <a:stretch>
            <a:fillRect/>
          </a:stretch>
        </p:blipFill>
        <p:spPr bwMode="auto">
          <a:xfrm>
            <a:off x="827584" y="260648"/>
            <a:ext cx="524184" cy="356891"/>
          </a:xfrm>
          <a:prstGeom prst="rect">
            <a:avLst/>
          </a:prstGeom>
          <a:noFill/>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9000" r="8000" b="33000"/>
          </a:stretch>
        </a:blipFill>
        <a:effectLst/>
      </p:bgPr>
    </p:bg>
    <p:spTree>
      <p:nvGrpSpPr>
        <p:cNvPr id="1" name=""/>
        <p:cNvGrpSpPr/>
        <p:nvPr/>
      </p:nvGrpSpPr>
      <p:grpSpPr>
        <a:xfrm>
          <a:off x="0" y="0"/>
          <a:ext cx="0" cy="0"/>
          <a:chOff x="0" y="0"/>
          <a:chExt cx="0" cy="0"/>
        </a:xfrm>
      </p:grpSpPr>
      <p:sp>
        <p:nvSpPr>
          <p:cNvPr id="2" name="Rectangle 1"/>
          <p:cNvSpPr>
            <a:spLocks noChangeArrowheads="1"/>
          </p:cNvSpPr>
          <p:nvPr/>
        </p:nvSpPr>
        <p:spPr bwMode="auto">
          <a:xfrm>
            <a:off x="1547664" y="4900518"/>
            <a:ext cx="6624736"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6000" b="1" i="0" u="none" strike="noStrike" cap="all" normalizeH="0" baseline="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cs typeface="Arial" pitchFamily="34" charset="0"/>
              </a:rPr>
              <a:t>Приложения</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t="1000" r="79000" b="80000"/>
          </a:stretch>
        </a:blipFill>
        <a:effectLst/>
      </p:bgPr>
    </p:bg>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051720" y="573986"/>
            <a:ext cx="6624736"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base">
              <a:spcBef>
                <a:spcPct val="0"/>
              </a:spcBef>
              <a:spcAft>
                <a:spcPct val="0"/>
              </a:spcAft>
            </a:pPr>
            <a:r>
              <a:rPr lang="ru-RU" b="1" cap="all" dirty="0" smtClean="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latin typeface="Tahoma" pitchFamily="34" charset="0"/>
                <a:ea typeface="Times New Roman" pitchFamily="18" charset="0"/>
                <a:cs typeface="Tahoma" pitchFamily="34" charset="0"/>
              </a:rPr>
              <a:t>Показатели изучения информационных запросов родителей</a:t>
            </a:r>
            <a:endParaRPr lang="ru-RU" b="1" cap="all" dirty="0" smtClean="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latin typeface="Arial" pitchFamily="34" charset="0"/>
              <a:cs typeface="Arial" pitchFamily="34" charset="0"/>
            </a:endParaRPr>
          </a:p>
        </p:txBody>
      </p:sp>
      <p:graphicFrame>
        <p:nvGraphicFramePr>
          <p:cNvPr id="7" name="Таблица 6"/>
          <p:cNvGraphicFramePr>
            <a:graphicFrameLocks noGrp="1"/>
          </p:cNvGraphicFramePr>
          <p:nvPr/>
        </p:nvGraphicFramePr>
        <p:xfrm>
          <a:off x="0" y="1468576"/>
          <a:ext cx="9144000" cy="5461583"/>
        </p:xfrm>
        <a:graphic>
          <a:graphicData uri="http://schemas.openxmlformats.org/drawingml/2006/table">
            <a:tbl>
              <a:tblPr>
                <a:tableStyleId>{3C2FFA5D-87B4-456A-9821-1D502468CF0F}</a:tableStyleId>
              </a:tblPr>
              <a:tblGrid>
                <a:gridCol w="1259632"/>
                <a:gridCol w="3816424"/>
                <a:gridCol w="1990847"/>
                <a:gridCol w="2077097"/>
              </a:tblGrid>
              <a:tr h="279390">
                <a:tc rowSpan="2" gridSpan="2">
                  <a:txBody>
                    <a:bodyPr/>
                    <a:lstStyle/>
                    <a:p>
                      <a:pPr algn="ctr">
                        <a:lnSpc>
                          <a:spcPct val="115000"/>
                        </a:lnSpc>
                        <a:spcAft>
                          <a:spcPts val="1000"/>
                        </a:spcAft>
                      </a:pPr>
                      <a:r>
                        <a:rPr lang="ru-RU" sz="1200" b="1"/>
                        <a:t>Характер информации или о ком информация</a:t>
                      </a:r>
                      <a:endParaRPr lang="ru-RU" sz="1200" b="1">
                        <a:latin typeface="Calibri"/>
                        <a:ea typeface="Calibri"/>
                        <a:cs typeface="Times New Roman"/>
                      </a:endParaRPr>
                    </a:p>
                  </a:txBody>
                  <a:tcPr marL="0" marR="0" marT="0" marB="0">
                    <a:cell3D prstMaterial="dkEdge">
                      <a:bevel prst="relaxedInset"/>
                      <a:lightRig rig="flood" dir="t"/>
                    </a:cell3D>
                  </a:tcPr>
                </a:tc>
                <a:tc rowSpan="2" hMerge="1">
                  <a:txBody>
                    <a:bodyPr/>
                    <a:lstStyle/>
                    <a:p>
                      <a:endParaRPr lang="ru-RU"/>
                    </a:p>
                  </a:txBody>
                  <a:tcPr/>
                </a:tc>
                <a:tc gridSpan="2">
                  <a:txBody>
                    <a:bodyPr/>
                    <a:lstStyle/>
                    <a:p>
                      <a:pPr algn="ctr">
                        <a:lnSpc>
                          <a:spcPct val="115000"/>
                        </a:lnSpc>
                        <a:spcAft>
                          <a:spcPts val="1000"/>
                        </a:spcAft>
                      </a:pPr>
                      <a:r>
                        <a:rPr lang="ru-RU" sz="1200" b="1"/>
                        <a:t>Кто её должен представлять (кл. рук., психолог, завуч и т.д.)</a:t>
                      </a:r>
                      <a:endParaRPr lang="ru-RU" sz="1200" b="1">
                        <a:latin typeface="Calibri"/>
                        <a:ea typeface="Calibri"/>
                        <a:cs typeface="Times New Roman"/>
                      </a:endParaRPr>
                    </a:p>
                  </a:txBody>
                  <a:tcPr marL="0" marR="0" marT="0" marB="0">
                    <a:cell3D prstMaterial="dkEdge">
                      <a:bevel prst="relaxedInset"/>
                      <a:lightRig rig="flood" dir="t"/>
                    </a:cell3D>
                  </a:tcPr>
                </a:tc>
                <a:tc hMerge="1">
                  <a:txBody>
                    <a:bodyPr/>
                    <a:lstStyle/>
                    <a:p>
                      <a:endParaRPr lang="ru-RU"/>
                    </a:p>
                  </a:txBody>
                  <a:tcPr/>
                </a:tc>
              </a:tr>
              <a:tr h="435224">
                <a:tc gridSpan="2" vMerge="1">
                  <a:txBody>
                    <a:bodyPr/>
                    <a:lstStyle/>
                    <a:p>
                      <a:endParaRPr lang="ru-RU"/>
                    </a:p>
                  </a:txBody>
                  <a:tcPr/>
                </a:tc>
                <a:tc hMerge="1" vMerge="1">
                  <a:txBody>
                    <a:bodyPr/>
                    <a:lstStyle/>
                    <a:p>
                      <a:endParaRPr lang="ru-RU"/>
                    </a:p>
                  </a:txBody>
                  <a:tcPr/>
                </a:tc>
                <a:tc>
                  <a:txBody>
                    <a:bodyPr/>
                    <a:lstStyle/>
                    <a:p>
                      <a:pPr algn="ctr">
                        <a:lnSpc>
                          <a:spcPct val="115000"/>
                        </a:lnSpc>
                        <a:spcAft>
                          <a:spcPts val="1000"/>
                        </a:spcAft>
                      </a:pPr>
                      <a:r>
                        <a:rPr lang="ru-RU" sz="1200" b="1"/>
                        <a:t>Устная информация (собрание, беседа ит.д.)</a:t>
                      </a:r>
                      <a:endParaRPr lang="ru-RU" sz="1200" b="1">
                        <a:latin typeface="Calibri"/>
                        <a:ea typeface="Calibri"/>
                        <a:cs typeface="Times New Roman"/>
                      </a:endParaRPr>
                    </a:p>
                  </a:txBody>
                  <a:tcPr marL="0" marR="0" marT="0" marB="0">
                    <a:cell3D prstMaterial="dkEdge">
                      <a:bevel prst="relaxedInset"/>
                      <a:lightRig rig="flood" dir="t"/>
                    </a:cell3D>
                  </a:tcPr>
                </a:tc>
                <a:tc>
                  <a:txBody>
                    <a:bodyPr/>
                    <a:lstStyle/>
                    <a:p>
                      <a:pPr algn="ctr">
                        <a:lnSpc>
                          <a:spcPct val="115000"/>
                        </a:lnSpc>
                        <a:spcAft>
                          <a:spcPts val="1000"/>
                        </a:spcAft>
                      </a:pPr>
                      <a:r>
                        <a:rPr lang="ru-RU" sz="1200" b="1"/>
                        <a:t>Письменная (информ. лист, объявление и т.д.)</a:t>
                      </a:r>
                      <a:endParaRPr lang="ru-RU" sz="1200" b="1">
                        <a:latin typeface="Calibri"/>
                        <a:ea typeface="Calibri"/>
                        <a:cs typeface="Times New Roman"/>
                      </a:endParaRPr>
                    </a:p>
                  </a:txBody>
                  <a:tcPr marL="0" marR="0" marT="0" marB="0">
                    <a:cell3D prstMaterial="dkEdge">
                      <a:bevel prst="relaxedInset"/>
                      <a:lightRig rig="flood" dir="t"/>
                    </a:cell3D>
                  </a:tcPr>
                </a:tc>
              </a:tr>
              <a:tr h="224178">
                <a:tc rowSpan="4">
                  <a:txBody>
                    <a:bodyPr/>
                    <a:lstStyle/>
                    <a:p>
                      <a:pPr algn="ctr">
                        <a:lnSpc>
                          <a:spcPct val="115000"/>
                        </a:lnSpc>
                        <a:spcAft>
                          <a:spcPts val="1000"/>
                        </a:spcAft>
                      </a:pPr>
                      <a:r>
                        <a:rPr lang="ru-RU" sz="1200" b="1"/>
                        <a:t>О ребенке</a:t>
                      </a:r>
                      <a:endParaRPr lang="ru-RU" sz="1200" b="1">
                        <a:latin typeface="Calibri"/>
                        <a:ea typeface="Calibri"/>
                        <a:cs typeface="Times New Roman"/>
                      </a:endParaRPr>
                    </a:p>
                  </a:txBody>
                  <a:tcPr marL="0" marR="0" marT="0" marB="0">
                    <a:cell3D prstMaterial="dkEdge">
                      <a:bevel prst="relaxedInset"/>
                      <a:lightRig rig="flood" dir="t"/>
                    </a:cell3D>
                  </a:tcPr>
                </a:tc>
                <a:tc>
                  <a:txBody>
                    <a:bodyPr/>
                    <a:lstStyle/>
                    <a:p>
                      <a:pPr>
                        <a:lnSpc>
                          <a:spcPct val="115000"/>
                        </a:lnSpc>
                        <a:spcAft>
                          <a:spcPts val="1000"/>
                        </a:spcAft>
                      </a:pPr>
                      <a:r>
                        <a:rPr lang="ru-RU" sz="1200" b="1"/>
                        <a:t>Достижения</a:t>
                      </a:r>
                      <a:endParaRPr lang="ru-RU" sz="1200" b="1">
                        <a:latin typeface="Calibri"/>
                        <a:ea typeface="Calibri"/>
                        <a:cs typeface="Times New Roman"/>
                      </a:endParaRPr>
                    </a:p>
                  </a:txBody>
                  <a:tcPr marL="0" marR="0" marT="0" marB="0">
                    <a:cell3D prstMaterial="dkEdge">
                      <a:bevel prst="relaxedInset"/>
                      <a:lightRig rig="flood" dir="t"/>
                    </a:cell3D>
                  </a:tcPr>
                </a:tc>
                <a:tc>
                  <a:txBody>
                    <a:bodyPr/>
                    <a:lstStyle/>
                    <a:p>
                      <a:pPr>
                        <a:lnSpc>
                          <a:spcPct val="115000"/>
                        </a:lnSpc>
                      </a:pPr>
                      <a:endParaRPr lang="ru-RU" sz="1200" b="1">
                        <a:latin typeface="Calibri"/>
                        <a:ea typeface="Times New Roman"/>
                      </a:endParaRPr>
                    </a:p>
                  </a:txBody>
                  <a:tcPr marL="0" marR="0" marT="0" marB="0">
                    <a:cell3D prstMaterial="dkEdge">
                      <a:bevel prst="relaxedInset"/>
                      <a:lightRig rig="flood" dir="t"/>
                    </a:cell3D>
                  </a:tcPr>
                </a:tc>
                <a:tc>
                  <a:txBody>
                    <a:bodyPr/>
                    <a:lstStyle/>
                    <a:p>
                      <a:pPr>
                        <a:lnSpc>
                          <a:spcPct val="115000"/>
                        </a:lnSpc>
                      </a:pPr>
                      <a:endParaRPr lang="ru-RU" sz="1200" b="1">
                        <a:latin typeface="Calibri"/>
                        <a:ea typeface="Times New Roman"/>
                      </a:endParaRPr>
                    </a:p>
                  </a:txBody>
                  <a:tcPr marL="0" marR="0" marT="0" marB="0">
                    <a:cell3D prstMaterial="dkEdge">
                      <a:bevel prst="relaxedInset"/>
                      <a:lightRig rig="flood" dir="t"/>
                    </a:cell3D>
                  </a:tcPr>
                </a:tc>
              </a:tr>
              <a:tr h="224178">
                <a:tc vMerge="1">
                  <a:txBody>
                    <a:bodyPr/>
                    <a:lstStyle/>
                    <a:p>
                      <a:endParaRPr lang="ru-RU"/>
                    </a:p>
                  </a:txBody>
                  <a:tcPr/>
                </a:tc>
                <a:tc>
                  <a:txBody>
                    <a:bodyPr/>
                    <a:lstStyle/>
                    <a:p>
                      <a:pPr>
                        <a:lnSpc>
                          <a:spcPct val="115000"/>
                        </a:lnSpc>
                        <a:spcAft>
                          <a:spcPts val="1000"/>
                        </a:spcAft>
                      </a:pPr>
                      <a:r>
                        <a:rPr lang="ru-RU" sz="1200" b="1"/>
                        <a:t>Затруднения (проблемы)</a:t>
                      </a:r>
                      <a:endParaRPr lang="ru-RU" sz="1200" b="1">
                        <a:latin typeface="Calibri"/>
                        <a:ea typeface="Calibri"/>
                        <a:cs typeface="Times New Roman"/>
                      </a:endParaRPr>
                    </a:p>
                  </a:txBody>
                  <a:tcPr marL="0" marR="0" marT="0" marB="0">
                    <a:cell3D prstMaterial="dkEdge">
                      <a:bevel prst="relaxedInset"/>
                      <a:lightRig rig="flood" dir="t"/>
                    </a:cell3D>
                  </a:tcPr>
                </a:tc>
                <a:tc>
                  <a:txBody>
                    <a:bodyPr/>
                    <a:lstStyle/>
                    <a:p>
                      <a:pPr>
                        <a:lnSpc>
                          <a:spcPct val="115000"/>
                        </a:lnSpc>
                      </a:pPr>
                      <a:endParaRPr lang="ru-RU" sz="1200" b="1">
                        <a:latin typeface="Calibri"/>
                        <a:ea typeface="Times New Roman"/>
                      </a:endParaRPr>
                    </a:p>
                  </a:txBody>
                  <a:tcPr marL="0" marR="0" marT="0" marB="0">
                    <a:cell3D prstMaterial="dkEdge">
                      <a:bevel prst="relaxedInset"/>
                      <a:lightRig rig="flood" dir="t"/>
                    </a:cell3D>
                  </a:tcPr>
                </a:tc>
                <a:tc>
                  <a:txBody>
                    <a:bodyPr/>
                    <a:lstStyle/>
                    <a:p>
                      <a:pPr>
                        <a:lnSpc>
                          <a:spcPct val="115000"/>
                        </a:lnSpc>
                      </a:pPr>
                      <a:endParaRPr lang="ru-RU" sz="1200" b="1">
                        <a:latin typeface="Calibri"/>
                        <a:ea typeface="Times New Roman"/>
                      </a:endParaRPr>
                    </a:p>
                  </a:txBody>
                  <a:tcPr marL="0" marR="0" marT="0" marB="0">
                    <a:cell3D prstMaterial="dkEdge">
                      <a:bevel prst="relaxedInset"/>
                      <a:lightRig rig="flood" dir="t"/>
                    </a:cell3D>
                  </a:tcPr>
                </a:tc>
              </a:tr>
              <a:tr h="224178">
                <a:tc vMerge="1">
                  <a:txBody>
                    <a:bodyPr/>
                    <a:lstStyle/>
                    <a:p>
                      <a:endParaRPr lang="ru-RU"/>
                    </a:p>
                  </a:txBody>
                  <a:tcPr/>
                </a:tc>
                <a:tc>
                  <a:txBody>
                    <a:bodyPr/>
                    <a:lstStyle/>
                    <a:p>
                      <a:pPr>
                        <a:lnSpc>
                          <a:spcPct val="115000"/>
                        </a:lnSpc>
                        <a:spcAft>
                          <a:spcPts val="1000"/>
                        </a:spcAft>
                      </a:pPr>
                      <a:r>
                        <a:rPr lang="ru-RU" sz="1200" b="1"/>
                        <a:t>Отношения со сверстниками</a:t>
                      </a:r>
                      <a:endParaRPr lang="ru-RU" sz="1200" b="1">
                        <a:latin typeface="Calibri"/>
                        <a:ea typeface="Calibri"/>
                        <a:cs typeface="Times New Roman"/>
                      </a:endParaRPr>
                    </a:p>
                  </a:txBody>
                  <a:tcPr marL="0" marR="0" marT="0" marB="0">
                    <a:cell3D prstMaterial="dkEdge">
                      <a:bevel prst="relaxedInset"/>
                      <a:lightRig rig="flood" dir="t"/>
                    </a:cell3D>
                  </a:tcPr>
                </a:tc>
                <a:tc>
                  <a:txBody>
                    <a:bodyPr/>
                    <a:lstStyle/>
                    <a:p>
                      <a:pPr>
                        <a:lnSpc>
                          <a:spcPct val="115000"/>
                        </a:lnSpc>
                      </a:pPr>
                      <a:endParaRPr lang="ru-RU" sz="1200" b="1">
                        <a:latin typeface="Calibri"/>
                        <a:ea typeface="Times New Roman"/>
                      </a:endParaRPr>
                    </a:p>
                  </a:txBody>
                  <a:tcPr marL="0" marR="0" marT="0" marB="0">
                    <a:cell3D prstMaterial="dkEdge">
                      <a:bevel prst="relaxedInset"/>
                      <a:lightRig rig="flood" dir="t"/>
                    </a:cell3D>
                  </a:tcPr>
                </a:tc>
                <a:tc>
                  <a:txBody>
                    <a:bodyPr/>
                    <a:lstStyle/>
                    <a:p>
                      <a:pPr>
                        <a:lnSpc>
                          <a:spcPct val="115000"/>
                        </a:lnSpc>
                      </a:pPr>
                      <a:endParaRPr lang="ru-RU" sz="1200" b="1">
                        <a:latin typeface="Calibri"/>
                        <a:ea typeface="Times New Roman"/>
                      </a:endParaRPr>
                    </a:p>
                  </a:txBody>
                  <a:tcPr marL="0" marR="0" marT="0" marB="0">
                    <a:cell3D prstMaterial="dkEdge">
                      <a:bevel prst="relaxedInset"/>
                      <a:lightRig rig="flood" dir="t"/>
                    </a:cell3D>
                  </a:tcPr>
                </a:tc>
              </a:tr>
              <a:tr h="279390">
                <a:tc vMerge="1">
                  <a:txBody>
                    <a:bodyPr/>
                    <a:lstStyle/>
                    <a:p>
                      <a:endParaRPr lang="ru-RU"/>
                    </a:p>
                  </a:txBody>
                  <a:tcPr/>
                </a:tc>
                <a:tc>
                  <a:txBody>
                    <a:bodyPr/>
                    <a:lstStyle/>
                    <a:p>
                      <a:pPr>
                        <a:lnSpc>
                          <a:spcPct val="115000"/>
                        </a:lnSpc>
                        <a:spcAft>
                          <a:spcPts val="1000"/>
                        </a:spcAft>
                      </a:pPr>
                      <a:r>
                        <a:rPr lang="ru-RU" sz="1200" b="1"/>
                        <a:t>Особенности характера, ценности, интересы</a:t>
                      </a:r>
                      <a:endParaRPr lang="ru-RU" sz="1200" b="1">
                        <a:latin typeface="Calibri"/>
                        <a:ea typeface="Calibri"/>
                        <a:cs typeface="Times New Roman"/>
                      </a:endParaRPr>
                    </a:p>
                  </a:txBody>
                  <a:tcPr marL="0" marR="0" marT="0" marB="0">
                    <a:cell3D prstMaterial="dkEdge">
                      <a:bevel prst="relaxedInset"/>
                      <a:lightRig rig="flood" dir="t"/>
                    </a:cell3D>
                  </a:tcPr>
                </a:tc>
                <a:tc>
                  <a:txBody>
                    <a:bodyPr/>
                    <a:lstStyle/>
                    <a:p>
                      <a:pPr>
                        <a:lnSpc>
                          <a:spcPct val="115000"/>
                        </a:lnSpc>
                      </a:pPr>
                      <a:endParaRPr lang="ru-RU" sz="1200" b="1">
                        <a:latin typeface="Calibri"/>
                        <a:ea typeface="Times New Roman"/>
                      </a:endParaRPr>
                    </a:p>
                  </a:txBody>
                  <a:tcPr marL="0" marR="0" marT="0" marB="0">
                    <a:cell3D prstMaterial="dkEdge">
                      <a:bevel prst="relaxedInset"/>
                      <a:lightRig rig="flood" dir="t"/>
                    </a:cell3D>
                  </a:tcPr>
                </a:tc>
                <a:tc>
                  <a:txBody>
                    <a:bodyPr/>
                    <a:lstStyle/>
                    <a:p>
                      <a:pPr>
                        <a:lnSpc>
                          <a:spcPct val="115000"/>
                        </a:lnSpc>
                      </a:pPr>
                      <a:endParaRPr lang="ru-RU" sz="1200" b="1">
                        <a:latin typeface="Calibri"/>
                        <a:ea typeface="Times New Roman"/>
                      </a:endParaRPr>
                    </a:p>
                  </a:txBody>
                  <a:tcPr marL="0" marR="0" marT="0" marB="0">
                    <a:cell3D prstMaterial="dkEdge">
                      <a:bevel prst="relaxedInset"/>
                      <a:lightRig rig="flood" dir="t"/>
                    </a:cell3D>
                  </a:tcPr>
                </a:tc>
              </a:tr>
              <a:tr h="279390">
                <a:tc rowSpan="4">
                  <a:txBody>
                    <a:bodyPr/>
                    <a:lstStyle/>
                    <a:p>
                      <a:pPr algn="ctr">
                        <a:lnSpc>
                          <a:spcPct val="115000"/>
                        </a:lnSpc>
                        <a:spcAft>
                          <a:spcPts val="1000"/>
                        </a:spcAft>
                      </a:pPr>
                      <a:r>
                        <a:rPr lang="ru-RU" sz="1200" b="1"/>
                        <a:t>Школе</a:t>
                      </a:r>
                      <a:endParaRPr lang="ru-RU" sz="1200" b="1">
                        <a:latin typeface="Calibri"/>
                        <a:ea typeface="Calibri"/>
                        <a:cs typeface="Times New Roman"/>
                      </a:endParaRPr>
                    </a:p>
                  </a:txBody>
                  <a:tcPr marL="0" marR="0" marT="0" marB="0">
                    <a:cell3D prstMaterial="dkEdge">
                      <a:bevel prst="relaxedInset"/>
                      <a:lightRig rig="flood" dir="t"/>
                    </a:cell3D>
                  </a:tcPr>
                </a:tc>
                <a:tc>
                  <a:txBody>
                    <a:bodyPr/>
                    <a:lstStyle/>
                    <a:p>
                      <a:pPr>
                        <a:lnSpc>
                          <a:spcPct val="115000"/>
                        </a:lnSpc>
                        <a:spcAft>
                          <a:spcPts val="1000"/>
                        </a:spcAft>
                      </a:pPr>
                      <a:r>
                        <a:rPr lang="ru-RU" sz="1200" b="1"/>
                        <a:t>Достижения ( в масштабе района, города)</a:t>
                      </a:r>
                      <a:endParaRPr lang="ru-RU" sz="1200" b="1">
                        <a:latin typeface="Calibri"/>
                        <a:ea typeface="Calibri"/>
                        <a:cs typeface="Times New Roman"/>
                      </a:endParaRPr>
                    </a:p>
                  </a:txBody>
                  <a:tcPr marL="0" marR="0" marT="0" marB="0">
                    <a:cell3D prstMaterial="dkEdge">
                      <a:bevel prst="relaxedInset"/>
                      <a:lightRig rig="flood" dir="t"/>
                    </a:cell3D>
                  </a:tcPr>
                </a:tc>
                <a:tc>
                  <a:txBody>
                    <a:bodyPr/>
                    <a:lstStyle/>
                    <a:p>
                      <a:pPr>
                        <a:lnSpc>
                          <a:spcPct val="115000"/>
                        </a:lnSpc>
                      </a:pPr>
                      <a:endParaRPr lang="ru-RU" sz="1200" b="1">
                        <a:latin typeface="Calibri"/>
                        <a:ea typeface="Times New Roman"/>
                      </a:endParaRPr>
                    </a:p>
                  </a:txBody>
                  <a:tcPr marL="0" marR="0" marT="0" marB="0">
                    <a:cell3D prstMaterial="dkEdge">
                      <a:bevel prst="relaxedInset"/>
                      <a:lightRig rig="flood" dir="t"/>
                    </a:cell3D>
                  </a:tcPr>
                </a:tc>
                <a:tc>
                  <a:txBody>
                    <a:bodyPr/>
                    <a:lstStyle/>
                    <a:p>
                      <a:pPr>
                        <a:lnSpc>
                          <a:spcPct val="115000"/>
                        </a:lnSpc>
                      </a:pPr>
                      <a:endParaRPr lang="ru-RU" sz="1200" b="1">
                        <a:latin typeface="Calibri"/>
                        <a:ea typeface="Times New Roman"/>
                      </a:endParaRPr>
                    </a:p>
                  </a:txBody>
                  <a:tcPr marL="0" marR="0" marT="0" marB="0">
                    <a:cell3D prstMaterial="dkEdge">
                      <a:bevel prst="relaxedInset"/>
                      <a:lightRig rig="flood" dir="t"/>
                    </a:cell3D>
                  </a:tcPr>
                </a:tc>
              </a:tr>
              <a:tr h="279390">
                <a:tc vMerge="1">
                  <a:txBody>
                    <a:bodyPr/>
                    <a:lstStyle/>
                    <a:p>
                      <a:endParaRPr lang="ru-RU"/>
                    </a:p>
                  </a:txBody>
                  <a:tcPr/>
                </a:tc>
                <a:tc>
                  <a:txBody>
                    <a:bodyPr/>
                    <a:lstStyle/>
                    <a:p>
                      <a:pPr>
                        <a:lnSpc>
                          <a:spcPct val="115000"/>
                        </a:lnSpc>
                        <a:spcAft>
                          <a:spcPts val="1000"/>
                        </a:spcAft>
                      </a:pPr>
                      <a:r>
                        <a:rPr lang="ru-RU" sz="1200" b="1"/>
                        <a:t>Мероприятия, проводимые в школе и вне школы</a:t>
                      </a:r>
                      <a:endParaRPr lang="ru-RU" sz="1200" b="1">
                        <a:latin typeface="Calibri"/>
                        <a:ea typeface="Calibri"/>
                        <a:cs typeface="Times New Roman"/>
                      </a:endParaRPr>
                    </a:p>
                  </a:txBody>
                  <a:tcPr marL="0" marR="0" marT="0" marB="0">
                    <a:cell3D prstMaterial="dkEdge">
                      <a:bevel prst="relaxedInset"/>
                      <a:lightRig rig="flood" dir="t"/>
                    </a:cell3D>
                  </a:tcPr>
                </a:tc>
                <a:tc>
                  <a:txBody>
                    <a:bodyPr/>
                    <a:lstStyle/>
                    <a:p>
                      <a:pPr>
                        <a:lnSpc>
                          <a:spcPct val="115000"/>
                        </a:lnSpc>
                      </a:pPr>
                      <a:endParaRPr lang="ru-RU" sz="1200" b="1">
                        <a:latin typeface="Calibri"/>
                        <a:ea typeface="Times New Roman"/>
                      </a:endParaRPr>
                    </a:p>
                  </a:txBody>
                  <a:tcPr marL="0" marR="0" marT="0" marB="0">
                    <a:cell3D prstMaterial="dkEdge">
                      <a:bevel prst="relaxedInset"/>
                      <a:lightRig rig="flood" dir="t"/>
                    </a:cell3D>
                  </a:tcPr>
                </a:tc>
                <a:tc>
                  <a:txBody>
                    <a:bodyPr/>
                    <a:lstStyle/>
                    <a:p>
                      <a:pPr>
                        <a:lnSpc>
                          <a:spcPct val="115000"/>
                        </a:lnSpc>
                      </a:pPr>
                      <a:endParaRPr lang="ru-RU" sz="1200" b="1">
                        <a:latin typeface="Calibri"/>
                        <a:ea typeface="Times New Roman"/>
                      </a:endParaRPr>
                    </a:p>
                  </a:txBody>
                  <a:tcPr marL="0" marR="0" marT="0" marB="0">
                    <a:cell3D prstMaterial="dkEdge">
                      <a:bevel prst="relaxedInset"/>
                      <a:lightRig rig="flood" dir="t"/>
                    </a:cell3D>
                  </a:tcPr>
                </a:tc>
              </a:tr>
              <a:tr h="558779">
                <a:tc vMerge="1">
                  <a:txBody>
                    <a:bodyPr/>
                    <a:lstStyle/>
                    <a:p>
                      <a:endParaRPr lang="ru-RU"/>
                    </a:p>
                  </a:txBody>
                  <a:tcPr/>
                </a:tc>
                <a:tc>
                  <a:txBody>
                    <a:bodyPr/>
                    <a:lstStyle/>
                    <a:p>
                      <a:pPr>
                        <a:lnSpc>
                          <a:spcPct val="115000"/>
                        </a:lnSpc>
                        <a:spcAft>
                          <a:spcPts val="1000"/>
                        </a:spcAft>
                      </a:pPr>
                      <a:r>
                        <a:rPr lang="ru-RU" sz="1200" b="1"/>
                        <a:t>Инновационная деятельность, связанная с обучением(образовательные программы, проекты и т.д.)</a:t>
                      </a:r>
                      <a:endParaRPr lang="ru-RU" sz="1200" b="1">
                        <a:latin typeface="Calibri"/>
                        <a:ea typeface="Calibri"/>
                        <a:cs typeface="Times New Roman"/>
                      </a:endParaRPr>
                    </a:p>
                  </a:txBody>
                  <a:tcPr marL="0" marR="0" marT="0" marB="0">
                    <a:cell3D prstMaterial="dkEdge">
                      <a:bevel prst="relaxedInset"/>
                      <a:lightRig rig="flood" dir="t"/>
                    </a:cell3D>
                  </a:tcPr>
                </a:tc>
                <a:tc>
                  <a:txBody>
                    <a:bodyPr/>
                    <a:lstStyle/>
                    <a:p>
                      <a:pPr>
                        <a:lnSpc>
                          <a:spcPct val="115000"/>
                        </a:lnSpc>
                      </a:pPr>
                      <a:endParaRPr lang="ru-RU" sz="1200" b="1">
                        <a:latin typeface="Calibri"/>
                        <a:ea typeface="Times New Roman"/>
                      </a:endParaRPr>
                    </a:p>
                  </a:txBody>
                  <a:tcPr marL="0" marR="0" marT="0" marB="0">
                    <a:cell3D prstMaterial="dkEdge">
                      <a:bevel prst="relaxedInset"/>
                      <a:lightRig rig="flood" dir="t"/>
                    </a:cell3D>
                  </a:tcPr>
                </a:tc>
                <a:tc>
                  <a:txBody>
                    <a:bodyPr/>
                    <a:lstStyle/>
                    <a:p>
                      <a:pPr>
                        <a:lnSpc>
                          <a:spcPct val="115000"/>
                        </a:lnSpc>
                      </a:pPr>
                      <a:endParaRPr lang="ru-RU" sz="1200" b="1">
                        <a:latin typeface="Calibri"/>
                        <a:ea typeface="Times New Roman"/>
                      </a:endParaRPr>
                    </a:p>
                  </a:txBody>
                  <a:tcPr marL="0" marR="0" marT="0" marB="0">
                    <a:cell3D prstMaterial="dkEdge">
                      <a:bevel prst="relaxedInset"/>
                      <a:lightRig rig="flood" dir="t"/>
                    </a:cell3D>
                  </a:tcPr>
                </a:tc>
              </a:tr>
              <a:tr h="435224">
                <a:tc vMerge="1">
                  <a:txBody>
                    <a:bodyPr/>
                    <a:lstStyle/>
                    <a:p>
                      <a:endParaRPr lang="ru-RU"/>
                    </a:p>
                  </a:txBody>
                  <a:tcPr/>
                </a:tc>
                <a:tc>
                  <a:txBody>
                    <a:bodyPr/>
                    <a:lstStyle/>
                    <a:p>
                      <a:pPr>
                        <a:lnSpc>
                          <a:spcPct val="115000"/>
                        </a:lnSpc>
                        <a:spcAft>
                          <a:spcPts val="1000"/>
                        </a:spcAft>
                      </a:pPr>
                      <a:r>
                        <a:rPr lang="ru-RU" sz="1200" b="1"/>
                        <a:t>Профессиональная компетентность и достижения учителей</a:t>
                      </a:r>
                      <a:endParaRPr lang="ru-RU" sz="1200" b="1">
                        <a:latin typeface="Calibri"/>
                        <a:ea typeface="Calibri"/>
                        <a:cs typeface="Times New Roman"/>
                      </a:endParaRPr>
                    </a:p>
                  </a:txBody>
                  <a:tcPr marL="0" marR="0" marT="0" marB="0">
                    <a:cell3D prstMaterial="dkEdge">
                      <a:bevel prst="relaxedInset"/>
                      <a:lightRig rig="flood" dir="t"/>
                    </a:cell3D>
                  </a:tcPr>
                </a:tc>
                <a:tc>
                  <a:txBody>
                    <a:bodyPr/>
                    <a:lstStyle/>
                    <a:p>
                      <a:pPr>
                        <a:lnSpc>
                          <a:spcPct val="115000"/>
                        </a:lnSpc>
                      </a:pPr>
                      <a:endParaRPr lang="ru-RU" sz="1200" b="1">
                        <a:latin typeface="Calibri"/>
                        <a:ea typeface="Times New Roman"/>
                      </a:endParaRPr>
                    </a:p>
                  </a:txBody>
                  <a:tcPr marL="0" marR="0" marT="0" marB="0">
                    <a:cell3D prstMaterial="dkEdge">
                      <a:bevel prst="relaxedInset"/>
                      <a:lightRig rig="flood" dir="t"/>
                    </a:cell3D>
                  </a:tcPr>
                </a:tc>
                <a:tc>
                  <a:txBody>
                    <a:bodyPr/>
                    <a:lstStyle/>
                    <a:p>
                      <a:pPr>
                        <a:lnSpc>
                          <a:spcPct val="115000"/>
                        </a:lnSpc>
                      </a:pPr>
                      <a:endParaRPr lang="ru-RU" sz="1200" b="1">
                        <a:latin typeface="Calibri"/>
                        <a:ea typeface="Times New Roman"/>
                      </a:endParaRPr>
                    </a:p>
                  </a:txBody>
                  <a:tcPr marL="0" marR="0" marT="0" marB="0">
                    <a:cell3D prstMaterial="dkEdge">
                      <a:bevel prst="relaxedInset"/>
                      <a:lightRig rig="flood" dir="t"/>
                    </a:cell3D>
                  </a:tcPr>
                </a:tc>
              </a:tr>
              <a:tr h="279390">
                <a:tc rowSpan="2">
                  <a:txBody>
                    <a:bodyPr/>
                    <a:lstStyle/>
                    <a:p>
                      <a:pPr algn="ctr">
                        <a:lnSpc>
                          <a:spcPct val="115000"/>
                        </a:lnSpc>
                        <a:spcAft>
                          <a:spcPts val="1000"/>
                        </a:spcAft>
                      </a:pPr>
                      <a:r>
                        <a:rPr lang="ru-RU" sz="1200" b="1"/>
                        <a:t>Городе (стране, мире)</a:t>
                      </a:r>
                      <a:endParaRPr lang="ru-RU" sz="1200" b="1">
                        <a:latin typeface="Calibri"/>
                        <a:ea typeface="Calibri"/>
                        <a:cs typeface="Times New Roman"/>
                      </a:endParaRPr>
                    </a:p>
                  </a:txBody>
                  <a:tcPr marL="0" marR="0" marT="0" marB="0">
                    <a:cell3D prstMaterial="dkEdge">
                      <a:bevel prst="relaxedInset"/>
                      <a:lightRig rig="flood" dir="t"/>
                    </a:cell3D>
                  </a:tcPr>
                </a:tc>
                <a:tc>
                  <a:txBody>
                    <a:bodyPr/>
                    <a:lstStyle/>
                    <a:p>
                      <a:pPr>
                        <a:lnSpc>
                          <a:spcPct val="115000"/>
                        </a:lnSpc>
                        <a:spcAft>
                          <a:spcPts val="1000"/>
                        </a:spcAft>
                      </a:pPr>
                      <a:r>
                        <a:rPr lang="ru-RU" sz="1200" b="1"/>
                        <a:t>Достижения города (страны) в области образования</a:t>
                      </a:r>
                      <a:endParaRPr lang="ru-RU" sz="1200" b="1">
                        <a:latin typeface="Calibri"/>
                        <a:ea typeface="Calibri"/>
                        <a:cs typeface="Times New Roman"/>
                      </a:endParaRPr>
                    </a:p>
                  </a:txBody>
                  <a:tcPr marL="0" marR="0" marT="0" marB="0">
                    <a:cell3D prstMaterial="dkEdge">
                      <a:bevel prst="relaxedInset"/>
                      <a:lightRig rig="flood" dir="t"/>
                    </a:cell3D>
                  </a:tcPr>
                </a:tc>
                <a:tc>
                  <a:txBody>
                    <a:bodyPr/>
                    <a:lstStyle/>
                    <a:p>
                      <a:pPr>
                        <a:lnSpc>
                          <a:spcPct val="115000"/>
                        </a:lnSpc>
                      </a:pPr>
                      <a:endParaRPr lang="ru-RU" sz="1200" b="1">
                        <a:latin typeface="Calibri"/>
                        <a:ea typeface="Times New Roman"/>
                      </a:endParaRPr>
                    </a:p>
                  </a:txBody>
                  <a:tcPr marL="0" marR="0" marT="0" marB="0">
                    <a:cell3D prstMaterial="dkEdge">
                      <a:bevel prst="relaxedInset"/>
                      <a:lightRig rig="flood" dir="t"/>
                    </a:cell3D>
                  </a:tcPr>
                </a:tc>
                <a:tc>
                  <a:txBody>
                    <a:bodyPr/>
                    <a:lstStyle/>
                    <a:p>
                      <a:pPr>
                        <a:lnSpc>
                          <a:spcPct val="115000"/>
                        </a:lnSpc>
                      </a:pPr>
                      <a:endParaRPr lang="ru-RU" sz="1200" b="1">
                        <a:latin typeface="Calibri"/>
                        <a:ea typeface="Times New Roman"/>
                      </a:endParaRPr>
                    </a:p>
                  </a:txBody>
                  <a:tcPr marL="0" marR="0" marT="0" marB="0">
                    <a:cell3D prstMaterial="dkEdge">
                      <a:bevel prst="relaxedInset"/>
                      <a:lightRig rig="flood" dir="t"/>
                    </a:cell3D>
                  </a:tcPr>
                </a:tc>
              </a:tr>
              <a:tr h="558779">
                <a:tc vMerge="1">
                  <a:txBody>
                    <a:bodyPr/>
                    <a:lstStyle/>
                    <a:p>
                      <a:endParaRPr lang="ru-RU"/>
                    </a:p>
                  </a:txBody>
                  <a:tcPr/>
                </a:tc>
                <a:tc>
                  <a:txBody>
                    <a:bodyPr/>
                    <a:lstStyle/>
                    <a:p>
                      <a:pPr>
                        <a:lnSpc>
                          <a:spcPct val="115000"/>
                        </a:lnSpc>
                        <a:spcAft>
                          <a:spcPts val="1000"/>
                        </a:spcAft>
                      </a:pPr>
                      <a:r>
                        <a:rPr lang="ru-RU" sz="1200" b="1"/>
                        <a:t>Новости в области образования (нормативные документы, открытия, интересный опыт других)</a:t>
                      </a:r>
                      <a:endParaRPr lang="ru-RU" sz="1200" b="1">
                        <a:latin typeface="Calibri"/>
                        <a:ea typeface="Calibri"/>
                        <a:cs typeface="Times New Roman"/>
                      </a:endParaRPr>
                    </a:p>
                  </a:txBody>
                  <a:tcPr marL="0" marR="0" marT="0" marB="0">
                    <a:cell3D prstMaterial="dkEdge">
                      <a:bevel prst="relaxedInset"/>
                      <a:lightRig rig="flood" dir="t"/>
                    </a:cell3D>
                  </a:tcPr>
                </a:tc>
                <a:tc>
                  <a:txBody>
                    <a:bodyPr/>
                    <a:lstStyle/>
                    <a:p>
                      <a:pPr>
                        <a:lnSpc>
                          <a:spcPct val="115000"/>
                        </a:lnSpc>
                      </a:pPr>
                      <a:endParaRPr lang="ru-RU" sz="1200" b="1">
                        <a:latin typeface="Calibri"/>
                        <a:ea typeface="Times New Roman"/>
                      </a:endParaRPr>
                    </a:p>
                  </a:txBody>
                  <a:tcPr marL="0" marR="0" marT="0" marB="0">
                    <a:cell3D prstMaterial="dkEdge">
                      <a:bevel prst="relaxedInset"/>
                      <a:lightRig rig="flood" dir="t"/>
                    </a:cell3D>
                  </a:tcPr>
                </a:tc>
                <a:tc>
                  <a:txBody>
                    <a:bodyPr/>
                    <a:lstStyle/>
                    <a:p>
                      <a:pPr>
                        <a:lnSpc>
                          <a:spcPct val="115000"/>
                        </a:lnSpc>
                      </a:pPr>
                      <a:endParaRPr lang="ru-RU" sz="1200" b="1">
                        <a:latin typeface="Calibri"/>
                        <a:ea typeface="Times New Roman"/>
                      </a:endParaRPr>
                    </a:p>
                  </a:txBody>
                  <a:tcPr marL="0" marR="0" marT="0" marB="0">
                    <a:cell3D prstMaterial="dkEdge">
                      <a:bevel prst="relaxedInset"/>
                      <a:lightRig rig="flood" dir="t"/>
                    </a:cell3D>
                  </a:tcPr>
                </a:tc>
              </a:tr>
              <a:tr h="659402">
                <a:tc rowSpan="4">
                  <a:txBody>
                    <a:bodyPr/>
                    <a:lstStyle/>
                    <a:p>
                      <a:pPr algn="ctr">
                        <a:lnSpc>
                          <a:spcPct val="115000"/>
                        </a:lnSpc>
                        <a:spcAft>
                          <a:spcPts val="1000"/>
                        </a:spcAft>
                      </a:pPr>
                      <a:r>
                        <a:rPr lang="ru-RU" sz="1200" b="1"/>
                        <a:t>Психолого – педагогическая информация</a:t>
                      </a:r>
                      <a:endParaRPr lang="ru-RU" sz="1200" b="1">
                        <a:latin typeface="Calibri"/>
                        <a:ea typeface="Calibri"/>
                        <a:cs typeface="Times New Roman"/>
                      </a:endParaRPr>
                    </a:p>
                  </a:txBody>
                  <a:tcPr marL="0" marR="0" marT="0" marB="0">
                    <a:cell3D prstMaterial="dkEdge">
                      <a:bevel prst="relaxedInset"/>
                      <a:lightRig rig="flood" dir="t"/>
                    </a:cell3D>
                  </a:tcPr>
                </a:tc>
                <a:tc>
                  <a:txBody>
                    <a:bodyPr/>
                    <a:lstStyle/>
                    <a:p>
                      <a:pPr>
                        <a:lnSpc>
                          <a:spcPct val="115000"/>
                        </a:lnSpc>
                        <a:spcAft>
                          <a:spcPts val="1000"/>
                        </a:spcAft>
                      </a:pPr>
                      <a:r>
                        <a:rPr lang="ru-RU" sz="1200" b="1"/>
                        <a:t>О проблемах воспитания и развития детей (далее укажите несколько проблем, наиболее актуальных для Вас)</a:t>
                      </a:r>
                      <a:endParaRPr lang="ru-RU" sz="1200" b="1">
                        <a:latin typeface="Calibri"/>
                        <a:ea typeface="Calibri"/>
                        <a:cs typeface="Times New Roman"/>
                      </a:endParaRPr>
                    </a:p>
                  </a:txBody>
                  <a:tcPr marL="0" marR="0" marT="0" marB="0">
                    <a:cell3D prstMaterial="dkEdge">
                      <a:bevel prst="relaxedInset"/>
                      <a:lightRig rig="flood" dir="t"/>
                    </a:cell3D>
                  </a:tcPr>
                </a:tc>
                <a:tc gridSpan="2">
                  <a:txBody>
                    <a:bodyPr/>
                    <a:lstStyle/>
                    <a:p>
                      <a:pPr algn="ctr">
                        <a:lnSpc>
                          <a:spcPct val="115000"/>
                        </a:lnSpc>
                        <a:spcAft>
                          <a:spcPts val="1000"/>
                        </a:spcAft>
                      </a:pPr>
                      <a:r>
                        <a:rPr lang="ru-RU" sz="1200" b="1"/>
                        <a:t>Пожалуйста, укажите форму, в которой Вы хотели бы получать ответы на свои вопросы, например: семинар, лекция специалиста, «круглый стол» и т.д.</a:t>
                      </a:r>
                      <a:endParaRPr lang="ru-RU" sz="1200" b="1">
                        <a:latin typeface="Calibri"/>
                        <a:ea typeface="Calibri"/>
                        <a:cs typeface="Times New Roman"/>
                      </a:endParaRPr>
                    </a:p>
                  </a:txBody>
                  <a:tcPr marL="0" marR="0" marT="0" marB="0">
                    <a:cell3D prstMaterial="dkEdge">
                      <a:bevel prst="relaxedInset"/>
                      <a:lightRig rig="flood" dir="t"/>
                    </a:cell3D>
                  </a:tcPr>
                </a:tc>
                <a:tc hMerge="1">
                  <a:txBody>
                    <a:bodyPr/>
                    <a:lstStyle/>
                    <a:p>
                      <a:endParaRPr lang="ru-RU"/>
                    </a:p>
                  </a:txBody>
                  <a:tcPr/>
                </a:tc>
              </a:tr>
              <a:tr h="224178">
                <a:tc vMerge="1">
                  <a:txBody>
                    <a:bodyPr/>
                    <a:lstStyle/>
                    <a:p>
                      <a:endParaRPr lang="ru-RU"/>
                    </a:p>
                  </a:txBody>
                  <a:tcPr/>
                </a:tc>
                <a:tc>
                  <a:txBody>
                    <a:bodyPr/>
                    <a:lstStyle/>
                    <a:p>
                      <a:pPr>
                        <a:lnSpc>
                          <a:spcPct val="115000"/>
                        </a:lnSpc>
                        <a:spcAft>
                          <a:spcPts val="1000"/>
                        </a:spcAft>
                      </a:pPr>
                      <a:r>
                        <a:rPr lang="ru-RU" sz="1200" b="1"/>
                        <a:t>1.</a:t>
                      </a:r>
                      <a:endParaRPr lang="ru-RU" sz="1200" b="1">
                        <a:latin typeface="Calibri"/>
                        <a:ea typeface="Calibri"/>
                        <a:cs typeface="Times New Roman"/>
                      </a:endParaRPr>
                    </a:p>
                  </a:txBody>
                  <a:tcPr marL="0" marR="0" marT="0" marB="0">
                    <a:cell3D prstMaterial="dkEdge">
                      <a:bevel prst="relaxedInset"/>
                      <a:lightRig rig="flood" dir="t"/>
                    </a:cell3D>
                  </a:tcPr>
                </a:tc>
                <a:tc>
                  <a:txBody>
                    <a:bodyPr/>
                    <a:lstStyle/>
                    <a:p>
                      <a:pPr>
                        <a:lnSpc>
                          <a:spcPct val="115000"/>
                        </a:lnSpc>
                      </a:pPr>
                      <a:endParaRPr lang="ru-RU" sz="1200" b="1">
                        <a:latin typeface="Calibri"/>
                        <a:ea typeface="Times New Roman"/>
                      </a:endParaRPr>
                    </a:p>
                  </a:txBody>
                  <a:tcPr marL="0" marR="0" marT="0" marB="0">
                    <a:cell3D prstMaterial="dkEdge">
                      <a:bevel prst="relaxedInset"/>
                      <a:lightRig rig="flood" dir="t"/>
                    </a:cell3D>
                  </a:tcPr>
                </a:tc>
                <a:tc>
                  <a:txBody>
                    <a:bodyPr/>
                    <a:lstStyle/>
                    <a:p>
                      <a:pPr>
                        <a:lnSpc>
                          <a:spcPct val="115000"/>
                        </a:lnSpc>
                      </a:pPr>
                      <a:endParaRPr lang="ru-RU" sz="1200" b="1">
                        <a:latin typeface="Calibri"/>
                        <a:ea typeface="Times New Roman"/>
                      </a:endParaRPr>
                    </a:p>
                  </a:txBody>
                  <a:tcPr marL="0" marR="0" marT="0" marB="0">
                    <a:cell3D prstMaterial="dkEdge">
                      <a:bevel prst="relaxedInset"/>
                      <a:lightRig rig="flood" dir="t"/>
                    </a:cell3D>
                  </a:tcPr>
                </a:tc>
              </a:tr>
              <a:tr h="224178">
                <a:tc vMerge="1">
                  <a:txBody>
                    <a:bodyPr/>
                    <a:lstStyle/>
                    <a:p>
                      <a:endParaRPr lang="ru-RU"/>
                    </a:p>
                  </a:txBody>
                  <a:tcPr/>
                </a:tc>
                <a:tc>
                  <a:txBody>
                    <a:bodyPr/>
                    <a:lstStyle/>
                    <a:p>
                      <a:pPr>
                        <a:lnSpc>
                          <a:spcPct val="115000"/>
                        </a:lnSpc>
                        <a:spcAft>
                          <a:spcPts val="1000"/>
                        </a:spcAft>
                      </a:pPr>
                      <a:r>
                        <a:rPr lang="ru-RU" sz="1200" b="1"/>
                        <a:t>2.</a:t>
                      </a:r>
                      <a:endParaRPr lang="ru-RU" sz="1200" b="1">
                        <a:latin typeface="Calibri"/>
                        <a:ea typeface="Calibri"/>
                        <a:cs typeface="Times New Roman"/>
                      </a:endParaRPr>
                    </a:p>
                  </a:txBody>
                  <a:tcPr marL="0" marR="0" marT="0" marB="0">
                    <a:cell3D prstMaterial="dkEdge">
                      <a:bevel prst="relaxedInset"/>
                      <a:lightRig rig="flood" dir="t"/>
                    </a:cell3D>
                  </a:tcPr>
                </a:tc>
                <a:tc>
                  <a:txBody>
                    <a:bodyPr/>
                    <a:lstStyle/>
                    <a:p>
                      <a:pPr>
                        <a:lnSpc>
                          <a:spcPct val="115000"/>
                        </a:lnSpc>
                      </a:pPr>
                      <a:endParaRPr lang="ru-RU" sz="1200" b="1">
                        <a:latin typeface="Calibri"/>
                        <a:ea typeface="Times New Roman"/>
                      </a:endParaRPr>
                    </a:p>
                  </a:txBody>
                  <a:tcPr marL="0" marR="0" marT="0" marB="0">
                    <a:cell3D prstMaterial="dkEdge">
                      <a:bevel prst="relaxedInset"/>
                      <a:lightRig rig="flood" dir="t"/>
                    </a:cell3D>
                  </a:tcPr>
                </a:tc>
                <a:tc>
                  <a:txBody>
                    <a:bodyPr/>
                    <a:lstStyle/>
                    <a:p>
                      <a:pPr>
                        <a:lnSpc>
                          <a:spcPct val="115000"/>
                        </a:lnSpc>
                      </a:pPr>
                      <a:endParaRPr lang="ru-RU" sz="1200" b="1">
                        <a:latin typeface="Calibri"/>
                        <a:ea typeface="Times New Roman"/>
                      </a:endParaRPr>
                    </a:p>
                  </a:txBody>
                  <a:tcPr marL="0" marR="0" marT="0" marB="0">
                    <a:cell3D prstMaterial="dkEdge">
                      <a:bevel prst="relaxedInset"/>
                      <a:lightRig rig="flood" dir="t"/>
                    </a:cell3D>
                  </a:tcPr>
                </a:tc>
              </a:tr>
              <a:tr h="224178">
                <a:tc vMerge="1">
                  <a:txBody>
                    <a:bodyPr/>
                    <a:lstStyle/>
                    <a:p>
                      <a:endParaRPr lang="ru-RU"/>
                    </a:p>
                  </a:txBody>
                  <a:tcPr/>
                </a:tc>
                <a:tc>
                  <a:txBody>
                    <a:bodyPr/>
                    <a:lstStyle/>
                    <a:p>
                      <a:pPr>
                        <a:lnSpc>
                          <a:spcPct val="115000"/>
                        </a:lnSpc>
                        <a:spcAft>
                          <a:spcPts val="1000"/>
                        </a:spcAft>
                      </a:pPr>
                      <a:r>
                        <a:rPr lang="ru-RU" sz="1200" b="1"/>
                        <a:t>3.</a:t>
                      </a:r>
                      <a:endParaRPr lang="ru-RU" sz="1200" b="1">
                        <a:latin typeface="Calibri"/>
                        <a:ea typeface="Calibri"/>
                        <a:cs typeface="Times New Roman"/>
                      </a:endParaRPr>
                    </a:p>
                  </a:txBody>
                  <a:tcPr marL="0" marR="0" marT="0" marB="0">
                    <a:cell3D prstMaterial="dkEdge">
                      <a:bevel prst="relaxedInset"/>
                      <a:lightRig rig="flood" dir="t"/>
                    </a:cell3D>
                  </a:tcPr>
                </a:tc>
                <a:tc>
                  <a:txBody>
                    <a:bodyPr/>
                    <a:lstStyle/>
                    <a:p>
                      <a:pPr>
                        <a:lnSpc>
                          <a:spcPct val="115000"/>
                        </a:lnSpc>
                      </a:pPr>
                      <a:endParaRPr lang="ru-RU" sz="1200" b="1">
                        <a:latin typeface="Calibri"/>
                        <a:ea typeface="Times New Roman"/>
                      </a:endParaRPr>
                    </a:p>
                  </a:txBody>
                  <a:tcPr marL="0" marR="0" marT="0" marB="0">
                    <a:cell3D prstMaterial="dkEdge">
                      <a:bevel prst="relaxedInset"/>
                      <a:lightRig rig="flood" dir="t"/>
                    </a:cell3D>
                  </a:tcPr>
                </a:tc>
                <a:tc>
                  <a:txBody>
                    <a:bodyPr/>
                    <a:lstStyle/>
                    <a:p>
                      <a:pPr>
                        <a:lnSpc>
                          <a:spcPct val="115000"/>
                        </a:lnSpc>
                      </a:pPr>
                      <a:endParaRPr lang="ru-RU" sz="1200" b="1" dirty="0">
                        <a:latin typeface="Calibri"/>
                        <a:ea typeface="Times New Roman"/>
                      </a:endParaRPr>
                    </a:p>
                  </a:txBody>
                  <a:tcPr marL="0" marR="0" marT="0" marB="0">
                    <a:cell3D prstMaterial="dkEdge">
                      <a:bevel prst="relaxedInset"/>
                      <a:lightRig rig="flood" dir="t"/>
                    </a:cell3D>
                  </a:tcPr>
                </a:tc>
              </a:tr>
            </a:tbl>
          </a:graphicData>
        </a:graphic>
      </p:graphicFrame>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0" y="0"/>
            <a:ext cx="9144000" cy="307777"/>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pPr>
            <a:r>
              <a:rPr lang="ru-RU" sz="1400" b="1" dirty="0" smtClean="0"/>
              <a:t>Показатели оценки качества образования современной школы</a:t>
            </a:r>
            <a:endParaRPr lang="ru-RU" sz="14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Arial" pitchFamily="34" charset="0"/>
              <a:cs typeface="Arial" pitchFamily="34" charset="0"/>
            </a:endParaRPr>
          </a:p>
        </p:txBody>
      </p:sp>
      <p:graphicFrame>
        <p:nvGraphicFramePr>
          <p:cNvPr id="3" name="Таблица 2"/>
          <p:cNvGraphicFramePr>
            <a:graphicFrameLocks noGrp="1"/>
          </p:cNvGraphicFramePr>
          <p:nvPr/>
        </p:nvGraphicFramePr>
        <p:xfrm>
          <a:off x="0" y="260647"/>
          <a:ext cx="9144000" cy="6597356"/>
        </p:xfrm>
        <a:graphic>
          <a:graphicData uri="http://schemas.openxmlformats.org/drawingml/2006/table">
            <a:tbl>
              <a:tblPr>
                <a:tableStyleId>{3C2FFA5D-87B4-456A-9821-1D502468CF0F}</a:tableStyleId>
              </a:tblPr>
              <a:tblGrid>
                <a:gridCol w="3048000"/>
                <a:gridCol w="3048000"/>
                <a:gridCol w="3048000"/>
              </a:tblGrid>
              <a:tr h="333285">
                <a:tc>
                  <a:txBody>
                    <a:bodyPr/>
                    <a:lstStyle/>
                    <a:p>
                      <a:pPr>
                        <a:lnSpc>
                          <a:spcPct val="115000"/>
                        </a:lnSpc>
                        <a:spcAft>
                          <a:spcPts val="1000"/>
                        </a:spcAft>
                      </a:pPr>
                      <a:r>
                        <a:rPr lang="ru-RU" sz="900" dirty="0"/>
                        <a:t>Количество выпускников 11 (9) классов, не продолживших обучение в других </a:t>
                      </a:r>
                      <a:r>
                        <a:rPr lang="ru-RU" sz="900" dirty="0" smtClean="0"/>
                        <a:t>ОУ</a:t>
                      </a:r>
                      <a:endParaRPr lang="ru-RU" sz="900" dirty="0">
                        <a:latin typeface="Calibri"/>
                        <a:ea typeface="Calibri"/>
                        <a:cs typeface="Times New Roman"/>
                      </a:endParaRPr>
                    </a:p>
                  </a:txBody>
                  <a:tcPr marL="0" marR="0" marT="0" marB="0" anchor="ctr">
                    <a:cell3D prstMaterial="dkEdge">
                      <a:bevel prst="relaxedInset"/>
                      <a:lightRig rig="flood" dir="t"/>
                    </a:cell3D>
                  </a:tcPr>
                </a:tc>
                <a:tc>
                  <a:txBody>
                    <a:bodyPr/>
                    <a:lstStyle/>
                    <a:p>
                      <a:pPr>
                        <a:lnSpc>
                          <a:spcPct val="115000"/>
                        </a:lnSpc>
                        <a:spcAft>
                          <a:spcPts val="1000"/>
                        </a:spcAft>
                      </a:pPr>
                      <a:r>
                        <a:rPr lang="ru-RU" sz="900"/>
                        <a:t>Количество преступлений, совершенных учащимися школы</a:t>
                      </a:r>
                      <a:endParaRPr lang="ru-RU" sz="900">
                        <a:latin typeface="Calibri"/>
                        <a:ea typeface="Calibri"/>
                        <a:cs typeface="Times New Roman"/>
                      </a:endParaRPr>
                    </a:p>
                  </a:txBody>
                  <a:tcPr marL="0" marR="0" marT="0" marB="0" anchor="ctr">
                    <a:cell3D prstMaterial="dkEdge">
                      <a:bevel prst="relaxedInset"/>
                      <a:lightRig rig="flood" dir="t"/>
                    </a:cell3D>
                  </a:tcPr>
                </a:tc>
                <a:tc>
                  <a:txBody>
                    <a:bodyPr/>
                    <a:lstStyle/>
                    <a:p>
                      <a:pPr>
                        <a:lnSpc>
                          <a:spcPct val="115000"/>
                        </a:lnSpc>
                        <a:spcAft>
                          <a:spcPts val="1000"/>
                        </a:spcAft>
                      </a:pPr>
                      <a:r>
                        <a:rPr lang="ru-RU" sz="900"/>
                        <a:t>Количество выпускников, успешно сдавших ЕГЭ</a:t>
                      </a:r>
                      <a:endParaRPr lang="ru-RU" sz="900">
                        <a:latin typeface="Calibri"/>
                        <a:ea typeface="Calibri"/>
                        <a:cs typeface="Times New Roman"/>
                      </a:endParaRPr>
                    </a:p>
                  </a:txBody>
                  <a:tcPr marL="0" marR="0" marT="0" marB="0" anchor="ctr">
                    <a:cell3D prstMaterial="dkEdge">
                      <a:bevel prst="relaxedInset"/>
                      <a:lightRig rig="flood" dir="t"/>
                    </a:cell3D>
                  </a:tcPr>
                </a:tc>
              </a:tr>
              <a:tr h="504966">
                <a:tc>
                  <a:txBody>
                    <a:bodyPr/>
                    <a:lstStyle/>
                    <a:p>
                      <a:pPr>
                        <a:lnSpc>
                          <a:spcPct val="115000"/>
                        </a:lnSpc>
                        <a:spcAft>
                          <a:spcPts val="1000"/>
                        </a:spcAft>
                      </a:pPr>
                      <a:r>
                        <a:rPr lang="ru-RU" sz="900"/>
                        <a:t>Количество договоров с ОУ по организации совместного образовательного процесса (сетевое взаимодействие)</a:t>
                      </a:r>
                      <a:endParaRPr lang="ru-RU" sz="900">
                        <a:latin typeface="Calibri"/>
                        <a:ea typeface="Calibri"/>
                        <a:cs typeface="Times New Roman"/>
                      </a:endParaRPr>
                    </a:p>
                  </a:txBody>
                  <a:tcPr marL="0" marR="0" marT="0" marB="0" anchor="ctr">
                    <a:cell3D prstMaterial="dkEdge">
                      <a:bevel prst="relaxedInset"/>
                      <a:lightRig rig="flood" dir="t"/>
                    </a:cell3D>
                  </a:tcPr>
                </a:tc>
                <a:tc>
                  <a:txBody>
                    <a:bodyPr/>
                    <a:lstStyle/>
                    <a:p>
                      <a:pPr>
                        <a:lnSpc>
                          <a:spcPct val="115000"/>
                        </a:lnSpc>
                        <a:spcAft>
                          <a:spcPts val="1000"/>
                        </a:spcAft>
                      </a:pPr>
                      <a:r>
                        <a:rPr lang="ru-RU" sz="900"/>
                        <a:t>Количество выпускников, продолживших обучение в учреждениях ВПО и СПО</a:t>
                      </a:r>
                      <a:endParaRPr lang="ru-RU" sz="900">
                        <a:latin typeface="Calibri"/>
                        <a:ea typeface="Calibri"/>
                        <a:cs typeface="Times New Roman"/>
                      </a:endParaRPr>
                    </a:p>
                  </a:txBody>
                  <a:tcPr marL="0" marR="0" marT="0" marB="0" anchor="ctr">
                    <a:cell3D prstMaterial="dkEdge">
                      <a:bevel prst="relaxedInset"/>
                      <a:lightRig rig="flood" dir="t"/>
                    </a:cell3D>
                  </a:tcPr>
                </a:tc>
                <a:tc>
                  <a:txBody>
                    <a:bodyPr/>
                    <a:lstStyle/>
                    <a:p>
                      <a:pPr>
                        <a:lnSpc>
                          <a:spcPct val="115000"/>
                        </a:lnSpc>
                        <a:spcAft>
                          <a:spcPts val="1000"/>
                        </a:spcAft>
                      </a:pPr>
                      <a:r>
                        <a:rPr lang="ru-RU" sz="900"/>
                        <a:t>Сформированность общеучебных умений у учащихся 4 (5,6,7,8,9,10,11) класса</a:t>
                      </a:r>
                      <a:endParaRPr lang="ru-RU" sz="900">
                        <a:latin typeface="Calibri"/>
                        <a:ea typeface="Calibri"/>
                        <a:cs typeface="Times New Roman"/>
                      </a:endParaRPr>
                    </a:p>
                  </a:txBody>
                  <a:tcPr marL="0" marR="0" marT="0" marB="0" anchor="ctr">
                    <a:cell3D prstMaterial="dkEdge">
                      <a:bevel prst="relaxedInset"/>
                      <a:lightRig rig="flood" dir="t"/>
                    </a:cell3D>
                  </a:tcPr>
                </a:tc>
              </a:tr>
              <a:tr h="333285">
                <a:tc>
                  <a:txBody>
                    <a:bodyPr/>
                    <a:lstStyle/>
                    <a:p>
                      <a:pPr>
                        <a:lnSpc>
                          <a:spcPct val="115000"/>
                        </a:lnSpc>
                        <a:spcAft>
                          <a:spcPts val="1000"/>
                        </a:spcAft>
                      </a:pPr>
                      <a:r>
                        <a:rPr lang="ru-RU" sz="900"/>
                        <a:t>Количество выпускников 9 (11) классов</a:t>
                      </a:r>
                      <a:endParaRPr lang="ru-RU" sz="900">
                        <a:latin typeface="Calibri"/>
                        <a:ea typeface="Calibri"/>
                        <a:cs typeface="Times New Roman"/>
                      </a:endParaRPr>
                    </a:p>
                  </a:txBody>
                  <a:tcPr marL="0" marR="0" marT="0" marB="0" anchor="ctr">
                    <a:cell3D prstMaterial="dkEdge">
                      <a:bevel prst="relaxedInset"/>
                      <a:lightRig rig="flood" dir="t"/>
                    </a:cell3D>
                  </a:tcPr>
                </a:tc>
                <a:tc>
                  <a:txBody>
                    <a:bodyPr/>
                    <a:lstStyle/>
                    <a:p>
                      <a:pPr>
                        <a:lnSpc>
                          <a:spcPct val="115000"/>
                        </a:lnSpc>
                        <a:spcAft>
                          <a:spcPts val="1000"/>
                        </a:spcAft>
                      </a:pPr>
                      <a:r>
                        <a:rPr lang="ru-RU" sz="900"/>
                        <a:t>Средняя наполняемость классов</a:t>
                      </a:r>
                      <a:endParaRPr lang="ru-RU" sz="900">
                        <a:latin typeface="Calibri"/>
                        <a:ea typeface="Calibri"/>
                        <a:cs typeface="Times New Roman"/>
                      </a:endParaRPr>
                    </a:p>
                  </a:txBody>
                  <a:tcPr marL="0" marR="0" marT="0" marB="0" anchor="ctr">
                    <a:cell3D prstMaterial="dkEdge">
                      <a:bevel prst="relaxedInset"/>
                      <a:lightRig rig="flood" dir="t"/>
                    </a:cell3D>
                  </a:tcPr>
                </a:tc>
                <a:tc>
                  <a:txBody>
                    <a:bodyPr/>
                    <a:lstStyle/>
                    <a:p>
                      <a:pPr>
                        <a:lnSpc>
                          <a:spcPct val="115000"/>
                        </a:lnSpc>
                        <a:spcAft>
                          <a:spcPts val="1000"/>
                        </a:spcAft>
                      </a:pPr>
                      <a:r>
                        <a:rPr lang="ru-RU" sz="900"/>
                        <a:t>Темп продвижения в освоении знаний и формировании предметных умений</a:t>
                      </a:r>
                      <a:endParaRPr lang="ru-RU" sz="900">
                        <a:latin typeface="Calibri"/>
                        <a:ea typeface="Calibri"/>
                        <a:cs typeface="Times New Roman"/>
                      </a:endParaRPr>
                    </a:p>
                  </a:txBody>
                  <a:tcPr marL="0" marR="0" marT="0" marB="0" anchor="ctr">
                    <a:cell3D prstMaterial="dkEdge">
                      <a:bevel prst="relaxedInset"/>
                      <a:lightRig rig="flood" dir="t"/>
                    </a:cell3D>
                  </a:tcPr>
                </a:tc>
              </a:tr>
              <a:tr h="504966">
                <a:tc>
                  <a:txBody>
                    <a:bodyPr/>
                    <a:lstStyle/>
                    <a:p>
                      <a:pPr>
                        <a:lnSpc>
                          <a:spcPct val="115000"/>
                        </a:lnSpc>
                        <a:spcAft>
                          <a:spcPts val="1000"/>
                        </a:spcAft>
                      </a:pPr>
                      <a:r>
                        <a:rPr lang="ru-RU" sz="900"/>
                        <a:t>Количество педагогов, прошедших повышение квалификации в форме индивидуальной стажировки в других ОУ</a:t>
                      </a:r>
                      <a:endParaRPr lang="ru-RU" sz="900">
                        <a:latin typeface="Calibri"/>
                        <a:ea typeface="Calibri"/>
                        <a:cs typeface="Times New Roman"/>
                      </a:endParaRPr>
                    </a:p>
                  </a:txBody>
                  <a:tcPr marL="0" marR="0" marT="0" marB="0" anchor="ctr">
                    <a:cell3D prstMaterial="dkEdge">
                      <a:bevel prst="relaxedInset"/>
                      <a:lightRig rig="flood" dir="t"/>
                    </a:cell3D>
                  </a:tcPr>
                </a:tc>
                <a:tc>
                  <a:txBody>
                    <a:bodyPr/>
                    <a:lstStyle/>
                    <a:p>
                      <a:pPr>
                        <a:lnSpc>
                          <a:spcPct val="115000"/>
                        </a:lnSpc>
                        <a:spcAft>
                          <a:spcPts val="1000"/>
                        </a:spcAft>
                      </a:pPr>
                      <a:r>
                        <a:rPr lang="ru-RU" sz="900"/>
                        <a:t>Среднее количество школьных площадей в расчете на одного учащегося</a:t>
                      </a:r>
                      <a:endParaRPr lang="ru-RU" sz="900">
                        <a:latin typeface="Calibri"/>
                        <a:ea typeface="Calibri"/>
                        <a:cs typeface="Times New Roman"/>
                      </a:endParaRPr>
                    </a:p>
                  </a:txBody>
                  <a:tcPr marL="0" marR="0" marT="0" marB="0" anchor="ctr">
                    <a:cell3D prstMaterial="dkEdge">
                      <a:bevel prst="relaxedInset"/>
                      <a:lightRig rig="flood" dir="t"/>
                    </a:cell3D>
                  </a:tcPr>
                </a:tc>
                <a:tc>
                  <a:txBody>
                    <a:bodyPr/>
                    <a:lstStyle/>
                    <a:p>
                      <a:pPr>
                        <a:lnSpc>
                          <a:spcPct val="115000"/>
                        </a:lnSpc>
                        <a:spcAft>
                          <a:spcPts val="1000"/>
                        </a:spcAft>
                      </a:pPr>
                      <a:r>
                        <a:rPr lang="ru-RU" sz="900"/>
                        <a:t>Гибкость в переключении на новые способы и приемы работы</a:t>
                      </a:r>
                      <a:endParaRPr lang="ru-RU" sz="900">
                        <a:latin typeface="Calibri"/>
                        <a:ea typeface="Calibri"/>
                        <a:cs typeface="Times New Roman"/>
                      </a:endParaRPr>
                    </a:p>
                  </a:txBody>
                  <a:tcPr marL="0" marR="0" marT="0" marB="0" anchor="ctr">
                    <a:cell3D prstMaterial="dkEdge">
                      <a:bevel prst="relaxedInset"/>
                      <a:lightRig rig="flood" dir="t"/>
                    </a:cell3D>
                  </a:tcPr>
                </a:tc>
              </a:tr>
              <a:tr h="333285">
                <a:tc>
                  <a:txBody>
                    <a:bodyPr/>
                    <a:lstStyle/>
                    <a:p>
                      <a:pPr>
                        <a:lnSpc>
                          <a:spcPct val="115000"/>
                        </a:lnSpc>
                        <a:spcAft>
                          <a:spcPts val="1000"/>
                        </a:spcAft>
                      </a:pPr>
                      <a:r>
                        <a:rPr lang="ru-RU" sz="900"/>
                        <a:t>Количество учащихся, пользующихся горячим питанием</a:t>
                      </a:r>
                      <a:endParaRPr lang="ru-RU" sz="900">
                        <a:latin typeface="Calibri"/>
                        <a:ea typeface="Calibri"/>
                        <a:cs typeface="Times New Roman"/>
                      </a:endParaRPr>
                    </a:p>
                  </a:txBody>
                  <a:tcPr marL="0" marR="0" marT="0" marB="0" anchor="ctr">
                    <a:cell3D prstMaterial="dkEdge">
                      <a:bevel prst="relaxedInset"/>
                      <a:lightRig rig="flood" dir="t"/>
                    </a:cell3D>
                  </a:tcPr>
                </a:tc>
                <a:tc>
                  <a:txBody>
                    <a:bodyPr/>
                    <a:lstStyle/>
                    <a:p>
                      <a:pPr>
                        <a:lnSpc>
                          <a:spcPct val="115000"/>
                        </a:lnSpc>
                        <a:spcAft>
                          <a:spcPts val="1000"/>
                        </a:spcAft>
                      </a:pPr>
                      <a:r>
                        <a:rPr lang="ru-RU" sz="900"/>
                        <a:t>Количество сотрудников ОУ, пользующихся горячим питанием</a:t>
                      </a:r>
                      <a:endParaRPr lang="ru-RU" sz="900">
                        <a:latin typeface="Calibri"/>
                        <a:ea typeface="Calibri"/>
                        <a:cs typeface="Times New Roman"/>
                      </a:endParaRPr>
                    </a:p>
                  </a:txBody>
                  <a:tcPr marL="0" marR="0" marT="0" marB="0" anchor="ctr">
                    <a:cell3D prstMaterial="dkEdge">
                      <a:bevel prst="relaxedInset"/>
                      <a:lightRig rig="flood" dir="t"/>
                    </a:cell3D>
                  </a:tcPr>
                </a:tc>
                <a:tc>
                  <a:txBody>
                    <a:bodyPr/>
                    <a:lstStyle/>
                    <a:p>
                      <a:pPr>
                        <a:lnSpc>
                          <a:spcPct val="115000"/>
                        </a:lnSpc>
                        <a:spcAft>
                          <a:spcPts val="1000"/>
                        </a:spcAft>
                      </a:pPr>
                      <a:r>
                        <a:rPr lang="ru-RU" sz="900"/>
                        <a:t>Прочность сохранения освоенного материала</a:t>
                      </a:r>
                      <a:endParaRPr lang="ru-RU" sz="900">
                        <a:latin typeface="Calibri"/>
                        <a:ea typeface="Calibri"/>
                        <a:cs typeface="Times New Roman"/>
                      </a:endParaRPr>
                    </a:p>
                  </a:txBody>
                  <a:tcPr marL="0" marR="0" marT="0" marB="0" anchor="ctr">
                    <a:cell3D prstMaterial="dkEdge">
                      <a:bevel prst="relaxedInset"/>
                      <a:lightRig rig="flood" dir="t"/>
                    </a:cell3D>
                  </a:tcPr>
                </a:tc>
              </a:tr>
              <a:tr h="333285">
                <a:tc>
                  <a:txBody>
                    <a:bodyPr/>
                    <a:lstStyle/>
                    <a:p>
                      <a:pPr>
                        <a:lnSpc>
                          <a:spcPct val="115000"/>
                        </a:lnSpc>
                        <a:spcAft>
                          <a:spcPts val="1000"/>
                        </a:spcAft>
                      </a:pPr>
                      <a:r>
                        <a:rPr lang="ru-RU" sz="900"/>
                        <a:t>Количество образовательных программ, прошедших экспертизу на муниципальном уровне</a:t>
                      </a:r>
                      <a:endParaRPr lang="ru-RU" sz="900">
                        <a:latin typeface="Calibri"/>
                        <a:ea typeface="Calibri"/>
                        <a:cs typeface="Times New Roman"/>
                      </a:endParaRPr>
                    </a:p>
                  </a:txBody>
                  <a:tcPr marL="0" marR="0" marT="0" marB="0" anchor="ctr">
                    <a:cell3D prstMaterial="dkEdge">
                      <a:bevel prst="relaxedInset"/>
                      <a:lightRig rig="flood" dir="t"/>
                    </a:cell3D>
                  </a:tcPr>
                </a:tc>
                <a:tc>
                  <a:txBody>
                    <a:bodyPr/>
                    <a:lstStyle/>
                    <a:p>
                      <a:pPr>
                        <a:lnSpc>
                          <a:spcPct val="115000"/>
                        </a:lnSpc>
                        <a:spcAft>
                          <a:spcPts val="1000"/>
                        </a:spcAft>
                      </a:pPr>
                      <a:r>
                        <a:rPr lang="ru-RU" sz="900"/>
                        <a:t>Количество компьютеров, подключенных к сети Интернет</a:t>
                      </a:r>
                      <a:endParaRPr lang="ru-RU" sz="900">
                        <a:latin typeface="Calibri"/>
                        <a:ea typeface="Calibri"/>
                        <a:cs typeface="Times New Roman"/>
                      </a:endParaRPr>
                    </a:p>
                  </a:txBody>
                  <a:tcPr marL="0" marR="0" marT="0" marB="0" anchor="ctr">
                    <a:cell3D prstMaterial="dkEdge">
                      <a:bevel prst="relaxedInset"/>
                      <a:lightRig rig="flood" dir="t"/>
                    </a:cell3D>
                  </a:tcPr>
                </a:tc>
                <a:tc>
                  <a:txBody>
                    <a:bodyPr/>
                    <a:lstStyle/>
                    <a:p>
                      <a:pPr>
                        <a:lnSpc>
                          <a:spcPct val="115000"/>
                        </a:lnSpc>
                        <a:spcAft>
                          <a:spcPts val="1000"/>
                        </a:spcAft>
                      </a:pPr>
                      <a:r>
                        <a:rPr lang="ru-RU" sz="900"/>
                        <a:t>Результаты участия педагогов в конкурсах проф. мастерства</a:t>
                      </a:r>
                      <a:endParaRPr lang="ru-RU" sz="900">
                        <a:latin typeface="Calibri"/>
                        <a:ea typeface="Calibri"/>
                        <a:cs typeface="Times New Roman"/>
                      </a:endParaRPr>
                    </a:p>
                  </a:txBody>
                  <a:tcPr marL="0" marR="0" marT="0" marB="0" anchor="ctr">
                    <a:cell3D prstMaterial="dkEdge">
                      <a:bevel prst="relaxedInset"/>
                      <a:lightRig rig="flood" dir="t"/>
                    </a:cell3D>
                  </a:tcPr>
                </a:tc>
              </a:tr>
              <a:tr h="161604">
                <a:tc>
                  <a:txBody>
                    <a:bodyPr/>
                    <a:lstStyle/>
                    <a:p>
                      <a:pPr>
                        <a:lnSpc>
                          <a:spcPct val="115000"/>
                        </a:lnSpc>
                        <a:spcAft>
                          <a:spcPts val="1000"/>
                        </a:spcAft>
                      </a:pPr>
                      <a:r>
                        <a:rPr lang="ru-RU" sz="900"/>
                        <a:t>Количество компьютеров в составе локальной сети ОУ</a:t>
                      </a:r>
                      <a:endParaRPr lang="ru-RU" sz="900">
                        <a:latin typeface="Calibri"/>
                        <a:ea typeface="Calibri"/>
                        <a:cs typeface="Times New Roman"/>
                      </a:endParaRPr>
                    </a:p>
                  </a:txBody>
                  <a:tcPr marL="0" marR="0" marT="0" marB="0" anchor="ctr">
                    <a:cell3D prstMaterial="dkEdge">
                      <a:bevel prst="relaxedInset"/>
                      <a:lightRig rig="flood" dir="t"/>
                    </a:cell3D>
                  </a:tcPr>
                </a:tc>
                <a:tc>
                  <a:txBody>
                    <a:bodyPr/>
                    <a:lstStyle/>
                    <a:p>
                      <a:pPr>
                        <a:lnSpc>
                          <a:spcPct val="115000"/>
                        </a:lnSpc>
                        <a:spcAft>
                          <a:spcPts val="1000"/>
                        </a:spcAft>
                      </a:pPr>
                      <a:r>
                        <a:rPr lang="ru-RU" sz="900"/>
                        <a:t>Количество учащихся на 1 компьютер</a:t>
                      </a:r>
                      <a:endParaRPr lang="ru-RU" sz="900">
                        <a:latin typeface="Calibri"/>
                        <a:ea typeface="Calibri"/>
                        <a:cs typeface="Times New Roman"/>
                      </a:endParaRPr>
                    </a:p>
                  </a:txBody>
                  <a:tcPr marL="0" marR="0" marT="0" marB="0" anchor="ctr">
                    <a:cell3D prstMaterial="dkEdge">
                      <a:bevel prst="relaxedInset"/>
                      <a:lightRig rig="flood" dir="t"/>
                    </a:cell3D>
                  </a:tcPr>
                </a:tc>
                <a:tc>
                  <a:txBody>
                    <a:bodyPr/>
                    <a:lstStyle/>
                    <a:p>
                      <a:pPr>
                        <a:lnSpc>
                          <a:spcPct val="115000"/>
                        </a:lnSpc>
                        <a:spcAft>
                          <a:spcPts val="1000"/>
                        </a:spcAft>
                      </a:pPr>
                      <a:r>
                        <a:rPr lang="ru-RU" sz="900"/>
                        <a:t>Стабильность состава педагогов</a:t>
                      </a:r>
                      <a:endParaRPr lang="ru-RU" sz="900">
                        <a:latin typeface="Calibri"/>
                        <a:ea typeface="Calibri"/>
                        <a:cs typeface="Times New Roman"/>
                      </a:endParaRPr>
                    </a:p>
                  </a:txBody>
                  <a:tcPr marL="0" marR="0" marT="0" marB="0" anchor="ctr">
                    <a:cell3D prstMaterial="dkEdge">
                      <a:bevel prst="relaxedInset"/>
                      <a:lightRig rig="flood" dir="t"/>
                    </a:cell3D>
                  </a:tcPr>
                </a:tc>
              </a:tr>
              <a:tr h="333285">
                <a:tc>
                  <a:txBody>
                    <a:bodyPr/>
                    <a:lstStyle/>
                    <a:p>
                      <a:pPr>
                        <a:lnSpc>
                          <a:spcPct val="115000"/>
                        </a:lnSpc>
                        <a:spcAft>
                          <a:spcPts val="1000"/>
                        </a:spcAft>
                      </a:pPr>
                      <a:r>
                        <a:rPr lang="ru-RU" sz="900" dirty="0"/>
                        <a:t>Количество учебной литературы, состоящей на учете в библиотеке ОУ</a:t>
                      </a:r>
                      <a:endParaRPr lang="ru-RU" sz="900" dirty="0">
                        <a:latin typeface="Calibri"/>
                        <a:ea typeface="Calibri"/>
                        <a:cs typeface="Times New Roman"/>
                      </a:endParaRPr>
                    </a:p>
                  </a:txBody>
                  <a:tcPr marL="0" marR="0" marT="0" marB="0" anchor="ctr">
                    <a:cell3D prstMaterial="dkEdge">
                      <a:bevel prst="relaxedInset"/>
                      <a:lightRig rig="flood" dir="t"/>
                    </a:cell3D>
                  </a:tcPr>
                </a:tc>
                <a:tc>
                  <a:txBody>
                    <a:bodyPr/>
                    <a:lstStyle/>
                    <a:p>
                      <a:pPr>
                        <a:lnSpc>
                          <a:spcPct val="115000"/>
                        </a:lnSpc>
                        <a:spcAft>
                          <a:spcPts val="1000"/>
                        </a:spcAft>
                      </a:pPr>
                      <a:r>
                        <a:rPr lang="ru-RU" sz="900"/>
                        <a:t>Обеспеченность учащихся комплектом учебников в соответствии с Федеральным перечнем</a:t>
                      </a:r>
                      <a:endParaRPr lang="ru-RU" sz="900">
                        <a:latin typeface="Calibri"/>
                        <a:ea typeface="Calibri"/>
                        <a:cs typeface="Times New Roman"/>
                      </a:endParaRPr>
                    </a:p>
                  </a:txBody>
                  <a:tcPr marL="0" marR="0" marT="0" marB="0" anchor="ctr">
                    <a:cell3D prstMaterial="dkEdge">
                      <a:bevel prst="relaxedInset"/>
                      <a:lightRig rig="flood" dir="t"/>
                    </a:cell3D>
                  </a:tcPr>
                </a:tc>
                <a:tc>
                  <a:txBody>
                    <a:bodyPr/>
                    <a:lstStyle/>
                    <a:p>
                      <a:pPr>
                        <a:lnSpc>
                          <a:spcPct val="115000"/>
                        </a:lnSpc>
                        <a:spcAft>
                          <a:spcPts val="1000"/>
                        </a:spcAft>
                      </a:pPr>
                      <a:r>
                        <a:rPr lang="ru-RU" sz="900"/>
                        <a:t>Число вакантных должностей преподавателей предметов</a:t>
                      </a:r>
                      <a:endParaRPr lang="ru-RU" sz="900">
                        <a:latin typeface="Calibri"/>
                        <a:ea typeface="Calibri"/>
                        <a:cs typeface="Times New Roman"/>
                      </a:endParaRPr>
                    </a:p>
                  </a:txBody>
                  <a:tcPr marL="0" marR="0" marT="0" marB="0" anchor="ctr">
                    <a:cell3D prstMaterial="dkEdge">
                      <a:bevel prst="relaxedInset"/>
                      <a:lightRig rig="flood" dir="t"/>
                    </a:cell3D>
                  </a:tcPr>
                </a:tc>
              </a:tr>
              <a:tr h="504966">
                <a:tc>
                  <a:txBody>
                    <a:bodyPr/>
                    <a:lstStyle/>
                    <a:p>
                      <a:pPr>
                        <a:lnSpc>
                          <a:spcPct val="115000"/>
                        </a:lnSpc>
                        <a:spcAft>
                          <a:spcPts val="1000"/>
                        </a:spcAft>
                      </a:pPr>
                      <a:r>
                        <a:rPr lang="ru-RU" sz="900" dirty="0"/>
                        <a:t>Количество обученных по программам проф. подготовки на основе договоров с гражданами (в т.ч.хоздоговорам)</a:t>
                      </a:r>
                      <a:endParaRPr lang="ru-RU" sz="900" dirty="0">
                        <a:latin typeface="Calibri"/>
                        <a:ea typeface="Calibri"/>
                        <a:cs typeface="Times New Roman"/>
                      </a:endParaRPr>
                    </a:p>
                  </a:txBody>
                  <a:tcPr marL="0" marR="0" marT="0" marB="0" anchor="ctr">
                    <a:cell3D prstMaterial="dkEdge">
                      <a:bevel prst="relaxedInset"/>
                      <a:lightRig rig="flood" dir="t"/>
                    </a:cell3D>
                  </a:tcPr>
                </a:tc>
                <a:tc>
                  <a:txBody>
                    <a:bodyPr/>
                    <a:lstStyle/>
                    <a:p>
                      <a:pPr>
                        <a:lnSpc>
                          <a:spcPct val="115000"/>
                        </a:lnSpc>
                        <a:spcAft>
                          <a:spcPts val="1000"/>
                        </a:spcAft>
                      </a:pPr>
                      <a:r>
                        <a:rPr lang="ru-RU" sz="900"/>
                        <a:t>Среднее время, которое тратится учащимися-первокурсниками на дорогу (в транспорте) до учебного заведения</a:t>
                      </a:r>
                      <a:endParaRPr lang="ru-RU" sz="900">
                        <a:latin typeface="Calibri"/>
                        <a:ea typeface="Calibri"/>
                        <a:cs typeface="Times New Roman"/>
                      </a:endParaRPr>
                    </a:p>
                  </a:txBody>
                  <a:tcPr marL="0" marR="0" marT="0" marB="0" anchor="ctr">
                    <a:cell3D prstMaterial="dkEdge">
                      <a:bevel prst="relaxedInset"/>
                      <a:lightRig rig="flood" dir="t"/>
                    </a:cell3D>
                  </a:tcPr>
                </a:tc>
                <a:tc>
                  <a:txBody>
                    <a:bodyPr/>
                    <a:lstStyle/>
                    <a:p>
                      <a:pPr>
                        <a:lnSpc>
                          <a:spcPct val="115000"/>
                        </a:lnSpc>
                        <a:spcAft>
                          <a:spcPts val="1000"/>
                        </a:spcAft>
                      </a:pPr>
                      <a:r>
                        <a:rPr lang="ru-RU" sz="900"/>
                        <a:t>Обеспеченность учебными пособиями</a:t>
                      </a:r>
                      <a:endParaRPr lang="ru-RU" sz="900">
                        <a:latin typeface="Calibri"/>
                        <a:ea typeface="Calibri"/>
                        <a:cs typeface="Times New Roman"/>
                      </a:endParaRPr>
                    </a:p>
                  </a:txBody>
                  <a:tcPr marL="0" marR="0" marT="0" marB="0" anchor="ctr">
                    <a:cell3D prstMaterial="dkEdge">
                      <a:bevel prst="relaxedInset"/>
                      <a:lightRig rig="flood" dir="t"/>
                    </a:cell3D>
                  </a:tcPr>
                </a:tc>
              </a:tr>
              <a:tr h="333285">
                <a:tc>
                  <a:txBody>
                    <a:bodyPr/>
                    <a:lstStyle/>
                    <a:p>
                      <a:pPr>
                        <a:lnSpc>
                          <a:spcPct val="115000"/>
                        </a:lnSpc>
                        <a:spcAft>
                          <a:spcPts val="1000"/>
                        </a:spcAft>
                      </a:pPr>
                      <a:r>
                        <a:rPr lang="ru-RU" sz="900"/>
                        <a:t>Количество вновь пришедших на работу в ОУ педагогов</a:t>
                      </a:r>
                      <a:endParaRPr lang="ru-RU" sz="900">
                        <a:latin typeface="Calibri"/>
                        <a:ea typeface="Calibri"/>
                        <a:cs typeface="Times New Roman"/>
                      </a:endParaRPr>
                    </a:p>
                  </a:txBody>
                  <a:tcPr marL="0" marR="0" marT="0" marB="0" anchor="ctr">
                    <a:cell3D prstMaterial="dkEdge">
                      <a:bevel prst="relaxedInset"/>
                      <a:lightRig rig="flood" dir="t"/>
                    </a:cell3D>
                  </a:tcPr>
                </a:tc>
                <a:tc>
                  <a:txBody>
                    <a:bodyPr/>
                    <a:lstStyle/>
                    <a:p>
                      <a:pPr>
                        <a:lnSpc>
                          <a:spcPct val="115000"/>
                        </a:lnSpc>
                        <a:spcAft>
                          <a:spcPts val="1000"/>
                        </a:spcAft>
                      </a:pPr>
                      <a:r>
                        <a:rPr lang="ru-RU" sz="900"/>
                        <a:t>Аудиторная нагрузка учащихся по ступеням образования</a:t>
                      </a:r>
                      <a:endParaRPr lang="ru-RU" sz="900">
                        <a:latin typeface="Calibri"/>
                        <a:ea typeface="Calibri"/>
                        <a:cs typeface="Times New Roman"/>
                      </a:endParaRPr>
                    </a:p>
                  </a:txBody>
                  <a:tcPr marL="0" marR="0" marT="0" marB="0" anchor="ctr">
                    <a:cell3D prstMaterial="dkEdge">
                      <a:bevel prst="relaxedInset"/>
                      <a:lightRig rig="flood" dir="t"/>
                    </a:cell3D>
                  </a:tcPr>
                </a:tc>
                <a:tc>
                  <a:txBody>
                    <a:bodyPr/>
                    <a:lstStyle/>
                    <a:p>
                      <a:pPr>
                        <a:lnSpc>
                          <a:spcPct val="115000"/>
                        </a:lnSpc>
                        <a:spcAft>
                          <a:spcPts val="1000"/>
                        </a:spcAft>
                      </a:pPr>
                      <a:r>
                        <a:rPr lang="ru-RU" sz="900"/>
                        <a:t>Время доступа к персональным компьютерам (педагогов и учащихся) в месяц</a:t>
                      </a:r>
                      <a:endParaRPr lang="ru-RU" sz="900">
                        <a:latin typeface="Calibri"/>
                        <a:ea typeface="Calibri"/>
                        <a:cs typeface="Times New Roman"/>
                      </a:endParaRPr>
                    </a:p>
                  </a:txBody>
                  <a:tcPr marL="0" marR="0" marT="0" marB="0" anchor="ctr">
                    <a:cell3D prstMaterial="dkEdge">
                      <a:bevel prst="relaxedInset"/>
                      <a:lightRig rig="flood" dir="t"/>
                    </a:cell3D>
                  </a:tcPr>
                </a:tc>
              </a:tr>
              <a:tr h="333285">
                <a:tc>
                  <a:txBody>
                    <a:bodyPr/>
                    <a:lstStyle/>
                    <a:p>
                      <a:pPr>
                        <a:lnSpc>
                          <a:spcPct val="115000"/>
                        </a:lnSpc>
                        <a:spcAft>
                          <a:spcPts val="1000"/>
                        </a:spcAft>
                      </a:pPr>
                      <a:r>
                        <a:rPr lang="ru-RU" sz="900"/>
                        <a:t>Количество учащихся, оставшихся на второй год</a:t>
                      </a:r>
                      <a:endParaRPr lang="ru-RU" sz="900">
                        <a:latin typeface="Calibri"/>
                        <a:ea typeface="Calibri"/>
                        <a:cs typeface="Times New Roman"/>
                      </a:endParaRPr>
                    </a:p>
                  </a:txBody>
                  <a:tcPr marL="0" marR="0" marT="0" marB="0" anchor="ctr">
                    <a:cell3D prstMaterial="dkEdge">
                      <a:bevel prst="relaxedInset"/>
                      <a:lightRig rig="flood" dir="t"/>
                    </a:cell3D>
                  </a:tcPr>
                </a:tc>
                <a:tc>
                  <a:txBody>
                    <a:bodyPr/>
                    <a:lstStyle/>
                    <a:p>
                      <a:pPr>
                        <a:lnSpc>
                          <a:spcPct val="115000"/>
                        </a:lnSpc>
                        <a:spcAft>
                          <a:spcPts val="1000"/>
                        </a:spcAft>
                      </a:pPr>
                      <a:r>
                        <a:rPr lang="ru-RU" sz="900"/>
                        <a:t>Количество учащихся, проживающих в интернате</a:t>
                      </a:r>
                      <a:endParaRPr lang="ru-RU" sz="900">
                        <a:latin typeface="Calibri"/>
                        <a:ea typeface="Calibri"/>
                        <a:cs typeface="Times New Roman"/>
                      </a:endParaRPr>
                    </a:p>
                  </a:txBody>
                  <a:tcPr marL="0" marR="0" marT="0" marB="0" anchor="ctr">
                    <a:cell3D prstMaterial="dkEdge">
                      <a:bevel prst="relaxedInset"/>
                      <a:lightRig rig="flood" dir="t"/>
                    </a:cell3D>
                  </a:tcPr>
                </a:tc>
                <a:tc>
                  <a:txBody>
                    <a:bodyPr/>
                    <a:lstStyle/>
                    <a:p>
                      <a:pPr>
                        <a:lnSpc>
                          <a:spcPct val="115000"/>
                        </a:lnSpc>
                        <a:spcAft>
                          <a:spcPts val="1000"/>
                        </a:spcAft>
                      </a:pPr>
                      <a:r>
                        <a:rPr lang="ru-RU" sz="900"/>
                        <a:t>Количество учащихся, которые добираются до школы на автобусе (транспорте)</a:t>
                      </a:r>
                      <a:endParaRPr lang="ru-RU" sz="900">
                        <a:latin typeface="Calibri"/>
                        <a:ea typeface="Calibri"/>
                        <a:cs typeface="Times New Roman"/>
                      </a:endParaRPr>
                    </a:p>
                  </a:txBody>
                  <a:tcPr marL="0" marR="0" marT="0" marB="0" anchor="ctr">
                    <a:cell3D prstMaterial="dkEdge">
                      <a:bevel prst="relaxedInset"/>
                      <a:lightRig rig="flood" dir="t"/>
                    </a:cell3D>
                  </a:tcPr>
                </a:tc>
              </a:tr>
              <a:tr h="504966">
                <a:tc>
                  <a:txBody>
                    <a:bodyPr/>
                    <a:lstStyle/>
                    <a:p>
                      <a:pPr>
                        <a:lnSpc>
                          <a:spcPct val="115000"/>
                        </a:lnSpc>
                        <a:spcAft>
                          <a:spcPts val="1000"/>
                        </a:spcAft>
                      </a:pPr>
                      <a:r>
                        <a:rPr lang="ru-RU" sz="900" dirty="0"/>
                        <a:t>Количество выбывших из ОУ</a:t>
                      </a:r>
                      <a:r>
                        <a:rPr lang="ru-RU" sz="900" dirty="0" smtClean="0"/>
                        <a:t>:</a:t>
                      </a:r>
                      <a:r>
                        <a:rPr lang="ru-RU" sz="900" baseline="0" dirty="0" smtClean="0"/>
                        <a:t> из</a:t>
                      </a:r>
                      <a:r>
                        <a:rPr lang="ru-RU" sz="900" dirty="0" smtClean="0"/>
                        <a:t> </a:t>
                      </a:r>
                      <a:r>
                        <a:rPr lang="ru-RU" sz="900" dirty="0"/>
                        <a:t>1-4 классов, (не окончив 4 </a:t>
                      </a:r>
                      <a:r>
                        <a:rPr lang="ru-RU" sz="900" dirty="0" smtClean="0"/>
                        <a:t>класс),</a:t>
                      </a:r>
                      <a:r>
                        <a:rPr lang="ru-RU" sz="900" baseline="0" dirty="0" smtClean="0"/>
                        <a:t> </a:t>
                      </a:r>
                      <a:r>
                        <a:rPr lang="ru-RU" sz="900" dirty="0" smtClean="0"/>
                        <a:t>из 5 – 9 классов (не окончив 9 класс),</a:t>
                      </a:r>
                      <a:r>
                        <a:rPr lang="ru-RU" sz="900" baseline="0" dirty="0" smtClean="0"/>
                        <a:t> </a:t>
                      </a:r>
                      <a:r>
                        <a:rPr lang="ru-RU" sz="900" dirty="0" smtClean="0"/>
                        <a:t>из </a:t>
                      </a:r>
                      <a:r>
                        <a:rPr lang="ru-RU" sz="900" dirty="0"/>
                        <a:t>10 – 11 классов (не окончив 11 класс)</a:t>
                      </a:r>
                      <a:endParaRPr lang="ru-RU" sz="900" dirty="0">
                        <a:latin typeface="Calibri"/>
                        <a:ea typeface="Calibri"/>
                        <a:cs typeface="Times New Roman"/>
                      </a:endParaRPr>
                    </a:p>
                  </a:txBody>
                  <a:tcPr marL="0" marR="0" marT="0" marB="0" anchor="ctr">
                    <a:cell3D prstMaterial="dkEdge">
                      <a:bevel prst="relaxedInset"/>
                      <a:lightRig rig="flood" dir="t"/>
                    </a:cell3D>
                  </a:tcPr>
                </a:tc>
                <a:tc>
                  <a:txBody>
                    <a:bodyPr/>
                    <a:lstStyle/>
                    <a:p>
                      <a:pPr>
                        <a:lnSpc>
                          <a:spcPct val="115000"/>
                        </a:lnSpc>
                        <a:spcAft>
                          <a:spcPts val="1000"/>
                        </a:spcAft>
                      </a:pPr>
                      <a:r>
                        <a:rPr lang="ru-RU" sz="900"/>
                        <a:t>Количество учащихся, получивших балл по ЕГЭ выше (ниже) среднего</a:t>
                      </a:r>
                      <a:endParaRPr lang="ru-RU" sz="900">
                        <a:latin typeface="Calibri"/>
                        <a:ea typeface="Calibri"/>
                        <a:cs typeface="Times New Roman"/>
                      </a:endParaRPr>
                    </a:p>
                  </a:txBody>
                  <a:tcPr marL="0" marR="0" marT="0" marB="0" anchor="ctr">
                    <a:cell3D prstMaterial="dkEdge">
                      <a:bevel prst="relaxedInset"/>
                      <a:lightRig rig="flood" dir="t"/>
                    </a:cell3D>
                  </a:tcPr>
                </a:tc>
                <a:tc>
                  <a:txBody>
                    <a:bodyPr/>
                    <a:lstStyle/>
                    <a:p>
                      <a:pPr>
                        <a:lnSpc>
                          <a:spcPct val="115000"/>
                        </a:lnSpc>
                        <a:spcAft>
                          <a:spcPts val="1000"/>
                        </a:spcAft>
                      </a:pPr>
                      <a:r>
                        <a:rPr lang="ru-RU" sz="900"/>
                        <a:t>Число проверочных, контрольных работ в единицу времени</a:t>
                      </a:r>
                      <a:endParaRPr lang="ru-RU" sz="900">
                        <a:latin typeface="Calibri"/>
                        <a:ea typeface="Calibri"/>
                        <a:cs typeface="Times New Roman"/>
                      </a:endParaRPr>
                    </a:p>
                  </a:txBody>
                  <a:tcPr marL="0" marR="0" marT="0" marB="0" anchor="ctr">
                    <a:cell3D prstMaterial="dkEdge">
                      <a:bevel prst="relaxedInset"/>
                      <a:lightRig rig="flood" dir="t"/>
                    </a:cell3D>
                  </a:tcPr>
                </a:tc>
              </a:tr>
              <a:tr h="333285">
                <a:tc>
                  <a:txBody>
                    <a:bodyPr/>
                    <a:lstStyle/>
                    <a:p>
                      <a:pPr>
                        <a:lnSpc>
                          <a:spcPct val="115000"/>
                        </a:lnSpc>
                        <a:spcAft>
                          <a:spcPts val="1000"/>
                        </a:spcAft>
                      </a:pPr>
                      <a:r>
                        <a:rPr lang="ru-RU" sz="900"/>
                        <a:t>Количество учащихся, поступивших в 10 класс</a:t>
                      </a:r>
                      <a:endParaRPr lang="ru-RU" sz="900">
                        <a:latin typeface="Calibri"/>
                        <a:ea typeface="Calibri"/>
                        <a:cs typeface="Times New Roman"/>
                      </a:endParaRPr>
                    </a:p>
                  </a:txBody>
                  <a:tcPr marL="0" marR="0" marT="0" marB="0" anchor="ctr">
                    <a:cell3D prstMaterial="dkEdge">
                      <a:bevel prst="relaxedInset"/>
                      <a:lightRig rig="flood" dir="t"/>
                    </a:cell3D>
                  </a:tcPr>
                </a:tc>
                <a:tc>
                  <a:txBody>
                    <a:bodyPr/>
                    <a:lstStyle/>
                    <a:p>
                      <a:pPr>
                        <a:lnSpc>
                          <a:spcPct val="115000"/>
                        </a:lnSpc>
                        <a:spcAft>
                          <a:spcPts val="1000"/>
                        </a:spcAft>
                      </a:pPr>
                      <a:r>
                        <a:rPr lang="ru-RU" sz="900"/>
                        <a:t>Количество учащихся, обучающихся в профильных классах</a:t>
                      </a:r>
                      <a:endParaRPr lang="ru-RU" sz="900">
                        <a:latin typeface="Calibri"/>
                        <a:ea typeface="Calibri"/>
                        <a:cs typeface="Times New Roman"/>
                      </a:endParaRPr>
                    </a:p>
                  </a:txBody>
                  <a:tcPr marL="0" marR="0" marT="0" marB="0" anchor="ctr">
                    <a:cell3D prstMaterial="dkEdge">
                      <a:bevel prst="relaxedInset"/>
                      <a:lightRig rig="flood" dir="t"/>
                    </a:cell3D>
                  </a:tcPr>
                </a:tc>
                <a:tc>
                  <a:txBody>
                    <a:bodyPr/>
                    <a:lstStyle/>
                    <a:p>
                      <a:pPr>
                        <a:lnSpc>
                          <a:spcPct val="115000"/>
                        </a:lnSpc>
                        <a:spcAft>
                          <a:spcPts val="1000"/>
                        </a:spcAft>
                      </a:pPr>
                      <a:r>
                        <a:rPr lang="ru-RU" sz="900"/>
                        <a:t>Время, затрачиваемое на выполнение домашних заданий</a:t>
                      </a:r>
                      <a:endParaRPr lang="ru-RU" sz="900">
                        <a:latin typeface="Calibri"/>
                        <a:ea typeface="Calibri"/>
                        <a:cs typeface="Times New Roman"/>
                      </a:endParaRPr>
                    </a:p>
                  </a:txBody>
                  <a:tcPr marL="0" marR="0" marT="0" marB="0" anchor="ctr">
                    <a:cell3D prstMaterial="dkEdge">
                      <a:bevel prst="relaxedInset"/>
                      <a:lightRig rig="flood" dir="t"/>
                    </a:cell3D>
                  </a:tcPr>
                </a:tc>
              </a:tr>
              <a:tr h="426545">
                <a:tc>
                  <a:txBody>
                    <a:bodyPr/>
                    <a:lstStyle/>
                    <a:p>
                      <a:pPr>
                        <a:lnSpc>
                          <a:spcPct val="115000"/>
                        </a:lnSpc>
                        <a:spcAft>
                          <a:spcPts val="1000"/>
                        </a:spcAft>
                      </a:pPr>
                      <a:r>
                        <a:rPr lang="ru-RU" sz="900" dirty="0"/>
                        <a:t>Число подростков, состоящих на учете в милиции по </a:t>
                      </a:r>
                      <a:r>
                        <a:rPr lang="ru-RU" sz="900" dirty="0" smtClean="0"/>
                        <a:t>возрастам:</a:t>
                      </a:r>
                      <a:r>
                        <a:rPr lang="ru-RU" sz="900" baseline="0" dirty="0" smtClean="0"/>
                        <a:t> </a:t>
                      </a:r>
                      <a:r>
                        <a:rPr lang="ru-RU" sz="900" dirty="0" smtClean="0"/>
                        <a:t>до </a:t>
                      </a:r>
                      <a:r>
                        <a:rPr lang="ru-RU" sz="900" dirty="0"/>
                        <a:t>13 </a:t>
                      </a:r>
                      <a:r>
                        <a:rPr lang="ru-RU" sz="900" dirty="0" smtClean="0"/>
                        <a:t>лет;</a:t>
                      </a:r>
                      <a:r>
                        <a:rPr lang="ru-RU" sz="900" baseline="0" dirty="0" smtClean="0"/>
                        <a:t> </a:t>
                      </a:r>
                      <a:r>
                        <a:rPr lang="ru-RU" sz="900" dirty="0" smtClean="0"/>
                        <a:t>14-15 лет;</a:t>
                      </a:r>
                      <a:r>
                        <a:rPr lang="ru-RU" sz="900" baseline="0" dirty="0" smtClean="0"/>
                        <a:t> </a:t>
                      </a:r>
                      <a:r>
                        <a:rPr lang="ru-RU" sz="900" dirty="0" smtClean="0"/>
                        <a:t>16-17 </a:t>
                      </a:r>
                      <a:r>
                        <a:rPr lang="ru-RU" sz="900" dirty="0"/>
                        <a:t>лет</a:t>
                      </a:r>
                      <a:endParaRPr lang="ru-RU" sz="900" dirty="0">
                        <a:latin typeface="Calibri"/>
                        <a:ea typeface="Calibri"/>
                        <a:cs typeface="Times New Roman"/>
                      </a:endParaRPr>
                    </a:p>
                  </a:txBody>
                  <a:tcPr marL="0" marR="0" marT="0" marB="0" anchor="ctr">
                    <a:cell3D prstMaterial="dkEdge">
                      <a:bevel prst="relaxedInset"/>
                      <a:lightRig rig="flood" dir="t"/>
                    </a:cell3D>
                  </a:tcPr>
                </a:tc>
                <a:tc>
                  <a:txBody>
                    <a:bodyPr/>
                    <a:lstStyle/>
                    <a:p>
                      <a:pPr>
                        <a:lnSpc>
                          <a:spcPct val="115000"/>
                        </a:lnSpc>
                        <a:spcAft>
                          <a:spcPts val="1000"/>
                        </a:spcAft>
                      </a:pPr>
                      <a:r>
                        <a:rPr lang="ru-RU" sz="900"/>
                        <a:t>Количество учащихся, получающих допрофессиональную и профессиональную подготовку</a:t>
                      </a:r>
                      <a:endParaRPr lang="ru-RU" sz="900">
                        <a:latin typeface="Calibri"/>
                        <a:ea typeface="Calibri"/>
                        <a:cs typeface="Times New Roman"/>
                      </a:endParaRPr>
                    </a:p>
                  </a:txBody>
                  <a:tcPr marL="0" marR="0" marT="0" marB="0" anchor="ctr">
                    <a:cell3D prstMaterial="dkEdge">
                      <a:bevel prst="relaxedInset"/>
                      <a:lightRig rig="flood" dir="t"/>
                    </a:cell3D>
                  </a:tcPr>
                </a:tc>
                <a:tc>
                  <a:txBody>
                    <a:bodyPr/>
                    <a:lstStyle/>
                    <a:p>
                      <a:pPr>
                        <a:lnSpc>
                          <a:spcPct val="115000"/>
                        </a:lnSpc>
                        <a:spcAft>
                          <a:spcPts val="1000"/>
                        </a:spcAft>
                      </a:pPr>
                      <a:r>
                        <a:rPr lang="ru-RU" sz="900"/>
                        <a:t>Характеристика хронических заболеваний учащихся</a:t>
                      </a:r>
                      <a:endParaRPr lang="ru-RU" sz="900">
                        <a:latin typeface="Calibri"/>
                        <a:ea typeface="Calibri"/>
                        <a:cs typeface="Times New Roman"/>
                      </a:endParaRPr>
                    </a:p>
                  </a:txBody>
                  <a:tcPr marL="0" marR="0" marT="0" marB="0" anchor="ctr">
                    <a:cell3D prstMaterial="dkEdge">
                      <a:bevel prst="relaxedInset"/>
                      <a:lightRig rig="flood" dir="t"/>
                    </a:cell3D>
                  </a:tcPr>
                </a:tc>
              </a:tr>
              <a:tr h="333285">
                <a:tc>
                  <a:txBody>
                    <a:bodyPr/>
                    <a:lstStyle/>
                    <a:p>
                      <a:pPr>
                        <a:lnSpc>
                          <a:spcPct val="115000"/>
                        </a:lnSpc>
                        <a:spcAft>
                          <a:spcPts val="1000"/>
                        </a:spcAft>
                      </a:pPr>
                      <a:r>
                        <a:rPr lang="ru-RU" sz="900"/>
                        <a:t>Число учащихся, состоящих на учете за употребление наркотиков</a:t>
                      </a:r>
                      <a:endParaRPr lang="ru-RU" sz="900">
                        <a:latin typeface="Calibri"/>
                        <a:ea typeface="Calibri"/>
                        <a:cs typeface="Times New Roman"/>
                      </a:endParaRPr>
                    </a:p>
                  </a:txBody>
                  <a:tcPr marL="0" marR="0" marT="0" marB="0" anchor="ctr">
                    <a:cell3D prstMaterial="dkEdge">
                      <a:bevel prst="relaxedInset"/>
                      <a:lightRig rig="flood" dir="t"/>
                    </a:cell3D>
                  </a:tcPr>
                </a:tc>
                <a:tc>
                  <a:txBody>
                    <a:bodyPr/>
                    <a:lstStyle/>
                    <a:p>
                      <a:pPr>
                        <a:lnSpc>
                          <a:spcPct val="115000"/>
                        </a:lnSpc>
                        <a:spcAft>
                          <a:spcPts val="1000"/>
                        </a:spcAft>
                      </a:pPr>
                      <a:r>
                        <a:rPr lang="ru-RU" sz="900"/>
                        <a:t>Характеристика хронических заболеваний педагогов</a:t>
                      </a:r>
                      <a:endParaRPr lang="ru-RU" sz="900">
                        <a:latin typeface="Calibri"/>
                        <a:ea typeface="Calibri"/>
                        <a:cs typeface="Times New Roman"/>
                      </a:endParaRPr>
                    </a:p>
                  </a:txBody>
                  <a:tcPr marL="0" marR="0" marT="0" marB="0" anchor="ctr">
                    <a:cell3D prstMaterial="dkEdge">
                      <a:bevel prst="relaxedInset"/>
                      <a:lightRig rig="flood" dir="t"/>
                    </a:cell3D>
                  </a:tcPr>
                </a:tc>
                <a:tc>
                  <a:txBody>
                    <a:bodyPr/>
                    <a:lstStyle/>
                    <a:p>
                      <a:pPr>
                        <a:lnSpc>
                          <a:spcPct val="115000"/>
                        </a:lnSpc>
                        <a:spcAft>
                          <a:spcPts val="1000"/>
                        </a:spcAft>
                      </a:pPr>
                      <a:r>
                        <a:rPr lang="ru-RU" sz="900"/>
                        <a:t>Число травм, полученных обучающимися в ходе обучения</a:t>
                      </a:r>
                      <a:endParaRPr lang="ru-RU" sz="900">
                        <a:latin typeface="Calibri"/>
                        <a:ea typeface="Calibri"/>
                        <a:cs typeface="Times New Roman"/>
                      </a:endParaRPr>
                    </a:p>
                  </a:txBody>
                  <a:tcPr marL="0" marR="0" marT="0" marB="0" anchor="ctr">
                    <a:cell3D prstMaterial="dkEdge">
                      <a:bevel prst="relaxedInset"/>
                      <a:lightRig rig="flood" dir="t"/>
                    </a:cell3D>
                  </a:tcPr>
                </a:tc>
              </a:tr>
              <a:tr h="333285">
                <a:tc>
                  <a:txBody>
                    <a:bodyPr/>
                    <a:lstStyle/>
                    <a:p>
                      <a:pPr>
                        <a:lnSpc>
                          <a:spcPct val="115000"/>
                        </a:lnSpc>
                        <a:spcAft>
                          <a:spcPts val="1000"/>
                        </a:spcAft>
                      </a:pPr>
                      <a:r>
                        <a:rPr lang="ru-RU" sz="900"/>
                        <a:t>Количество учащихся, регулярно пропускающих занятия по неуважительным причинам</a:t>
                      </a:r>
                      <a:endParaRPr lang="ru-RU" sz="900">
                        <a:latin typeface="Calibri"/>
                        <a:ea typeface="Calibri"/>
                        <a:cs typeface="Times New Roman"/>
                      </a:endParaRPr>
                    </a:p>
                  </a:txBody>
                  <a:tcPr marL="0" marR="0" marT="0" marB="0">
                    <a:cell3D prstMaterial="dkEdge">
                      <a:bevel prst="relaxedInset"/>
                      <a:lightRig rig="flood" dir="t"/>
                    </a:cell3D>
                  </a:tcPr>
                </a:tc>
                <a:tc>
                  <a:txBody>
                    <a:bodyPr/>
                    <a:lstStyle/>
                    <a:p>
                      <a:pPr>
                        <a:lnSpc>
                          <a:spcPct val="115000"/>
                        </a:lnSpc>
                        <a:spcAft>
                          <a:spcPts val="1000"/>
                        </a:spcAft>
                      </a:pPr>
                      <a:r>
                        <a:rPr lang="ru-RU" sz="900"/>
                        <a:t>Количество учащихся, находящихся на индивидуальном обучении (домашнем)</a:t>
                      </a:r>
                      <a:endParaRPr lang="ru-RU" sz="900">
                        <a:latin typeface="Calibri"/>
                        <a:ea typeface="Calibri"/>
                        <a:cs typeface="Times New Roman"/>
                      </a:endParaRPr>
                    </a:p>
                  </a:txBody>
                  <a:tcPr marL="0" marR="0" marT="0" marB="0">
                    <a:cell3D prstMaterial="dkEdge">
                      <a:bevel prst="relaxedInset"/>
                      <a:lightRig rig="flood" dir="t"/>
                    </a:cell3D>
                  </a:tcPr>
                </a:tc>
                <a:tc>
                  <a:txBody>
                    <a:bodyPr/>
                    <a:lstStyle/>
                    <a:p>
                      <a:pPr>
                        <a:lnSpc>
                          <a:spcPct val="115000"/>
                        </a:lnSpc>
                        <a:spcAft>
                          <a:spcPts val="1000"/>
                        </a:spcAft>
                      </a:pPr>
                      <a:r>
                        <a:rPr lang="ru-RU" sz="900"/>
                        <a:t>Время, затрачиваемое педагогами на подготовку к занятиям</a:t>
                      </a:r>
                      <a:endParaRPr lang="ru-RU" sz="900">
                        <a:latin typeface="Calibri"/>
                        <a:ea typeface="Calibri"/>
                        <a:cs typeface="Times New Roman"/>
                      </a:endParaRPr>
                    </a:p>
                  </a:txBody>
                  <a:tcPr marL="0" marR="0" marT="0" marB="0">
                    <a:cell3D prstMaterial="dkEdge">
                      <a:bevel prst="relaxedInset"/>
                      <a:lightRig rig="flood" dir="t"/>
                    </a:cell3D>
                  </a:tcPr>
                </a:tc>
              </a:tr>
              <a:tr h="333285">
                <a:tc>
                  <a:txBody>
                    <a:bodyPr/>
                    <a:lstStyle/>
                    <a:p>
                      <a:pPr>
                        <a:lnSpc>
                          <a:spcPct val="115000"/>
                        </a:lnSpc>
                        <a:spcAft>
                          <a:spcPts val="1000"/>
                        </a:spcAft>
                      </a:pPr>
                      <a:r>
                        <a:rPr lang="ru-RU" sz="900"/>
                        <a:t>Число учащихся, получающих дополнительное образования в школе</a:t>
                      </a:r>
                      <a:endParaRPr lang="ru-RU" sz="900">
                        <a:latin typeface="Calibri"/>
                        <a:ea typeface="Calibri"/>
                        <a:cs typeface="Times New Roman"/>
                      </a:endParaRPr>
                    </a:p>
                  </a:txBody>
                  <a:tcPr marL="0" marR="0" marT="0" marB="0">
                    <a:cell3D prstMaterial="dkEdge">
                      <a:bevel prst="relaxedInset"/>
                      <a:lightRig rig="flood" dir="t"/>
                    </a:cell3D>
                  </a:tcPr>
                </a:tc>
                <a:tc>
                  <a:txBody>
                    <a:bodyPr/>
                    <a:lstStyle/>
                    <a:p>
                      <a:pPr>
                        <a:lnSpc>
                          <a:spcPct val="115000"/>
                        </a:lnSpc>
                        <a:spcAft>
                          <a:spcPts val="1000"/>
                        </a:spcAft>
                      </a:pPr>
                      <a:r>
                        <a:rPr lang="ru-RU" sz="900"/>
                        <a:t>Число учащихся, получающих дополнительное образования в УДОД</a:t>
                      </a:r>
                      <a:endParaRPr lang="ru-RU" sz="900">
                        <a:latin typeface="Calibri"/>
                        <a:ea typeface="Calibri"/>
                        <a:cs typeface="Times New Roman"/>
                      </a:endParaRPr>
                    </a:p>
                  </a:txBody>
                  <a:tcPr marL="0" marR="0" marT="0" marB="0">
                    <a:cell3D prstMaterial="dkEdge">
                      <a:bevel prst="relaxedInset"/>
                      <a:lightRig rig="flood" dir="t"/>
                    </a:cell3D>
                  </a:tcPr>
                </a:tc>
                <a:tc>
                  <a:txBody>
                    <a:bodyPr/>
                    <a:lstStyle/>
                    <a:p>
                      <a:pPr>
                        <a:lnSpc>
                          <a:spcPct val="115000"/>
                        </a:lnSpc>
                        <a:spcAft>
                          <a:spcPts val="1000"/>
                        </a:spcAft>
                      </a:pPr>
                      <a:r>
                        <a:rPr lang="ru-RU" sz="900"/>
                        <a:t>Количество детей с ОВЗ по ступеням образования</a:t>
                      </a:r>
                      <a:endParaRPr lang="ru-RU" sz="900">
                        <a:latin typeface="Calibri"/>
                        <a:ea typeface="Calibri"/>
                        <a:cs typeface="Times New Roman"/>
                      </a:endParaRPr>
                    </a:p>
                  </a:txBody>
                  <a:tcPr marL="0" marR="0" marT="0" marB="0">
                    <a:cell3D prstMaterial="dkEdge">
                      <a:bevel prst="relaxedInset"/>
                      <a:lightRig rig="flood" dir="t"/>
                    </a:cell3D>
                  </a:tcPr>
                </a:tc>
              </a:tr>
              <a:tr h="161604">
                <a:tc>
                  <a:txBody>
                    <a:bodyPr/>
                    <a:lstStyle/>
                    <a:p>
                      <a:pPr>
                        <a:lnSpc>
                          <a:spcPct val="115000"/>
                        </a:lnSpc>
                        <a:spcAft>
                          <a:spcPts val="1000"/>
                        </a:spcAft>
                      </a:pPr>
                      <a:r>
                        <a:rPr lang="ru-RU" sz="900"/>
                        <a:t>Число выпускников-инвалидов (9, 11 кл.)</a:t>
                      </a:r>
                      <a:endParaRPr lang="ru-RU" sz="900">
                        <a:latin typeface="Calibri"/>
                        <a:ea typeface="Calibri"/>
                        <a:cs typeface="Times New Roman"/>
                      </a:endParaRPr>
                    </a:p>
                  </a:txBody>
                  <a:tcPr marL="0" marR="0" marT="0" marB="0">
                    <a:cell3D prstMaterial="dkEdge">
                      <a:bevel prst="relaxedInset"/>
                      <a:lightRig rig="flood" dir="t"/>
                    </a:cell3D>
                  </a:tcPr>
                </a:tc>
                <a:tc>
                  <a:txBody>
                    <a:bodyPr/>
                    <a:lstStyle/>
                    <a:p>
                      <a:pPr>
                        <a:lnSpc>
                          <a:spcPct val="115000"/>
                        </a:lnSpc>
                        <a:spcAft>
                          <a:spcPts val="1000"/>
                        </a:spcAft>
                      </a:pPr>
                      <a:r>
                        <a:rPr lang="ru-RU" sz="900"/>
                        <a:t>Расходы на оплату труда в текущих расходах ОУ</a:t>
                      </a:r>
                      <a:endParaRPr lang="ru-RU" sz="900">
                        <a:latin typeface="Calibri"/>
                        <a:ea typeface="Calibri"/>
                        <a:cs typeface="Times New Roman"/>
                      </a:endParaRPr>
                    </a:p>
                  </a:txBody>
                  <a:tcPr marL="0" marR="0" marT="0" marB="0">
                    <a:cell3D prstMaterial="dkEdge">
                      <a:bevel prst="relaxedInset"/>
                      <a:lightRig rig="flood" dir="t"/>
                    </a:cell3D>
                  </a:tcPr>
                </a:tc>
                <a:tc>
                  <a:txBody>
                    <a:bodyPr/>
                    <a:lstStyle/>
                    <a:p>
                      <a:pPr>
                        <a:lnSpc>
                          <a:spcPct val="115000"/>
                        </a:lnSpc>
                        <a:spcAft>
                          <a:spcPts val="1000"/>
                        </a:spcAft>
                      </a:pPr>
                      <a:r>
                        <a:rPr lang="ru-RU" sz="900"/>
                        <a:t>Средняя заработная плата преподавателей</a:t>
                      </a:r>
                      <a:endParaRPr lang="ru-RU" sz="900">
                        <a:latin typeface="Calibri"/>
                        <a:ea typeface="Calibri"/>
                        <a:cs typeface="Times New Roman"/>
                      </a:endParaRPr>
                    </a:p>
                  </a:txBody>
                  <a:tcPr marL="0" marR="0" marT="0" marB="0">
                    <a:cell3D prstMaterial="dkEdge">
                      <a:bevel prst="relaxedInset"/>
                      <a:lightRig rig="flood" dir="t"/>
                    </a:cell3D>
                  </a:tcPr>
                </a:tc>
              </a:tr>
              <a:tr h="161604">
                <a:tc>
                  <a:txBody>
                    <a:bodyPr/>
                    <a:lstStyle/>
                    <a:p>
                      <a:pPr>
                        <a:lnSpc>
                          <a:spcPct val="115000"/>
                        </a:lnSpc>
                        <a:spcAft>
                          <a:spcPts val="1000"/>
                        </a:spcAft>
                      </a:pPr>
                      <a:r>
                        <a:rPr lang="ru-RU" sz="900"/>
                        <a:t>Уровень образования родителей учащихся</a:t>
                      </a:r>
                      <a:endParaRPr lang="ru-RU" sz="900">
                        <a:latin typeface="Calibri"/>
                        <a:ea typeface="Calibri"/>
                        <a:cs typeface="Times New Roman"/>
                      </a:endParaRPr>
                    </a:p>
                  </a:txBody>
                  <a:tcPr marL="0" marR="0" marT="0" marB="0">
                    <a:cell3D prstMaterial="dkEdge">
                      <a:bevel prst="relaxedInset"/>
                      <a:lightRig rig="flood" dir="t"/>
                    </a:cell3D>
                  </a:tcPr>
                </a:tc>
                <a:tc>
                  <a:txBody>
                    <a:bodyPr/>
                    <a:lstStyle/>
                    <a:p>
                      <a:pPr>
                        <a:lnSpc>
                          <a:spcPct val="115000"/>
                        </a:lnSpc>
                      </a:pPr>
                      <a:endParaRPr lang="ru-RU" sz="900">
                        <a:latin typeface="Calibri"/>
                        <a:ea typeface="Times New Roman"/>
                      </a:endParaRPr>
                    </a:p>
                  </a:txBody>
                  <a:tcPr marL="0" marR="0" marT="0" marB="0">
                    <a:cell3D prstMaterial="dkEdge">
                      <a:bevel prst="relaxedInset"/>
                      <a:lightRig rig="flood" dir="t"/>
                    </a:cell3D>
                  </a:tcPr>
                </a:tc>
                <a:tc>
                  <a:txBody>
                    <a:bodyPr/>
                    <a:lstStyle/>
                    <a:p>
                      <a:pPr>
                        <a:lnSpc>
                          <a:spcPct val="115000"/>
                        </a:lnSpc>
                      </a:pPr>
                      <a:endParaRPr lang="ru-RU" sz="900" dirty="0">
                        <a:latin typeface="Calibri"/>
                        <a:ea typeface="Times New Roman"/>
                      </a:endParaRPr>
                    </a:p>
                  </a:txBody>
                  <a:tcPr marL="0" marR="0" marT="0" marB="0">
                    <a:cell3D prstMaterial="dkEdge">
                      <a:bevel prst="relaxedInset"/>
                      <a:lightRig rig="flood" dir="t"/>
                    </a:cell3D>
                  </a:tcPr>
                </a:tc>
              </a:tr>
            </a:tbl>
          </a:graphicData>
        </a:graphic>
      </p:graphicFrame>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3" name="Rectangle 1"/>
          <p:cNvSpPr>
            <a:spLocks noChangeArrowheads="1"/>
          </p:cNvSpPr>
          <p:nvPr/>
        </p:nvSpPr>
        <p:spPr bwMode="auto">
          <a:xfrm>
            <a:off x="0" y="-138499"/>
            <a:ext cx="9144000" cy="923330"/>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pPr>
            <a:r>
              <a:rPr lang="ru-RU"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Calibri" pitchFamily="34" charset="0"/>
                <a:ea typeface="Times New Roman" pitchFamily="18" charset="0"/>
                <a:cs typeface="Times New Roman" pitchFamily="18" charset="0"/>
              </a:rPr>
              <a:t>КРИТЕРИИ системы оценки качества образования (СОКО)</a:t>
            </a:r>
          </a:p>
          <a:p>
            <a:pPr algn="ctr" fontAlgn="base">
              <a:spcBef>
                <a:spcPct val="0"/>
              </a:spcBef>
              <a:spcAft>
                <a:spcPct val="0"/>
              </a:spcAft>
            </a:pPr>
            <a:r>
              <a:rPr kumimoji="0" lang="ru-RU" b="1" i="0" u="none" strike="noStrike" spc="50" normalizeH="0" baseline="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Calibri" pitchFamily="34" charset="0"/>
                <a:ea typeface="Times New Roman" pitchFamily="18" charset="0"/>
                <a:cs typeface="Times New Roman" pitchFamily="18" charset="0"/>
              </a:rPr>
              <a:t> </a:t>
            </a:r>
            <a:br>
              <a:rPr kumimoji="0" lang="ru-RU" b="1" i="0" u="none" strike="noStrike" spc="50" normalizeH="0" baseline="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Calibri" pitchFamily="34" charset="0"/>
                <a:ea typeface="Times New Roman" pitchFamily="18" charset="0"/>
                <a:cs typeface="Times New Roman" pitchFamily="18" charset="0"/>
              </a:rPr>
            </a:br>
            <a:r>
              <a:rPr kumimoji="0" lang="ru-RU" b="1" i="0" u="none" strike="noStrike" spc="50" normalizeH="0" baseline="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Calibri" pitchFamily="34" charset="0"/>
                <a:ea typeface="Times New Roman" pitchFamily="18" charset="0"/>
                <a:cs typeface="Times New Roman" pitchFamily="18" charset="0"/>
              </a:rPr>
              <a:t>системы оценки качества образования (СОКО)</a:t>
            </a:r>
            <a:endParaRPr kumimoji="0" lang="ru-RU" b="1" i="0" u="none" strike="noStrike" spc="50" normalizeH="0" baseline="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graphicFrame>
        <p:nvGraphicFramePr>
          <p:cNvPr id="3" name="Таблица 2"/>
          <p:cNvGraphicFramePr>
            <a:graphicFrameLocks noGrp="1"/>
          </p:cNvGraphicFramePr>
          <p:nvPr/>
        </p:nvGraphicFramePr>
        <p:xfrm>
          <a:off x="0" y="355843"/>
          <a:ext cx="9144000" cy="7006901"/>
        </p:xfrm>
        <a:graphic>
          <a:graphicData uri="http://schemas.openxmlformats.org/drawingml/2006/table">
            <a:tbl>
              <a:tblPr>
                <a:tableStyleId>{3C2FFA5D-87B4-456A-9821-1D502468CF0F}</a:tableStyleId>
              </a:tblPr>
              <a:tblGrid>
                <a:gridCol w="1619672"/>
                <a:gridCol w="7524328"/>
              </a:tblGrid>
              <a:tr h="167570">
                <a:tc>
                  <a:txBody>
                    <a:bodyPr/>
                    <a:lstStyle/>
                    <a:p>
                      <a:pPr algn="ctr">
                        <a:lnSpc>
                          <a:spcPct val="115000"/>
                        </a:lnSpc>
                        <a:spcAft>
                          <a:spcPts val="1000"/>
                        </a:spcAft>
                        <a:buFont typeface="Arial" pitchFamily="34" charset="0"/>
                        <a:buNone/>
                      </a:pPr>
                      <a:r>
                        <a:rPr lang="ru-RU" sz="1050" b="1" dirty="0"/>
                        <a:t>Критерии СОКО</a:t>
                      </a:r>
                      <a:endParaRPr lang="ru-RU" sz="1050" b="1" dirty="0">
                        <a:latin typeface="Calibri"/>
                        <a:ea typeface="Calibri"/>
                        <a:cs typeface="Times New Roman"/>
                      </a:endParaRPr>
                    </a:p>
                  </a:txBody>
                  <a:tcPr marL="0" marR="0" marT="0" marB="0">
                    <a:cell3D prstMaterial="dkEdge">
                      <a:bevel prst="relaxedInset"/>
                      <a:lightRig rig="flood" dir="t"/>
                    </a:cell3D>
                  </a:tcPr>
                </a:tc>
                <a:tc>
                  <a:txBody>
                    <a:bodyPr/>
                    <a:lstStyle/>
                    <a:p>
                      <a:pPr algn="ctr">
                        <a:lnSpc>
                          <a:spcPct val="115000"/>
                        </a:lnSpc>
                        <a:spcAft>
                          <a:spcPts val="1000"/>
                        </a:spcAft>
                      </a:pPr>
                      <a:r>
                        <a:rPr lang="ru-RU" sz="1000" b="1" dirty="0"/>
                        <a:t>Показатели для учащихся</a:t>
                      </a:r>
                      <a:endParaRPr lang="ru-RU" sz="1000" b="1" dirty="0">
                        <a:latin typeface="Calibri"/>
                        <a:ea typeface="Calibri"/>
                        <a:cs typeface="Times New Roman"/>
                      </a:endParaRPr>
                    </a:p>
                  </a:txBody>
                  <a:tcPr marL="0" marR="0" marT="0" marB="0">
                    <a:cell3D prstMaterial="dkEdge">
                      <a:bevel prst="relaxedInset"/>
                      <a:lightRig rig="flood" dir="t"/>
                    </a:cell3D>
                  </a:tcPr>
                </a:tc>
              </a:tr>
              <a:tr h="1007246">
                <a:tc>
                  <a:txBody>
                    <a:bodyPr/>
                    <a:lstStyle/>
                    <a:p>
                      <a:pPr algn="ctr">
                        <a:lnSpc>
                          <a:spcPct val="115000"/>
                        </a:lnSpc>
                        <a:spcAft>
                          <a:spcPts val="1000"/>
                        </a:spcAft>
                        <a:buFont typeface="Arial" pitchFamily="34" charset="0"/>
                        <a:buNone/>
                      </a:pPr>
                      <a:r>
                        <a:rPr lang="ru-RU" sz="1050" b="1" dirty="0" err="1"/>
                        <a:t>Ценностно­смысловая</a:t>
                      </a:r>
                      <a:r>
                        <a:rPr lang="ru-RU" sz="1050" b="1" dirty="0"/>
                        <a:t> компетентность</a:t>
                      </a:r>
                    </a:p>
                    <a:p>
                      <a:pPr algn="ctr">
                        <a:lnSpc>
                          <a:spcPct val="115000"/>
                        </a:lnSpc>
                        <a:spcAft>
                          <a:spcPts val="1000"/>
                        </a:spcAft>
                        <a:buFont typeface="Arial" pitchFamily="34" charset="0"/>
                        <a:buNone/>
                      </a:pPr>
                      <a:r>
                        <a:rPr lang="ru-RU" sz="1050" b="1" dirty="0"/>
                        <a:t> </a:t>
                      </a:r>
                      <a:endParaRPr lang="ru-RU" sz="1050" b="1" dirty="0">
                        <a:latin typeface="Calibri"/>
                        <a:ea typeface="Calibri"/>
                        <a:cs typeface="Times New Roman"/>
                      </a:endParaRPr>
                    </a:p>
                  </a:txBody>
                  <a:tcPr marL="0" marR="0" marT="0" marB="0">
                    <a:cell3D prstMaterial="dkEdge">
                      <a:bevel prst="relaxedInset"/>
                      <a:lightRig rig="flood" dir="t"/>
                    </a:cell3D>
                  </a:tcPr>
                </a:tc>
                <a:tc>
                  <a:txBody>
                    <a:bodyPr/>
                    <a:lstStyle/>
                    <a:p>
                      <a:pPr marL="342900" lvl="0" indent="-342900">
                        <a:lnSpc>
                          <a:spcPct val="115000"/>
                        </a:lnSpc>
                        <a:spcAft>
                          <a:spcPts val="1000"/>
                        </a:spcAft>
                        <a:buSzPts val="1000"/>
                        <a:buFont typeface="Symbol"/>
                        <a:buChar char=""/>
                        <a:tabLst>
                          <a:tab pos="457200" algn="l"/>
                        </a:tabLst>
                      </a:pPr>
                      <a:r>
                        <a:rPr lang="ru-RU" sz="1000" b="1" dirty="0"/>
                        <a:t>Сформированность положительной мотивации.</a:t>
                      </a:r>
                    </a:p>
                    <a:p>
                      <a:pPr marL="342900" lvl="0" indent="-342900">
                        <a:lnSpc>
                          <a:spcPct val="115000"/>
                        </a:lnSpc>
                        <a:spcAft>
                          <a:spcPts val="1000"/>
                        </a:spcAft>
                        <a:buSzPts val="1000"/>
                        <a:buFont typeface="Symbol"/>
                        <a:buChar char=""/>
                        <a:tabLst>
                          <a:tab pos="457200" algn="l"/>
                        </a:tabLst>
                      </a:pPr>
                      <a:r>
                        <a:rPr lang="ru-RU" sz="1000" b="1" dirty="0"/>
                        <a:t>Осознание своей роли и предназначения.</a:t>
                      </a:r>
                    </a:p>
                    <a:p>
                      <a:pPr marL="342900" lvl="0" indent="-342900">
                        <a:lnSpc>
                          <a:spcPct val="115000"/>
                        </a:lnSpc>
                        <a:spcAft>
                          <a:spcPts val="1000"/>
                        </a:spcAft>
                        <a:buSzPts val="1000"/>
                        <a:buFont typeface="Symbol"/>
                        <a:buChar char=""/>
                        <a:tabLst>
                          <a:tab pos="457200" algn="l"/>
                        </a:tabLst>
                      </a:pPr>
                      <a:r>
                        <a:rPr lang="ru-RU" sz="1000" b="1" dirty="0"/>
                        <a:t>Умение выбирать целевые и смысловые установки для действий и</a:t>
                      </a:r>
                    </a:p>
                    <a:p>
                      <a:pPr marL="342900" lvl="0" indent="-342900">
                        <a:lnSpc>
                          <a:spcPct val="115000"/>
                        </a:lnSpc>
                        <a:spcAft>
                          <a:spcPts val="1000"/>
                        </a:spcAft>
                        <a:buSzPts val="1000"/>
                        <a:buFont typeface="Symbol"/>
                        <a:buChar char=""/>
                        <a:tabLst>
                          <a:tab pos="457200" algn="l"/>
                        </a:tabLst>
                      </a:pPr>
                      <a:r>
                        <a:rPr lang="ru-RU" sz="1000" b="1" dirty="0"/>
                        <a:t> поступков, принимать решения</a:t>
                      </a:r>
                      <a:endParaRPr lang="ru-RU" sz="1000" b="1" dirty="0">
                        <a:latin typeface="Calibri"/>
                        <a:ea typeface="Calibri"/>
                        <a:cs typeface="Times New Roman"/>
                      </a:endParaRPr>
                    </a:p>
                  </a:txBody>
                  <a:tcPr marL="0" marR="0" marT="0" marB="0">
                    <a:cell3D prstMaterial="dkEdge">
                      <a:bevel prst="relaxedInset"/>
                      <a:lightRig rig="flood" dir="t"/>
                    </a:cell3D>
                  </a:tcPr>
                </a:tc>
              </a:tr>
              <a:tr h="1007246">
                <a:tc>
                  <a:txBody>
                    <a:bodyPr/>
                    <a:lstStyle/>
                    <a:p>
                      <a:pPr algn="ctr">
                        <a:lnSpc>
                          <a:spcPct val="115000"/>
                        </a:lnSpc>
                        <a:spcAft>
                          <a:spcPts val="1000"/>
                        </a:spcAft>
                        <a:buFont typeface="Arial" pitchFamily="34" charset="0"/>
                        <a:buNone/>
                      </a:pPr>
                      <a:r>
                        <a:rPr lang="ru-RU" sz="1050" b="1" dirty="0"/>
                        <a:t>Общекультурная компетентность</a:t>
                      </a:r>
                    </a:p>
                    <a:p>
                      <a:pPr algn="ctr">
                        <a:lnSpc>
                          <a:spcPct val="115000"/>
                        </a:lnSpc>
                        <a:spcAft>
                          <a:spcPts val="1000"/>
                        </a:spcAft>
                        <a:buFont typeface="Arial" pitchFamily="34" charset="0"/>
                        <a:buNone/>
                      </a:pPr>
                      <a:r>
                        <a:rPr lang="ru-RU" sz="1050" b="1" dirty="0"/>
                        <a:t> </a:t>
                      </a:r>
                      <a:endParaRPr lang="ru-RU" sz="1050" b="1" dirty="0">
                        <a:latin typeface="Calibri"/>
                        <a:ea typeface="Calibri"/>
                        <a:cs typeface="Times New Roman"/>
                      </a:endParaRPr>
                    </a:p>
                  </a:txBody>
                  <a:tcPr marL="0" marR="0" marT="0" marB="0">
                    <a:cell3D prstMaterial="dkEdge">
                      <a:bevel prst="relaxedInset"/>
                      <a:lightRig rig="flood" dir="t"/>
                    </a:cell3D>
                  </a:tcPr>
                </a:tc>
                <a:tc>
                  <a:txBody>
                    <a:bodyPr/>
                    <a:lstStyle/>
                    <a:p>
                      <a:pPr marL="342900" lvl="0" indent="-342900">
                        <a:lnSpc>
                          <a:spcPct val="115000"/>
                        </a:lnSpc>
                        <a:spcAft>
                          <a:spcPts val="1000"/>
                        </a:spcAft>
                        <a:buSzPts val="1000"/>
                        <a:buFont typeface="Symbol"/>
                        <a:buChar char=""/>
                        <a:tabLst>
                          <a:tab pos="457200" algn="l"/>
                        </a:tabLst>
                      </a:pPr>
                      <a:r>
                        <a:rPr lang="ru-RU" sz="1000" b="1"/>
                        <a:t>Осведомленность ученика в вопросах познания.</a:t>
                      </a:r>
                    </a:p>
                    <a:p>
                      <a:pPr marL="342900" lvl="0" indent="-342900">
                        <a:lnSpc>
                          <a:spcPct val="115000"/>
                        </a:lnSpc>
                        <a:spcAft>
                          <a:spcPts val="1000"/>
                        </a:spcAft>
                        <a:buSzPts val="1000"/>
                        <a:buFont typeface="Symbol"/>
                        <a:buChar char=""/>
                        <a:tabLst>
                          <a:tab pos="457200" algn="l"/>
                        </a:tabLst>
                      </a:pPr>
                      <a:r>
                        <a:rPr lang="ru-RU" sz="1000" b="1"/>
                        <a:t>Владение эффективными способами организации своего досуга.</a:t>
                      </a:r>
                    </a:p>
                    <a:p>
                      <a:pPr marL="342900" lvl="0" indent="-342900">
                        <a:lnSpc>
                          <a:spcPct val="115000"/>
                        </a:lnSpc>
                        <a:spcAft>
                          <a:spcPts val="1000"/>
                        </a:spcAft>
                        <a:buSzPts val="1000"/>
                        <a:buFont typeface="Symbol"/>
                        <a:buChar char=""/>
                        <a:tabLst>
                          <a:tab pos="457200" algn="l"/>
                        </a:tabLst>
                      </a:pPr>
                      <a:r>
                        <a:rPr lang="ru-RU" sz="1000" b="1"/>
                        <a:t>Уровень воспитанности учащихся.</a:t>
                      </a:r>
                    </a:p>
                    <a:p>
                      <a:pPr marL="342900" lvl="0" indent="-342900">
                        <a:lnSpc>
                          <a:spcPct val="115000"/>
                        </a:lnSpc>
                        <a:spcAft>
                          <a:spcPts val="1000"/>
                        </a:spcAft>
                        <a:buSzPts val="1000"/>
                        <a:buFont typeface="Symbol"/>
                        <a:buChar char=""/>
                        <a:tabLst>
                          <a:tab pos="457200" algn="l"/>
                        </a:tabLst>
                      </a:pPr>
                      <a:r>
                        <a:rPr lang="ru-RU" sz="1000" b="1"/>
                        <a:t>Овладение познанием и опытом деятельности</a:t>
                      </a:r>
                      <a:endParaRPr lang="ru-RU" sz="1000" b="1">
                        <a:latin typeface="Calibri"/>
                        <a:ea typeface="Calibri"/>
                        <a:cs typeface="Times New Roman"/>
                      </a:endParaRPr>
                    </a:p>
                  </a:txBody>
                  <a:tcPr marL="0" marR="0" marT="0" marB="0">
                    <a:cell3D prstMaterial="dkEdge">
                      <a:bevel prst="relaxedInset"/>
                      <a:lightRig rig="flood" dir="t"/>
                    </a:cell3D>
                  </a:tcPr>
                </a:tc>
              </a:tr>
              <a:tr h="603823">
                <a:tc>
                  <a:txBody>
                    <a:bodyPr/>
                    <a:lstStyle/>
                    <a:p>
                      <a:pPr algn="ctr">
                        <a:lnSpc>
                          <a:spcPct val="115000"/>
                        </a:lnSpc>
                        <a:spcAft>
                          <a:spcPts val="1000"/>
                        </a:spcAft>
                        <a:buFont typeface="Arial" pitchFamily="34" charset="0"/>
                        <a:buNone/>
                      </a:pPr>
                      <a:r>
                        <a:rPr lang="ru-RU" sz="1050" b="1"/>
                        <a:t>Информационная компетентность</a:t>
                      </a:r>
                    </a:p>
                    <a:p>
                      <a:pPr algn="ctr">
                        <a:lnSpc>
                          <a:spcPct val="115000"/>
                        </a:lnSpc>
                        <a:spcAft>
                          <a:spcPts val="1000"/>
                        </a:spcAft>
                        <a:buFont typeface="Arial" pitchFamily="34" charset="0"/>
                        <a:buNone/>
                      </a:pPr>
                      <a:r>
                        <a:rPr lang="ru-RU" sz="1050" b="1"/>
                        <a:t> </a:t>
                      </a:r>
                      <a:endParaRPr lang="ru-RU" sz="1050" b="1">
                        <a:latin typeface="Calibri"/>
                        <a:ea typeface="Calibri"/>
                        <a:cs typeface="Times New Roman"/>
                      </a:endParaRPr>
                    </a:p>
                  </a:txBody>
                  <a:tcPr marL="0" marR="0" marT="0" marB="0">
                    <a:cell3D prstMaterial="dkEdge">
                      <a:bevel prst="relaxedInset"/>
                      <a:lightRig rig="flood" dir="t"/>
                    </a:cell3D>
                  </a:tcPr>
                </a:tc>
                <a:tc>
                  <a:txBody>
                    <a:bodyPr/>
                    <a:lstStyle/>
                    <a:p>
                      <a:pPr marL="342900" lvl="0" indent="-342900">
                        <a:lnSpc>
                          <a:spcPct val="115000"/>
                        </a:lnSpc>
                        <a:spcAft>
                          <a:spcPts val="1000"/>
                        </a:spcAft>
                        <a:buSzPts val="1000"/>
                        <a:buFont typeface="Symbol"/>
                        <a:buChar char=""/>
                        <a:tabLst>
                          <a:tab pos="457200" algn="l"/>
                        </a:tabLst>
                      </a:pPr>
                      <a:r>
                        <a:rPr lang="ru-RU" sz="1000" b="1"/>
                        <a:t>Умение самостоятельно добывать, анализировать и отбирать информацию, сохранять и передавать ее.</a:t>
                      </a:r>
                    </a:p>
                    <a:p>
                      <a:pPr marL="342900" lvl="0" indent="-342900">
                        <a:lnSpc>
                          <a:spcPct val="115000"/>
                        </a:lnSpc>
                        <a:spcAft>
                          <a:spcPts val="1000"/>
                        </a:spcAft>
                        <a:buSzPts val="1000"/>
                        <a:buFont typeface="Symbol"/>
                        <a:buChar char=""/>
                        <a:tabLst>
                          <a:tab pos="457200" algn="l"/>
                        </a:tabLst>
                      </a:pPr>
                      <a:r>
                        <a:rPr lang="ru-RU" sz="1000" b="1"/>
                        <a:t>Умение создавать мультимедийную продукцию</a:t>
                      </a:r>
                      <a:endParaRPr lang="ru-RU" sz="1000" b="1">
                        <a:latin typeface="Calibri"/>
                        <a:ea typeface="Calibri"/>
                        <a:cs typeface="Times New Roman"/>
                      </a:endParaRPr>
                    </a:p>
                  </a:txBody>
                  <a:tcPr marL="0" marR="0" marT="0" marB="0">
                    <a:cell3D prstMaterial="dkEdge">
                      <a:bevel prst="relaxedInset"/>
                      <a:lightRig rig="flood" dir="t"/>
                    </a:cell3D>
                  </a:tcPr>
                </a:tc>
              </a:tr>
              <a:tr h="1007246">
                <a:tc>
                  <a:txBody>
                    <a:bodyPr/>
                    <a:lstStyle/>
                    <a:p>
                      <a:pPr algn="ctr">
                        <a:lnSpc>
                          <a:spcPct val="115000"/>
                        </a:lnSpc>
                        <a:spcAft>
                          <a:spcPts val="1000"/>
                        </a:spcAft>
                        <a:buFont typeface="Arial" pitchFamily="34" charset="0"/>
                        <a:buNone/>
                      </a:pPr>
                      <a:r>
                        <a:rPr lang="ru-RU" sz="1050" b="1"/>
                        <a:t>Коммуникативная компетентность</a:t>
                      </a:r>
                    </a:p>
                    <a:p>
                      <a:pPr algn="ctr">
                        <a:lnSpc>
                          <a:spcPct val="115000"/>
                        </a:lnSpc>
                        <a:spcAft>
                          <a:spcPts val="1000"/>
                        </a:spcAft>
                        <a:buFont typeface="Arial" pitchFamily="34" charset="0"/>
                        <a:buNone/>
                      </a:pPr>
                      <a:r>
                        <a:rPr lang="ru-RU" sz="1050" b="1"/>
                        <a:t> </a:t>
                      </a:r>
                      <a:endParaRPr lang="ru-RU" sz="1050" b="1">
                        <a:latin typeface="Calibri"/>
                        <a:ea typeface="Calibri"/>
                        <a:cs typeface="Times New Roman"/>
                      </a:endParaRPr>
                    </a:p>
                  </a:txBody>
                  <a:tcPr marL="0" marR="0" marT="0" marB="0">
                    <a:cell3D prstMaterial="dkEdge">
                      <a:bevel prst="relaxedInset"/>
                      <a:lightRig rig="flood" dir="t"/>
                    </a:cell3D>
                  </a:tcPr>
                </a:tc>
                <a:tc>
                  <a:txBody>
                    <a:bodyPr/>
                    <a:lstStyle/>
                    <a:p>
                      <a:pPr marL="342900" lvl="0" indent="-342900">
                        <a:lnSpc>
                          <a:spcPct val="115000"/>
                        </a:lnSpc>
                        <a:spcAft>
                          <a:spcPts val="1000"/>
                        </a:spcAft>
                        <a:buSzPts val="1000"/>
                        <a:buFont typeface="Symbol"/>
                        <a:buChar char=""/>
                        <a:tabLst>
                          <a:tab pos="457200" algn="l"/>
                        </a:tabLst>
                      </a:pPr>
                      <a:r>
                        <a:rPr lang="ru-RU" sz="1000" b="1" dirty="0"/>
                        <a:t>Эмоциональная отзывчивость, </a:t>
                      </a:r>
                      <a:r>
                        <a:rPr lang="ru-RU" sz="1000" b="1" dirty="0" err="1"/>
                        <a:t>эмпатия</a:t>
                      </a:r>
                      <a:r>
                        <a:rPr lang="ru-RU" sz="1000" b="1" dirty="0"/>
                        <a:t>, толерантность.</a:t>
                      </a:r>
                    </a:p>
                    <a:p>
                      <a:pPr marL="342900" lvl="0" indent="-342900">
                        <a:lnSpc>
                          <a:spcPct val="115000"/>
                        </a:lnSpc>
                        <a:spcAft>
                          <a:spcPts val="1000"/>
                        </a:spcAft>
                        <a:buSzPts val="1000"/>
                        <a:buFont typeface="Symbol"/>
                        <a:buChar char=""/>
                        <a:tabLst>
                          <a:tab pos="457200" algn="l"/>
                        </a:tabLst>
                      </a:pPr>
                      <a:r>
                        <a:rPr lang="ru-RU" sz="1000" b="1" dirty="0"/>
                        <a:t>Владение конкретными навыками, поведенческими реакциями, умением решать конфликтные ситуации.</a:t>
                      </a:r>
                    </a:p>
                    <a:p>
                      <a:pPr marL="342900" lvl="0" indent="-342900">
                        <a:lnSpc>
                          <a:spcPct val="115000"/>
                        </a:lnSpc>
                        <a:spcAft>
                          <a:spcPts val="1000"/>
                        </a:spcAft>
                        <a:buSzPts val="1000"/>
                        <a:buFont typeface="Symbol"/>
                        <a:buChar char=""/>
                        <a:tabLst>
                          <a:tab pos="457200" algn="l"/>
                        </a:tabLst>
                      </a:pPr>
                      <a:r>
                        <a:rPr lang="ru-RU" sz="1000" b="1" dirty="0"/>
                        <a:t>Сформированность навыков работы в группе, выполнение различных социальных ролей в коллективе.</a:t>
                      </a:r>
                    </a:p>
                    <a:p>
                      <a:pPr marL="342900" lvl="0" indent="-342900">
                        <a:lnSpc>
                          <a:spcPct val="115000"/>
                        </a:lnSpc>
                        <a:spcAft>
                          <a:spcPts val="1000"/>
                        </a:spcAft>
                        <a:buSzPts val="1000"/>
                        <a:buFont typeface="Symbol"/>
                        <a:buChar char=""/>
                        <a:tabLst>
                          <a:tab pos="457200" algn="l"/>
                        </a:tabLst>
                      </a:pPr>
                      <a:r>
                        <a:rPr lang="ru-RU" sz="1000" b="1" dirty="0"/>
                        <a:t>Умение представить себя</a:t>
                      </a:r>
                      <a:endParaRPr lang="ru-RU" sz="1000" b="1" dirty="0">
                        <a:latin typeface="Calibri"/>
                        <a:ea typeface="Calibri"/>
                        <a:cs typeface="Times New Roman"/>
                      </a:endParaRPr>
                    </a:p>
                  </a:txBody>
                  <a:tcPr marL="0" marR="0" marT="0" marB="0">
                    <a:cell3D prstMaterial="dkEdge">
                      <a:bevel prst="relaxedInset"/>
                      <a:lightRig rig="flood" dir="t"/>
                    </a:cell3D>
                  </a:tcPr>
                </a:tc>
              </a:tr>
              <a:tr h="1007246">
                <a:tc>
                  <a:txBody>
                    <a:bodyPr/>
                    <a:lstStyle/>
                    <a:p>
                      <a:pPr algn="ctr">
                        <a:lnSpc>
                          <a:spcPct val="115000"/>
                        </a:lnSpc>
                        <a:spcAft>
                          <a:spcPts val="1000"/>
                        </a:spcAft>
                        <a:buFont typeface="Arial" pitchFamily="34" charset="0"/>
                        <a:buNone/>
                      </a:pPr>
                      <a:r>
                        <a:rPr lang="ru-RU" sz="1050" b="1" dirty="0" err="1"/>
                        <a:t>Социально­трудовая</a:t>
                      </a:r>
                      <a:r>
                        <a:rPr lang="ru-RU" sz="1050" b="1" dirty="0"/>
                        <a:t> компетентность</a:t>
                      </a:r>
                    </a:p>
                    <a:p>
                      <a:pPr algn="ctr">
                        <a:lnSpc>
                          <a:spcPct val="115000"/>
                        </a:lnSpc>
                        <a:spcAft>
                          <a:spcPts val="1000"/>
                        </a:spcAft>
                        <a:buFont typeface="Arial" pitchFamily="34" charset="0"/>
                        <a:buNone/>
                      </a:pPr>
                      <a:r>
                        <a:rPr lang="ru-RU" sz="1050" b="1" dirty="0"/>
                        <a:t> </a:t>
                      </a:r>
                      <a:endParaRPr lang="ru-RU" sz="1050" b="1" dirty="0">
                        <a:latin typeface="Calibri"/>
                        <a:ea typeface="Calibri"/>
                        <a:cs typeface="Times New Roman"/>
                      </a:endParaRPr>
                    </a:p>
                  </a:txBody>
                  <a:tcPr marL="0" marR="0" marT="0" marB="0">
                    <a:cell3D prstMaterial="dkEdge">
                      <a:bevel prst="relaxedInset"/>
                      <a:lightRig rig="flood" dir="t"/>
                    </a:cell3D>
                  </a:tcPr>
                </a:tc>
                <a:tc>
                  <a:txBody>
                    <a:bodyPr/>
                    <a:lstStyle/>
                    <a:p>
                      <a:pPr marL="342900" lvl="0" indent="-342900">
                        <a:lnSpc>
                          <a:spcPct val="115000"/>
                        </a:lnSpc>
                        <a:spcAft>
                          <a:spcPts val="1000"/>
                        </a:spcAft>
                        <a:buSzPts val="1000"/>
                        <a:buFont typeface="Symbol"/>
                        <a:buChar char=""/>
                        <a:tabLst>
                          <a:tab pos="457200" algn="l"/>
                        </a:tabLst>
                      </a:pPr>
                      <a:r>
                        <a:rPr lang="ru-RU" sz="1000" b="1" dirty="0"/>
                        <a:t>Сформированность навыков самоуправления.</a:t>
                      </a:r>
                    </a:p>
                    <a:p>
                      <a:pPr marL="342900" lvl="0" indent="-342900">
                        <a:lnSpc>
                          <a:spcPct val="115000"/>
                        </a:lnSpc>
                        <a:spcAft>
                          <a:spcPts val="1000"/>
                        </a:spcAft>
                        <a:buSzPts val="1000"/>
                        <a:buFont typeface="Symbol"/>
                        <a:buChar char=""/>
                        <a:tabLst>
                          <a:tab pos="457200" algn="l"/>
                        </a:tabLst>
                      </a:pPr>
                      <a:r>
                        <a:rPr lang="ru-RU" sz="1000" b="1" dirty="0"/>
                        <a:t>Сформированность гражданских качеств.</a:t>
                      </a:r>
                    </a:p>
                    <a:p>
                      <a:pPr marL="342900" lvl="0" indent="-342900">
                        <a:lnSpc>
                          <a:spcPct val="115000"/>
                        </a:lnSpc>
                        <a:spcAft>
                          <a:spcPts val="1000"/>
                        </a:spcAft>
                        <a:buSzPts val="1000"/>
                        <a:buFont typeface="Symbol"/>
                        <a:buChar char=""/>
                        <a:tabLst>
                          <a:tab pos="457200" algn="l"/>
                        </a:tabLst>
                      </a:pPr>
                      <a:r>
                        <a:rPr lang="ru-RU" sz="1000" b="1" dirty="0"/>
                        <a:t>Готовность к поликультурному общению.</a:t>
                      </a:r>
                    </a:p>
                    <a:p>
                      <a:pPr marL="342900" lvl="0" indent="-342900">
                        <a:lnSpc>
                          <a:spcPct val="115000"/>
                        </a:lnSpc>
                        <a:spcAft>
                          <a:spcPts val="1000"/>
                        </a:spcAft>
                        <a:buSzPts val="1000"/>
                        <a:buFont typeface="Symbol"/>
                        <a:buChar char=""/>
                        <a:tabLst>
                          <a:tab pos="457200" algn="l"/>
                        </a:tabLst>
                      </a:pPr>
                      <a:r>
                        <a:rPr lang="ru-RU" sz="1000" b="1" dirty="0"/>
                        <a:t>Осведомленность в области </a:t>
                      </a:r>
                      <a:r>
                        <a:rPr lang="ru-RU" sz="1000" b="1" dirty="0" err="1"/>
                        <a:t>социально­трудовой</a:t>
                      </a:r>
                      <a:r>
                        <a:rPr lang="ru-RU" sz="1000" b="1" dirty="0"/>
                        <a:t> сферы, сферы семейных отношений, в вопросах экономики и права</a:t>
                      </a:r>
                      <a:endParaRPr lang="ru-RU" sz="1000" b="1" dirty="0">
                        <a:latin typeface="Calibri"/>
                        <a:ea typeface="Calibri"/>
                        <a:cs typeface="Times New Roman"/>
                      </a:endParaRPr>
                    </a:p>
                  </a:txBody>
                  <a:tcPr marL="0" marR="0" marT="0" marB="0">
                    <a:cell3D prstMaterial="dkEdge">
                      <a:bevel prst="relaxedInset"/>
                      <a:lightRig rig="flood" dir="t"/>
                    </a:cell3D>
                  </a:tcPr>
                </a:tc>
              </a:tr>
              <a:tr h="933246">
                <a:tc>
                  <a:txBody>
                    <a:bodyPr/>
                    <a:lstStyle/>
                    <a:p>
                      <a:pPr marL="342900" lvl="0" indent="-342900" algn="ctr" defTabSz="914400" rtl="0" eaLnBrk="1" latinLnBrk="0" hangingPunct="1">
                        <a:lnSpc>
                          <a:spcPct val="115000"/>
                        </a:lnSpc>
                        <a:spcAft>
                          <a:spcPts val="1000"/>
                        </a:spcAft>
                        <a:buSzPts val="1000"/>
                        <a:buFont typeface="Symbol"/>
                        <a:buNone/>
                        <a:tabLst>
                          <a:tab pos="457200" algn="l"/>
                        </a:tabLst>
                      </a:pPr>
                      <a:r>
                        <a:rPr lang="ru-RU" sz="1050" b="1" kern="1200" dirty="0">
                          <a:solidFill>
                            <a:schemeClr val="dk1"/>
                          </a:solidFill>
                          <a:latin typeface="+mn-lt"/>
                          <a:ea typeface="+mn-ea"/>
                          <a:cs typeface="+mn-cs"/>
                        </a:rPr>
                        <a:t>Компетентность личностного самосовершенствования</a:t>
                      </a:r>
                    </a:p>
                    <a:p>
                      <a:pPr marL="342900" lvl="0" indent="-342900" algn="ctr" defTabSz="914400" rtl="0" eaLnBrk="1" latinLnBrk="0" hangingPunct="1">
                        <a:lnSpc>
                          <a:spcPct val="115000"/>
                        </a:lnSpc>
                        <a:spcAft>
                          <a:spcPts val="1000"/>
                        </a:spcAft>
                        <a:buSzPts val="1000"/>
                        <a:buFont typeface="Symbol"/>
                        <a:buNone/>
                        <a:tabLst>
                          <a:tab pos="457200" algn="l"/>
                        </a:tabLst>
                      </a:pPr>
                      <a:r>
                        <a:rPr lang="ru-RU" sz="1050" b="1" kern="1200" dirty="0">
                          <a:solidFill>
                            <a:schemeClr val="dk1"/>
                          </a:solidFill>
                          <a:latin typeface="+mn-lt"/>
                          <a:ea typeface="+mn-ea"/>
                          <a:cs typeface="+mn-cs"/>
                        </a:rPr>
                        <a:t> </a:t>
                      </a:r>
                    </a:p>
                  </a:txBody>
                  <a:tcPr marL="0" marR="0" marT="0" marB="0">
                    <a:cell3D prstMaterial="dkEdge">
                      <a:bevel prst="relaxedInset"/>
                      <a:lightRig rig="flood" dir="t"/>
                    </a:cell3D>
                  </a:tcPr>
                </a:tc>
                <a:tc>
                  <a:txBody>
                    <a:bodyPr/>
                    <a:lstStyle/>
                    <a:p>
                      <a:pPr marL="342900" lvl="0" indent="-342900" algn="l" defTabSz="914400" rtl="0" eaLnBrk="1" latinLnBrk="0" hangingPunct="1">
                        <a:lnSpc>
                          <a:spcPct val="115000"/>
                        </a:lnSpc>
                        <a:spcAft>
                          <a:spcPts val="1000"/>
                        </a:spcAft>
                        <a:buSzPts val="1000"/>
                        <a:buFont typeface="Symbol"/>
                        <a:buChar char=""/>
                        <a:tabLst>
                          <a:tab pos="457200" algn="l"/>
                        </a:tabLst>
                      </a:pPr>
                      <a:r>
                        <a:rPr lang="ru-RU" sz="1000" b="1" kern="1200" dirty="0">
                          <a:solidFill>
                            <a:schemeClr val="dk1"/>
                          </a:solidFill>
                          <a:latin typeface="+mn-lt"/>
                          <a:ea typeface="+mn-ea"/>
                          <a:cs typeface="+mn-cs"/>
                        </a:rPr>
                        <a:t>Знания и умения применить навыки здорового образа жизни.</a:t>
                      </a:r>
                    </a:p>
                    <a:p>
                      <a:pPr marL="342900" lvl="0" indent="-342900" algn="l" defTabSz="914400" rtl="0" eaLnBrk="1" latinLnBrk="0" hangingPunct="1">
                        <a:lnSpc>
                          <a:spcPct val="115000"/>
                        </a:lnSpc>
                        <a:spcAft>
                          <a:spcPts val="1000"/>
                        </a:spcAft>
                        <a:buSzPts val="1000"/>
                        <a:buFont typeface="Symbol"/>
                        <a:buChar char=""/>
                        <a:tabLst>
                          <a:tab pos="457200" algn="l"/>
                        </a:tabLst>
                      </a:pPr>
                      <a:r>
                        <a:rPr lang="ru-RU" sz="1000" b="1" kern="1200" dirty="0">
                          <a:solidFill>
                            <a:schemeClr val="dk1"/>
                          </a:solidFill>
                          <a:latin typeface="+mn-lt"/>
                          <a:ea typeface="+mn-ea"/>
                          <a:cs typeface="+mn-cs"/>
                        </a:rPr>
                        <a:t>Сформированность психологической грамотности, культуры мышления и поведения.</a:t>
                      </a:r>
                    </a:p>
                    <a:p>
                      <a:pPr marL="342900" lvl="0" indent="-342900" algn="l" defTabSz="914400" rtl="0" eaLnBrk="1" latinLnBrk="0" hangingPunct="1">
                        <a:lnSpc>
                          <a:spcPct val="115000"/>
                        </a:lnSpc>
                        <a:spcAft>
                          <a:spcPts val="1000"/>
                        </a:spcAft>
                        <a:buSzPts val="1000"/>
                        <a:buFont typeface="Symbol"/>
                        <a:buChar char=""/>
                        <a:tabLst>
                          <a:tab pos="457200" algn="l"/>
                        </a:tabLst>
                      </a:pPr>
                      <a:r>
                        <a:rPr lang="ru-RU" sz="1000" b="1" kern="1200" dirty="0">
                          <a:solidFill>
                            <a:schemeClr val="dk1"/>
                          </a:solidFill>
                          <a:latin typeface="+mn-lt"/>
                          <a:ea typeface="+mn-ea"/>
                          <a:cs typeface="+mn-cs"/>
                        </a:rPr>
                        <a:t>Степень комфортности школьника в образовательной среде</a:t>
                      </a:r>
                    </a:p>
                  </a:txBody>
                  <a:tcPr marL="0" marR="0" marT="0" marB="0">
                    <a:cell3D prstMaterial="dkEdge">
                      <a:bevel prst="relaxedInset"/>
                      <a:lightRig rig="flood" dir="t"/>
                    </a:cell3D>
                  </a:tcPr>
                </a:tc>
              </a:tr>
              <a:tr h="768534">
                <a:tc>
                  <a:txBody>
                    <a:bodyPr/>
                    <a:lstStyle/>
                    <a:p>
                      <a:pPr marL="342900" lvl="0" indent="-342900" algn="ctr" defTabSz="914400" rtl="0" eaLnBrk="1" latinLnBrk="0" hangingPunct="1">
                        <a:lnSpc>
                          <a:spcPct val="115000"/>
                        </a:lnSpc>
                        <a:spcAft>
                          <a:spcPts val="1000"/>
                        </a:spcAft>
                        <a:buSzPts val="1000"/>
                        <a:buFont typeface="Symbol"/>
                        <a:buNone/>
                        <a:tabLst>
                          <a:tab pos="457200" algn="l"/>
                        </a:tabLst>
                      </a:pPr>
                      <a:r>
                        <a:rPr lang="ru-RU" sz="1050" b="1" kern="1200" dirty="0" err="1">
                          <a:solidFill>
                            <a:schemeClr val="dk1"/>
                          </a:solidFill>
                          <a:latin typeface="+mn-lt"/>
                          <a:ea typeface="+mn-ea"/>
                          <a:cs typeface="+mn-cs"/>
                        </a:rPr>
                        <a:t>Учебно</a:t>
                      </a:r>
                      <a:r>
                        <a:rPr lang="en-US" sz="1050" b="1" kern="1200" dirty="0">
                          <a:solidFill>
                            <a:schemeClr val="dk1"/>
                          </a:solidFill>
                          <a:latin typeface="+mn-lt"/>
                          <a:ea typeface="+mn-ea"/>
                          <a:cs typeface="+mn-cs"/>
                        </a:rPr>
                        <a:t>-</a:t>
                      </a:r>
                      <a:r>
                        <a:rPr lang="ru-RU" sz="1050" b="1" kern="1200" dirty="0">
                          <a:solidFill>
                            <a:schemeClr val="dk1"/>
                          </a:solidFill>
                          <a:latin typeface="+mn-lt"/>
                          <a:ea typeface="+mn-ea"/>
                          <a:cs typeface="+mn-cs"/>
                        </a:rPr>
                        <a:t>­познавательная компетентность</a:t>
                      </a:r>
                    </a:p>
                    <a:p>
                      <a:pPr marL="342900" lvl="0" indent="-342900" algn="ctr" defTabSz="914400" rtl="0" eaLnBrk="1" latinLnBrk="0" hangingPunct="1">
                        <a:lnSpc>
                          <a:spcPct val="115000"/>
                        </a:lnSpc>
                        <a:spcAft>
                          <a:spcPts val="1000"/>
                        </a:spcAft>
                        <a:buSzPts val="1000"/>
                        <a:buFont typeface="Symbol"/>
                        <a:buNone/>
                        <a:tabLst>
                          <a:tab pos="457200" algn="l"/>
                        </a:tabLst>
                      </a:pPr>
                      <a:r>
                        <a:rPr lang="ru-RU" sz="1050" b="1" kern="1200" dirty="0">
                          <a:solidFill>
                            <a:schemeClr val="dk1"/>
                          </a:solidFill>
                          <a:latin typeface="+mn-lt"/>
                          <a:ea typeface="+mn-ea"/>
                          <a:cs typeface="+mn-cs"/>
                        </a:rPr>
                        <a:t> </a:t>
                      </a:r>
                    </a:p>
                  </a:txBody>
                  <a:tcPr marL="0" marR="0" marT="0" marB="0">
                    <a:cell3D prstMaterial="dkEdge">
                      <a:bevel prst="relaxedInset"/>
                      <a:lightRig rig="flood" dir="t"/>
                    </a:cell3D>
                  </a:tcPr>
                </a:tc>
                <a:tc>
                  <a:txBody>
                    <a:bodyPr/>
                    <a:lstStyle/>
                    <a:p>
                      <a:pPr marL="342900" lvl="0" indent="-342900" algn="l" defTabSz="914400" rtl="0" eaLnBrk="1" latinLnBrk="0" hangingPunct="1">
                        <a:lnSpc>
                          <a:spcPct val="115000"/>
                        </a:lnSpc>
                        <a:spcAft>
                          <a:spcPts val="1000"/>
                        </a:spcAft>
                        <a:buSzPts val="1000"/>
                        <a:buFont typeface="Symbol"/>
                        <a:buChar char=""/>
                        <a:tabLst>
                          <a:tab pos="457200" algn="l"/>
                        </a:tabLst>
                      </a:pPr>
                      <a:r>
                        <a:rPr lang="ru-RU" sz="1000" b="1" kern="1200" dirty="0">
                          <a:solidFill>
                            <a:schemeClr val="dk1"/>
                          </a:solidFill>
                          <a:latin typeface="+mn-lt"/>
                          <a:ea typeface="+mn-ea"/>
                          <a:cs typeface="+mn-cs"/>
                        </a:rPr>
                        <a:t>Знания и умения </a:t>
                      </a:r>
                      <a:r>
                        <a:rPr lang="ru-RU" sz="1000" b="1" kern="1200" dirty="0" err="1">
                          <a:solidFill>
                            <a:schemeClr val="dk1"/>
                          </a:solidFill>
                          <a:latin typeface="+mn-lt"/>
                          <a:ea typeface="+mn-ea"/>
                          <a:cs typeface="+mn-cs"/>
                        </a:rPr>
                        <a:t>целеполагания</a:t>
                      </a:r>
                      <a:r>
                        <a:rPr lang="ru-RU" sz="1000" b="1" kern="1200" dirty="0">
                          <a:solidFill>
                            <a:schemeClr val="dk1"/>
                          </a:solidFill>
                          <a:latin typeface="+mn-lt"/>
                          <a:ea typeface="+mn-ea"/>
                          <a:cs typeface="+mn-cs"/>
                        </a:rPr>
                        <a:t>, планирования, анализа, рефлексии, самооценки.</a:t>
                      </a:r>
                    </a:p>
                    <a:p>
                      <a:pPr marL="342900" lvl="0" indent="-342900" algn="l" defTabSz="914400" rtl="0" eaLnBrk="1" latinLnBrk="0" hangingPunct="1">
                        <a:lnSpc>
                          <a:spcPct val="115000"/>
                        </a:lnSpc>
                        <a:spcAft>
                          <a:spcPts val="1000"/>
                        </a:spcAft>
                        <a:buSzPts val="1000"/>
                        <a:buFont typeface="Symbol"/>
                        <a:buChar char=""/>
                        <a:tabLst>
                          <a:tab pos="457200" algn="l"/>
                        </a:tabLst>
                      </a:pPr>
                      <a:r>
                        <a:rPr lang="ru-RU" sz="1000" b="1" kern="1200" dirty="0">
                          <a:solidFill>
                            <a:schemeClr val="dk1"/>
                          </a:solidFill>
                          <a:latin typeface="+mn-lt"/>
                          <a:ea typeface="+mn-ea"/>
                          <a:cs typeface="+mn-cs"/>
                        </a:rPr>
                        <a:t>Овладение </a:t>
                      </a:r>
                      <a:r>
                        <a:rPr lang="ru-RU" sz="1000" b="1" kern="1200" dirty="0" err="1">
                          <a:solidFill>
                            <a:schemeClr val="dk1"/>
                          </a:solidFill>
                          <a:latin typeface="+mn-lt"/>
                          <a:ea typeface="+mn-ea"/>
                          <a:cs typeface="+mn-cs"/>
                        </a:rPr>
                        <a:t>креативными</a:t>
                      </a:r>
                      <a:r>
                        <a:rPr lang="ru-RU" sz="1000" b="1" kern="1200" dirty="0">
                          <a:solidFill>
                            <a:schemeClr val="dk1"/>
                          </a:solidFill>
                          <a:latin typeface="+mn-lt"/>
                          <a:ea typeface="+mn-ea"/>
                          <a:cs typeface="+mn-cs"/>
                        </a:rPr>
                        <a:t> навыками продуктивной деятельности</a:t>
                      </a:r>
                    </a:p>
                  </a:txBody>
                  <a:tcPr marL="0" marR="0" marT="0" marB="0">
                    <a:cell3D prstMaterial="dkEdge">
                      <a:bevel prst="relaxedInset"/>
                      <a:lightRig rig="flood" dir="t"/>
                    </a:cell3D>
                  </a:tcPr>
                </a:tc>
              </a:tr>
            </a:tbl>
          </a:graphicData>
        </a:graphic>
      </p:graphicFrame>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Таблица 7"/>
          <p:cNvGraphicFramePr>
            <a:graphicFrameLocks noGrp="1"/>
          </p:cNvGraphicFramePr>
          <p:nvPr/>
        </p:nvGraphicFramePr>
        <p:xfrm>
          <a:off x="0" y="1"/>
          <a:ext cx="9144000" cy="6857998"/>
        </p:xfrm>
        <a:graphic>
          <a:graphicData uri="http://schemas.openxmlformats.org/drawingml/2006/table">
            <a:tbl>
              <a:tblPr>
                <a:tableStyleId>{3C2FFA5D-87B4-456A-9821-1D502468CF0F}</a:tableStyleId>
              </a:tblPr>
              <a:tblGrid>
                <a:gridCol w="2278580"/>
                <a:gridCol w="6865420"/>
              </a:tblGrid>
              <a:tr h="1822443">
                <a:tc>
                  <a:txBody>
                    <a:bodyPr/>
                    <a:lstStyle/>
                    <a:p>
                      <a:pPr>
                        <a:lnSpc>
                          <a:spcPct val="115000"/>
                        </a:lnSpc>
                        <a:spcAft>
                          <a:spcPts val="1000"/>
                        </a:spcAft>
                      </a:pPr>
                      <a:r>
                        <a:rPr lang="ru-RU" sz="1200" dirty="0" err="1">
                          <a:latin typeface="Times New Roman"/>
                          <a:ea typeface="Times New Roman"/>
                          <a:cs typeface="Times New Roman"/>
                        </a:rPr>
                        <a:t>Профессионально­педагогическая</a:t>
                      </a:r>
                      <a:r>
                        <a:rPr lang="ru-RU" sz="1200" dirty="0">
                          <a:latin typeface="Times New Roman"/>
                          <a:ea typeface="Times New Roman"/>
                          <a:cs typeface="Times New Roman"/>
                        </a:rPr>
                        <a:t> </a:t>
                      </a:r>
                      <a:br>
                        <a:rPr lang="ru-RU" sz="1200" dirty="0">
                          <a:latin typeface="Times New Roman"/>
                          <a:ea typeface="Times New Roman"/>
                          <a:cs typeface="Times New Roman"/>
                        </a:rPr>
                      </a:br>
                      <a:r>
                        <a:rPr lang="ru-RU" sz="1200" dirty="0">
                          <a:latin typeface="Times New Roman"/>
                          <a:ea typeface="Times New Roman"/>
                          <a:cs typeface="Times New Roman"/>
                        </a:rPr>
                        <a:t>поисковая и исследовательская</a:t>
                      </a:r>
                      <a:br>
                        <a:rPr lang="ru-RU" sz="1200" dirty="0">
                          <a:latin typeface="Times New Roman"/>
                          <a:ea typeface="Times New Roman"/>
                          <a:cs typeface="Times New Roman"/>
                        </a:rPr>
                      </a:br>
                      <a:r>
                        <a:rPr lang="ru-RU" sz="1200" dirty="0">
                          <a:latin typeface="Times New Roman"/>
                          <a:ea typeface="Times New Roman"/>
                          <a:cs typeface="Times New Roman"/>
                        </a:rPr>
                        <a:t>активность</a:t>
                      </a:r>
                      <a:endParaRPr lang="ru-RU" sz="1100" dirty="0">
                        <a:latin typeface="Calibri"/>
                        <a:ea typeface="Calibri"/>
                        <a:cs typeface="Times New Roman"/>
                      </a:endParaRPr>
                    </a:p>
                    <a:p>
                      <a:pPr>
                        <a:lnSpc>
                          <a:spcPct val="115000"/>
                        </a:lnSpc>
                        <a:spcAft>
                          <a:spcPts val="1000"/>
                        </a:spcAft>
                      </a:pPr>
                      <a:r>
                        <a:rPr lang="ru-RU" sz="1200" dirty="0">
                          <a:latin typeface="Times New Roman"/>
                          <a:ea typeface="Times New Roman"/>
                          <a:cs typeface="Times New Roman"/>
                        </a:rPr>
                        <a:t> </a:t>
                      </a:r>
                      <a:endParaRPr lang="ru-RU" sz="1100" dirty="0">
                        <a:latin typeface="Calibri"/>
                        <a:ea typeface="Calibri"/>
                        <a:cs typeface="Times New Roman"/>
                      </a:endParaRPr>
                    </a:p>
                  </a:txBody>
                  <a:tcPr marL="0" marR="0" marT="0" marB="0">
                    <a:cell3D prstMaterial="dkEdge">
                      <a:bevel prst="relaxedInset"/>
                      <a:lightRig rig="flood" dir="t"/>
                    </a:cell3D>
                  </a:tcPr>
                </a:tc>
                <a:tc>
                  <a:txBody>
                    <a:bodyPr/>
                    <a:lstStyle/>
                    <a:p>
                      <a:pPr marL="342900" lvl="0" indent="-342900">
                        <a:lnSpc>
                          <a:spcPct val="115000"/>
                        </a:lnSpc>
                        <a:spcAft>
                          <a:spcPts val="1000"/>
                        </a:spcAft>
                        <a:buSzPts val="1000"/>
                        <a:buFont typeface="Symbol"/>
                        <a:buChar char=""/>
                        <a:tabLst>
                          <a:tab pos="457200" algn="l"/>
                        </a:tabLst>
                      </a:pPr>
                      <a:r>
                        <a:rPr lang="ru-RU" sz="1200" dirty="0">
                          <a:latin typeface="Times New Roman"/>
                          <a:ea typeface="Times New Roman"/>
                          <a:cs typeface="Times New Roman"/>
                        </a:rPr>
                        <a:t>Повышение квалификации и профессиональная переподготовка в течение отчетного периода. При этом аттестация должна учитывать разнообразные, в т. ч. и не централизованные формы повышения квалификации, в частности, в рамках сетевого взаимодействия с инновационными школами, стажировки, инициированные советом школы, участие в </a:t>
                      </a:r>
                      <a:r>
                        <a:rPr lang="ru-RU" sz="1200" dirty="0" err="1">
                          <a:latin typeface="Times New Roman"/>
                          <a:ea typeface="Times New Roman"/>
                          <a:cs typeface="Times New Roman"/>
                        </a:rPr>
                        <a:t>мастер­классах</a:t>
                      </a:r>
                      <a:r>
                        <a:rPr lang="ru-RU" sz="1200" dirty="0">
                          <a:latin typeface="Times New Roman"/>
                          <a:ea typeface="Times New Roman"/>
                          <a:cs typeface="Times New Roman"/>
                        </a:rPr>
                        <a:t>, конференциях, круглых столах и т. д.</a:t>
                      </a:r>
                      <a:endParaRPr lang="ru-RU" sz="1100" dirty="0">
                        <a:latin typeface="Calibri"/>
                        <a:ea typeface="Calibri"/>
                        <a:cs typeface="Times New Roman"/>
                      </a:endParaRPr>
                    </a:p>
                    <a:p>
                      <a:pPr marL="342900" lvl="0" indent="-342900">
                        <a:lnSpc>
                          <a:spcPct val="115000"/>
                        </a:lnSpc>
                        <a:spcAft>
                          <a:spcPts val="1000"/>
                        </a:spcAft>
                        <a:buSzPts val="1000"/>
                        <a:buFont typeface="Symbol"/>
                        <a:buChar char=""/>
                        <a:tabLst>
                          <a:tab pos="457200" algn="l"/>
                        </a:tabLst>
                      </a:pPr>
                      <a:r>
                        <a:rPr lang="ru-RU" sz="1200" dirty="0">
                          <a:latin typeface="Times New Roman"/>
                          <a:ea typeface="Times New Roman"/>
                          <a:cs typeface="Times New Roman"/>
                        </a:rPr>
                        <a:t>Разработка программ факультативов, элективных курсов с углубленным изучением предмета и т. д.</a:t>
                      </a:r>
                      <a:endParaRPr lang="ru-RU" sz="1100" dirty="0">
                        <a:latin typeface="Calibri"/>
                        <a:ea typeface="Calibri"/>
                        <a:cs typeface="Times New Roman"/>
                      </a:endParaRPr>
                    </a:p>
                    <a:p>
                      <a:pPr marL="342900" lvl="0" indent="-342900">
                        <a:lnSpc>
                          <a:spcPct val="115000"/>
                        </a:lnSpc>
                        <a:spcAft>
                          <a:spcPts val="1000"/>
                        </a:spcAft>
                        <a:buSzPts val="1000"/>
                        <a:buFont typeface="Symbol"/>
                        <a:buChar char=""/>
                        <a:tabLst>
                          <a:tab pos="457200" algn="l"/>
                        </a:tabLst>
                      </a:pPr>
                      <a:r>
                        <a:rPr lang="ru-RU" sz="1200" dirty="0">
                          <a:latin typeface="Times New Roman"/>
                          <a:ea typeface="Times New Roman"/>
                          <a:cs typeface="Times New Roman"/>
                        </a:rPr>
                        <a:t>Участие в муниципальных, региональных и всероссийских профессиональных конкурсах</a:t>
                      </a:r>
                      <a:endParaRPr lang="ru-RU" sz="1100" dirty="0">
                        <a:latin typeface="Calibri"/>
                        <a:ea typeface="Calibri"/>
                        <a:cs typeface="Times New Roman"/>
                      </a:endParaRPr>
                    </a:p>
                  </a:txBody>
                  <a:tcPr marL="0" marR="0" marT="0" marB="0">
                    <a:cell3D prstMaterial="dkEdge">
                      <a:bevel prst="relaxedInset"/>
                      <a:lightRig rig="flood" dir="t"/>
                    </a:cell3D>
                  </a:tcPr>
                </a:tc>
              </a:tr>
              <a:tr h="1369888">
                <a:tc>
                  <a:txBody>
                    <a:bodyPr/>
                    <a:lstStyle/>
                    <a:p>
                      <a:pPr>
                        <a:lnSpc>
                          <a:spcPct val="115000"/>
                        </a:lnSpc>
                        <a:spcAft>
                          <a:spcPts val="1000"/>
                        </a:spcAft>
                      </a:pPr>
                      <a:r>
                        <a:rPr lang="ru-RU" sz="1200" dirty="0">
                          <a:latin typeface="Times New Roman"/>
                          <a:ea typeface="Times New Roman"/>
                          <a:cs typeface="Times New Roman"/>
                        </a:rPr>
                        <a:t>Владение инновационной (проектной) деятельностью</a:t>
                      </a:r>
                      <a:endParaRPr lang="ru-RU" sz="1100" dirty="0">
                        <a:latin typeface="Calibri"/>
                        <a:ea typeface="Calibri"/>
                        <a:cs typeface="Times New Roman"/>
                      </a:endParaRPr>
                    </a:p>
                    <a:p>
                      <a:pPr>
                        <a:lnSpc>
                          <a:spcPct val="115000"/>
                        </a:lnSpc>
                        <a:spcAft>
                          <a:spcPts val="1000"/>
                        </a:spcAft>
                      </a:pPr>
                      <a:r>
                        <a:rPr lang="ru-RU" sz="1200" dirty="0">
                          <a:latin typeface="Times New Roman"/>
                          <a:ea typeface="Times New Roman"/>
                          <a:cs typeface="Times New Roman"/>
                        </a:rPr>
                        <a:t> </a:t>
                      </a:r>
                      <a:endParaRPr lang="ru-RU" sz="1100" dirty="0">
                        <a:latin typeface="Calibri"/>
                        <a:ea typeface="Calibri"/>
                        <a:cs typeface="Times New Roman"/>
                      </a:endParaRPr>
                    </a:p>
                  </a:txBody>
                  <a:tcPr marL="0" marR="0" marT="0" marB="0">
                    <a:cell3D prstMaterial="dkEdge">
                      <a:bevel prst="relaxedInset"/>
                      <a:lightRig rig="flood" dir="t"/>
                    </a:cell3D>
                  </a:tcPr>
                </a:tc>
                <a:tc>
                  <a:txBody>
                    <a:bodyPr/>
                    <a:lstStyle/>
                    <a:p>
                      <a:pPr marL="342900" lvl="0" indent="-342900">
                        <a:lnSpc>
                          <a:spcPct val="115000"/>
                        </a:lnSpc>
                        <a:spcAft>
                          <a:spcPts val="1000"/>
                        </a:spcAft>
                        <a:buSzPts val="1000"/>
                        <a:buFont typeface="Symbol"/>
                        <a:buChar char=""/>
                        <a:tabLst>
                          <a:tab pos="457200" algn="l"/>
                        </a:tabLst>
                      </a:pPr>
                      <a:r>
                        <a:rPr lang="ru-RU" sz="1200" dirty="0">
                          <a:latin typeface="Times New Roman"/>
                          <a:ea typeface="Times New Roman"/>
                          <a:cs typeface="Times New Roman"/>
                        </a:rPr>
                        <a:t>Обобщение и распространение собственного педагогического опыта на различных уровнях (проведение собственных </a:t>
                      </a:r>
                      <a:r>
                        <a:rPr lang="ru-RU" sz="1200" dirty="0" err="1">
                          <a:latin typeface="Times New Roman"/>
                          <a:ea typeface="Times New Roman"/>
                          <a:cs typeface="Times New Roman"/>
                        </a:rPr>
                        <a:t>мастер­классов</a:t>
                      </a:r>
                      <a:r>
                        <a:rPr lang="ru-RU" sz="1200" dirty="0">
                          <a:latin typeface="Times New Roman"/>
                          <a:ea typeface="Times New Roman"/>
                          <a:cs typeface="Times New Roman"/>
                        </a:rPr>
                        <a:t>, выступления на семинарах, конференциях, круглых столах и др.).</a:t>
                      </a:r>
                      <a:endParaRPr lang="ru-RU" sz="1100" dirty="0">
                        <a:latin typeface="Calibri"/>
                        <a:ea typeface="Calibri"/>
                        <a:cs typeface="Times New Roman"/>
                      </a:endParaRPr>
                    </a:p>
                    <a:p>
                      <a:pPr marL="342900" lvl="0" indent="-342900">
                        <a:lnSpc>
                          <a:spcPct val="115000"/>
                        </a:lnSpc>
                        <a:spcAft>
                          <a:spcPts val="1000"/>
                        </a:spcAft>
                        <a:buSzPts val="1000"/>
                        <a:buFont typeface="Symbol"/>
                        <a:buChar char=""/>
                        <a:tabLst>
                          <a:tab pos="457200" algn="l"/>
                        </a:tabLst>
                      </a:pPr>
                      <a:r>
                        <a:rPr lang="ru-RU" sz="1200" dirty="0">
                          <a:latin typeface="Times New Roman"/>
                          <a:ea typeface="Times New Roman"/>
                          <a:cs typeface="Times New Roman"/>
                        </a:rPr>
                        <a:t>Наличие авторских публикаций (статей в периодике и др.) по разрабатываемой проблематике.</a:t>
                      </a:r>
                      <a:endParaRPr lang="ru-RU" sz="1100" dirty="0">
                        <a:latin typeface="Calibri"/>
                        <a:ea typeface="Calibri"/>
                        <a:cs typeface="Times New Roman"/>
                      </a:endParaRPr>
                    </a:p>
                    <a:p>
                      <a:pPr marL="342900" lvl="0" indent="-342900">
                        <a:lnSpc>
                          <a:spcPct val="115000"/>
                        </a:lnSpc>
                        <a:spcAft>
                          <a:spcPts val="1000"/>
                        </a:spcAft>
                        <a:buSzPts val="1000"/>
                        <a:buFont typeface="Symbol"/>
                        <a:buChar char=""/>
                        <a:tabLst>
                          <a:tab pos="457200" algn="l"/>
                        </a:tabLst>
                      </a:pPr>
                      <a:r>
                        <a:rPr lang="ru-RU" sz="1200" dirty="0">
                          <a:latin typeface="Times New Roman"/>
                          <a:ea typeface="Times New Roman"/>
                          <a:cs typeface="Times New Roman"/>
                        </a:rPr>
                        <a:t>Отзывы ведущих специалистов, являющихся экспертами в области данной проблематики</a:t>
                      </a:r>
                      <a:endParaRPr lang="ru-RU" sz="1100" dirty="0">
                        <a:latin typeface="Calibri"/>
                        <a:ea typeface="Calibri"/>
                        <a:cs typeface="Times New Roman"/>
                      </a:endParaRPr>
                    </a:p>
                  </a:txBody>
                  <a:tcPr marL="0" marR="0" marT="0" marB="0">
                    <a:cell3D prstMaterial="dkEdge">
                      <a:bevel prst="relaxedInset"/>
                      <a:lightRig rig="flood" dir="t"/>
                    </a:cell3D>
                  </a:tcPr>
                </a:tc>
              </a:tr>
              <a:tr h="791265">
                <a:tc>
                  <a:txBody>
                    <a:bodyPr/>
                    <a:lstStyle/>
                    <a:p>
                      <a:pPr>
                        <a:lnSpc>
                          <a:spcPct val="115000"/>
                        </a:lnSpc>
                        <a:spcAft>
                          <a:spcPts val="1000"/>
                        </a:spcAft>
                      </a:pPr>
                      <a:r>
                        <a:rPr lang="ru-RU" sz="1200" dirty="0" err="1">
                          <a:latin typeface="Times New Roman"/>
                          <a:ea typeface="Times New Roman"/>
                          <a:cs typeface="Times New Roman"/>
                        </a:rPr>
                        <a:t>Дидактико­методическая</a:t>
                      </a:r>
                      <a:r>
                        <a:rPr lang="ru-RU" sz="1200" dirty="0">
                          <a:latin typeface="Times New Roman"/>
                          <a:ea typeface="Times New Roman"/>
                          <a:cs typeface="Times New Roman"/>
                        </a:rPr>
                        <a:t> компетентность</a:t>
                      </a:r>
                      <a:endParaRPr lang="ru-RU" sz="1100" dirty="0">
                        <a:latin typeface="Calibri"/>
                        <a:ea typeface="Calibri"/>
                        <a:cs typeface="Times New Roman"/>
                      </a:endParaRPr>
                    </a:p>
                    <a:p>
                      <a:pPr>
                        <a:lnSpc>
                          <a:spcPct val="115000"/>
                        </a:lnSpc>
                        <a:spcAft>
                          <a:spcPts val="1000"/>
                        </a:spcAft>
                      </a:pPr>
                      <a:r>
                        <a:rPr lang="ru-RU" sz="1200" dirty="0">
                          <a:latin typeface="Times New Roman"/>
                          <a:ea typeface="Times New Roman"/>
                          <a:cs typeface="Times New Roman"/>
                        </a:rPr>
                        <a:t> </a:t>
                      </a:r>
                      <a:endParaRPr lang="ru-RU" sz="1100" dirty="0">
                        <a:latin typeface="Calibri"/>
                        <a:ea typeface="Calibri"/>
                        <a:cs typeface="Times New Roman"/>
                      </a:endParaRPr>
                    </a:p>
                  </a:txBody>
                  <a:tcPr marL="0" marR="0" marT="0" marB="0">
                    <a:cell3D prstMaterial="dkEdge">
                      <a:bevel prst="relaxedInset"/>
                      <a:lightRig rig="flood" dir="t"/>
                    </a:cell3D>
                  </a:tcPr>
                </a:tc>
                <a:tc>
                  <a:txBody>
                    <a:bodyPr/>
                    <a:lstStyle/>
                    <a:p>
                      <a:pPr marL="342900" lvl="0" indent="-342900">
                        <a:lnSpc>
                          <a:spcPct val="115000"/>
                        </a:lnSpc>
                        <a:spcAft>
                          <a:spcPts val="1000"/>
                        </a:spcAft>
                        <a:buSzPts val="1000"/>
                        <a:buFont typeface="Symbol"/>
                        <a:buChar char=""/>
                        <a:tabLst>
                          <a:tab pos="457200" algn="l"/>
                        </a:tabLst>
                      </a:pPr>
                      <a:r>
                        <a:rPr lang="ru-RU" sz="1200" dirty="0">
                          <a:latin typeface="Times New Roman"/>
                          <a:ea typeface="Times New Roman"/>
                          <a:cs typeface="Times New Roman"/>
                        </a:rPr>
                        <a:t>Соответствие методических приемов образовательным задачам.</a:t>
                      </a:r>
                      <a:endParaRPr lang="ru-RU" sz="1100" dirty="0">
                        <a:latin typeface="Calibri"/>
                        <a:ea typeface="Calibri"/>
                        <a:cs typeface="Times New Roman"/>
                      </a:endParaRPr>
                    </a:p>
                    <a:p>
                      <a:pPr marL="342900" lvl="0" indent="-342900">
                        <a:lnSpc>
                          <a:spcPct val="115000"/>
                        </a:lnSpc>
                        <a:spcAft>
                          <a:spcPts val="1000"/>
                        </a:spcAft>
                        <a:buSzPts val="1000"/>
                        <a:buFont typeface="Symbol"/>
                        <a:buChar char=""/>
                        <a:tabLst>
                          <a:tab pos="457200" algn="l"/>
                        </a:tabLst>
                      </a:pPr>
                      <a:r>
                        <a:rPr lang="ru-RU" sz="1200" dirty="0" err="1">
                          <a:latin typeface="Times New Roman"/>
                          <a:ea typeface="Times New Roman"/>
                          <a:cs typeface="Times New Roman"/>
                        </a:rPr>
                        <a:t>Адаптированность</a:t>
                      </a:r>
                      <a:r>
                        <a:rPr lang="ru-RU" sz="1200" dirty="0">
                          <a:latin typeface="Times New Roman"/>
                          <a:ea typeface="Times New Roman"/>
                          <a:cs typeface="Times New Roman"/>
                        </a:rPr>
                        <a:t> методических приемов и средств к возрастными и индивидуально-­типологическими особенностями школьников</a:t>
                      </a:r>
                      <a:endParaRPr lang="ru-RU" sz="1100" dirty="0">
                        <a:latin typeface="Calibri"/>
                        <a:ea typeface="Calibri"/>
                        <a:cs typeface="Times New Roman"/>
                      </a:endParaRPr>
                    </a:p>
                  </a:txBody>
                  <a:tcPr marL="0" marR="0" marT="0" marB="0">
                    <a:cell3D prstMaterial="dkEdge">
                      <a:bevel prst="relaxedInset"/>
                      <a:lightRig rig="flood" dir="t"/>
                    </a:cell3D>
                  </a:tcPr>
                </a:tc>
              </a:tr>
              <a:tr h="1012321">
                <a:tc>
                  <a:txBody>
                    <a:bodyPr/>
                    <a:lstStyle/>
                    <a:p>
                      <a:pPr>
                        <a:lnSpc>
                          <a:spcPct val="115000"/>
                        </a:lnSpc>
                        <a:spcAft>
                          <a:spcPts val="1000"/>
                        </a:spcAft>
                      </a:pPr>
                      <a:r>
                        <a:rPr lang="ru-RU" sz="1200" dirty="0">
                          <a:latin typeface="Times New Roman"/>
                          <a:ea typeface="Times New Roman"/>
                          <a:cs typeface="Times New Roman"/>
                        </a:rPr>
                        <a:t>Коммуникативная компетентность</a:t>
                      </a:r>
                      <a:endParaRPr lang="ru-RU" sz="1100" dirty="0">
                        <a:latin typeface="Calibri"/>
                        <a:ea typeface="Calibri"/>
                        <a:cs typeface="Times New Roman"/>
                      </a:endParaRPr>
                    </a:p>
                    <a:p>
                      <a:pPr>
                        <a:lnSpc>
                          <a:spcPct val="115000"/>
                        </a:lnSpc>
                        <a:spcAft>
                          <a:spcPts val="1000"/>
                        </a:spcAft>
                      </a:pPr>
                      <a:r>
                        <a:rPr lang="ru-RU" sz="1200" dirty="0">
                          <a:latin typeface="Times New Roman"/>
                          <a:ea typeface="Times New Roman"/>
                          <a:cs typeface="Times New Roman"/>
                        </a:rPr>
                        <a:t> </a:t>
                      </a:r>
                      <a:endParaRPr lang="ru-RU" sz="1100" dirty="0">
                        <a:latin typeface="Calibri"/>
                        <a:ea typeface="Calibri"/>
                        <a:cs typeface="Times New Roman"/>
                      </a:endParaRPr>
                    </a:p>
                  </a:txBody>
                  <a:tcPr marL="0" marR="0" marT="0" marB="0">
                    <a:cell3D prstMaterial="dkEdge">
                      <a:bevel prst="relaxedInset"/>
                      <a:lightRig rig="flood" dir="t"/>
                    </a:cell3D>
                  </a:tcPr>
                </a:tc>
                <a:tc>
                  <a:txBody>
                    <a:bodyPr/>
                    <a:lstStyle/>
                    <a:p>
                      <a:pPr marL="342900" lvl="0" indent="-342900">
                        <a:lnSpc>
                          <a:spcPct val="115000"/>
                        </a:lnSpc>
                        <a:spcAft>
                          <a:spcPts val="1000"/>
                        </a:spcAft>
                        <a:buSzPts val="1000"/>
                        <a:buFont typeface="Symbol"/>
                        <a:buChar char=""/>
                        <a:tabLst>
                          <a:tab pos="457200" algn="l"/>
                        </a:tabLst>
                      </a:pPr>
                      <a:r>
                        <a:rPr lang="ru-RU" sz="1200" dirty="0">
                          <a:latin typeface="Times New Roman"/>
                          <a:ea typeface="Times New Roman"/>
                          <a:cs typeface="Times New Roman"/>
                        </a:rPr>
                        <a:t>Организация команды с варьированием позиции партнерства и лидерства участников образовательного </a:t>
                      </a:r>
                      <a:r>
                        <a:rPr lang="ru-RU" sz="1200" dirty="0" smtClean="0">
                          <a:latin typeface="Times New Roman"/>
                          <a:ea typeface="Times New Roman"/>
                          <a:cs typeface="Times New Roman"/>
                        </a:rPr>
                        <a:t>процесса.</a:t>
                      </a:r>
                      <a:endParaRPr lang="ru-RU" sz="1100" dirty="0" smtClean="0">
                        <a:latin typeface="Calibri"/>
                        <a:ea typeface="Times New Roman"/>
                        <a:cs typeface="Times New Roman"/>
                      </a:endParaRPr>
                    </a:p>
                    <a:p>
                      <a:pPr marL="342900" lvl="0" indent="-342900">
                        <a:lnSpc>
                          <a:spcPct val="115000"/>
                        </a:lnSpc>
                        <a:spcAft>
                          <a:spcPts val="1000"/>
                        </a:spcAft>
                        <a:buSzPts val="1000"/>
                        <a:buFont typeface="Symbol"/>
                        <a:buChar char=""/>
                        <a:tabLst>
                          <a:tab pos="457200" algn="l"/>
                        </a:tabLst>
                      </a:pPr>
                      <a:r>
                        <a:rPr lang="ru-RU" sz="1200" dirty="0" smtClean="0">
                          <a:latin typeface="Times New Roman"/>
                          <a:ea typeface="Times New Roman"/>
                          <a:cs typeface="Times New Roman"/>
                        </a:rPr>
                        <a:t>Моделирование </a:t>
                      </a:r>
                      <a:r>
                        <a:rPr lang="ru-RU" sz="1200" dirty="0">
                          <a:latin typeface="Times New Roman"/>
                          <a:ea typeface="Times New Roman"/>
                          <a:cs typeface="Times New Roman"/>
                        </a:rPr>
                        <a:t>эффективного для образовательных и воспитательных целей диалогового взаимодействия (учитель – ученик, ученик – </a:t>
                      </a:r>
                      <a:r>
                        <a:rPr lang="ru-RU" sz="1200" dirty="0" err="1">
                          <a:latin typeface="Times New Roman"/>
                          <a:ea typeface="Times New Roman"/>
                          <a:cs typeface="Times New Roman"/>
                        </a:rPr>
                        <a:t>ученик</a:t>
                      </a:r>
                      <a:r>
                        <a:rPr lang="ru-RU" sz="1200" dirty="0">
                          <a:latin typeface="Times New Roman"/>
                          <a:ea typeface="Times New Roman"/>
                          <a:cs typeface="Times New Roman"/>
                        </a:rPr>
                        <a:t>)</a:t>
                      </a:r>
                      <a:endParaRPr lang="ru-RU" sz="1100" dirty="0">
                        <a:latin typeface="Calibri"/>
                        <a:ea typeface="Calibri"/>
                        <a:cs typeface="Times New Roman"/>
                      </a:endParaRPr>
                    </a:p>
                  </a:txBody>
                  <a:tcPr marL="0" marR="0" marT="0" marB="0">
                    <a:cell3D prstMaterial="dkEdge">
                      <a:bevel prst="relaxedInset"/>
                      <a:lightRig rig="flood" dir="t"/>
                    </a:cell3D>
                  </a:tcPr>
                </a:tc>
              </a:tr>
              <a:tr h="1862081">
                <a:tc>
                  <a:txBody>
                    <a:bodyPr/>
                    <a:lstStyle/>
                    <a:p>
                      <a:pPr>
                        <a:lnSpc>
                          <a:spcPct val="115000"/>
                        </a:lnSpc>
                        <a:spcAft>
                          <a:spcPts val="1000"/>
                        </a:spcAft>
                      </a:pPr>
                      <a:r>
                        <a:rPr lang="ru-RU" sz="1200" dirty="0">
                          <a:latin typeface="Times New Roman"/>
                          <a:ea typeface="Times New Roman"/>
                          <a:cs typeface="Times New Roman"/>
                        </a:rPr>
                        <a:t>Информационная компетентность</a:t>
                      </a:r>
                      <a:endParaRPr lang="ru-RU" sz="1100" dirty="0">
                        <a:latin typeface="Calibri"/>
                        <a:ea typeface="Calibri"/>
                        <a:cs typeface="Times New Roman"/>
                      </a:endParaRPr>
                    </a:p>
                    <a:p>
                      <a:pPr>
                        <a:lnSpc>
                          <a:spcPct val="115000"/>
                        </a:lnSpc>
                        <a:spcAft>
                          <a:spcPts val="1000"/>
                        </a:spcAft>
                      </a:pPr>
                      <a:r>
                        <a:rPr lang="ru-RU" sz="1200" dirty="0">
                          <a:latin typeface="Times New Roman"/>
                          <a:ea typeface="Times New Roman"/>
                          <a:cs typeface="Times New Roman"/>
                        </a:rPr>
                        <a:t> </a:t>
                      </a:r>
                      <a:endParaRPr lang="ru-RU" sz="1100" dirty="0">
                        <a:latin typeface="Calibri"/>
                        <a:ea typeface="Calibri"/>
                        <a:cs typeface="Times New Roman"/>
                      </a:endParaRPr>
                    </a:p>
                  </a:txBody>
                  <a:tcPr marL="0" marR="0" marT="0" marB="0">
                    <a:cell3D prstMaterial="dkEdge">
                      <a:bevel prst="relaxedInset"/>
                      <a:lightRig rig="flood" dir="t"/>
                    </a:cell3D>
                  </a:tcPr>
                </a:tc>
                <a:tc>
                  <a:txBody>
                    <a:bodyPr/>
                    <a:lstStyle/>
                    <a:p>
                      <a:pPr>
                        <a:lnSpc>
                          <a:spcPct val="115000"/>
                        </a:lnSpc>
                        <a:spcAft>
                          <a:spcPts val="1000"/>
                        </a:spcAft>
                      </a:pPr>
                      <a:r>
                        <a:rPr lang="ru-RU" sz="1200" dirty="0">
                          <a:latin typeface="Times New Roman"/>
                          <a:ea typeface="Times New Roman"/>
                          <a:cs typeface="Times New Roman"/>
                        </a:rPr>
                        <a:t>Готовность к работе с информацией, умения:</a:t>
                      </a:r>
                      <a:endParaRPr lang="ru-RU" sz="1100" dirty="0">
                        <a:latin typeface="Calibri"/>
                        <a:ea typeface="Calibri"/>
                        <a:cs typeface="Times New Roman"/>
                      </a:endParaRPr>
                    </a:p>
                    <a:p>
                      <a:pPr marL="342900" lvl="0" indent="-342900">
                        <a:lnSpc>
                          <a:spcPct val="115000"/>
                        </a:lnSpc>
                        <a:spcAft>
                          <a:spcPts val="1000"/>
                        </a:spcAft>
                        <a:buSzPts val="1000"/>
                        <a:buFont typeface="Symbol"/>
                        <a:buChar char=""/>
                        <a:tabLst>
                          <a:tab pos="457200" algn="l"/>
                        </a:tabLst>
                      </a:pPr>
                      <a:r>
                        <a:rPr lang="ru-RU" sz="1200" dirty="0">
                          <a:latin typeface="Times New Roman"/>
                          <a:ea typeface="Times New Roman"/>
                          <a:cs typeface="Times New Roman"/>
                        </a:rPr>
                        <a:t>отбирать необходимую информацию;</a:t>
                      </a:r>
                      <a:endParaRPr lang="ru-RU" sz="1100" dirty="0">
                        <a:latin typeface="Calibri"/>
                        <a:ea typeface="Calibri"/>
                        <a:cs typeface="Times New Roman"/>
                      </a:endParaRPr>
                    </a:p>
                    <a:p>
                      <a:pPr marL="342900" lvl="0" indent="-342900">
                        <a:lnSpc>
                          <a:spcPct val="115000"/>
                        </a:lnSpc>
                        <a:spcAft>
                          <a:spcPts val="1000"/>
                        </a:spcAft>
                        <a:buSzPts val="1000"/>
                        <a:buFont typeface="Symbol"/>
                        <a:buChar char=""/>
                        <a:tabLst>
                          <a:tab pos="457200" algn="l"/>
                        </a:tabLst>
                      </a:pPr>
                      <a:r>
                        <a:rPr lang="ru-RU" sz="1200" dirty="0">
                          <a:latin typeface="Times New Roman"/>
                          <a:ea typeface="Times New Roman"/>
                          <a:cs typeface="Times New Roman"/>
                        </a:rPr>
                        <a:t>систематизировать, критически оценивать и анализировать ее с позиции решаемой задачи;</a:t>
                      </a:r>
                      <a:endParaRPr lang="ru-RU" sz="1100" dirty="0">
                        <a:latin typeface="Calibri"/>
                        <a:ea typeface="Calibri"/>
                        <a:cs typeface="Times New Roman"/>
                      </a:endParaRPr>
                    </a:p>
                    <a:p>
                      <a:pPr marL="342900" lvl="0" indent="-342900">
                        <a:lnSpc>
                          <a:spcPct val="115000"/>
                        </a:lnSpc>
                        <a:spcAft>
                          <a:spcPts val="1000"/>
                        </a:spcAft>
                        <a:buSzPts val="1000"/>
                        <a:buFont typeface="Symbol"/>
                        <a:buChar char=""/>
                        <a:tabLst>
                          <a:tab pos="457200" algn="l"/>
                        </a:tabLst>
                      </a:pPr>
                      <a:r>
                        <a:rPr lang="ru-RU" sz="1200" dirty="0">
                          <a:latin typeface="Times New Roman"/>
                          <a:ea typeface="Times New Roman"/>
                          <a:cs typeface="Times New Roman"/>
                        </a:rPr>
                        <a:t>использовать полученную информацию при планировании и реализации своей деятельности;</a:t>
                      </a:r>
                      <a:endParaRPr lang="ru-RU" sz="1100" dirty="0">
                        <a:latin typeface="Calibri"/>
                        <a:ea typeface="Calibri"/>
                        <a:cs typeface="Times New Roman"/>
                      </a:endParaRPr>
                    </a:p>
                    <a:p>
                      <a:pPr marL="342900" lvl="0" indent="-342900">
                        <a:lnSpc>
                          <a:spcPct val="115000"/>
                        </a:lnSpc>
                        <a:spcAft>
                          <a:spcPts val="1000"/>
                        </a:spcAft>
                        <a:buSzPts val="1000"/>
                        <a:buFont typeface="Symbol"/>
                        <a:buChar char=""/>
                        <a:tabLst>
                          <a:tab pos="457200" algn="l"/>
                        </a:tabLst>
                      </a:pPr>
                      <a:r>
                        <a:rPr lang="ru-RU" sz="1200" dirty="0">
                          <a:latin typeface="Times New Roman"/>
                          <a:ea typeface="Times New Roman"/>
                          <a:cs typeface="Times New Roman"/>
                        </a:rPr>
                        <a:t>структурировать имеющуюся информацию, представлять ее в различных формах и на различных носителях, адекватных запросам потребителей информации</a:t>
                      </a:r>
                      <a:endParaRPr lang="ru-RU" sz="1100" dirty="0">
                        <a:latin typeface="Calibri"/>
                        <a:ea typeface="Calibri"/>
                        <a:cs typeface="Times New Roman"/>
                      </a:endParaRPr>
                    </a:p>
                  </a:txBody>
                  <a:tcPr marL="0" marR="0" marT="0" marB="0">
                    <a:cell3D prstMaterial="dkEdge">
                      <a:bevel prst="relaxedInset"/>
                      <a:lightRig rig="flood" dir="t"/>
                    </a:cell3D>
                  </a:tcPr>
                </a:tc>
              </a:tr>
            </a:tbl>
          </a:graphicData>
        </a:graphic>
      </p:graphicFrame>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0" y="0"/>
          <a:ext cx="9144000" cy="6858000"/>
        </p:xfrm>
        <a:graphic>
          <a:graphicData uri="http://schemas.openxmlformats.org/drawingml/2006/table">
            <a:tbl>
              <a:tblPr>
                <a:tableStyleId>{3C2FFA5D-87B4-456A-9821-1D502468CF0F}</a:tableStyleId>
              </a:tblPr>
              <a:tblGrid>
                <a:gridCol w="2276104"/>
                <a:gridCol w="6867896"/>
              </a:tblGrid>
              <a:tr h="4065283">
                <a:tc>
                  <a:txBody>
                    <a:bodyPr/>
                    <a:lstStyle/>
                    <a:p>
                      <a:pPr>
                        <a:lnSpc>
                          <a:spcPct val="115000"/>
                        </a:lnSpc>
                        <a:spcAft>
                          <a:spcPts val="1000"/>
                        </a:spcAft>
                      </a:pPr>
                      <a:r>
                        <a:rPr lang="ru-RU" sz="1400"/>
                        <a:t>Кооперативная компетентность</a:t>
                      </a:r>
                    </a:p>
                    <a:p>
                      <a:pPr>
                        <a:lnSpc>
                          <a:spcPct val="115000"/>
                        </a:lnSpc>
                        <a:spcAft>
                          <a:spcPts val="1000"/>
                        </a:spcAft>
                      </a:pPr>
                      <a:r>
                        <a:rPr lang="ru-RU" sz="1400"/>
                        <a:t> </a:t>
                      </a:r>
                      <a:endParaRPr lang="ru-RU" sz="1400">
                        <a:latin typeface="Calibri"/>
                        <a:ea typeface="Calibri"/>
                        <a:cs typeface="Times New Roman"/>
                      </a:endParaRPr>
                    </a:p>
                  </a:txBody>
                  <a:tcPr marL="0" marR="0" marT="0" marB="0">
                    <a:cell3D prstMaterial="dkEdge">
                      <a:bevel prst="relaxedInset"/>
                      <a:lightRig rig="flood" dir="t"/>
                    </a:cell3D>
                  </a:tcPr>
                </a:tc>
                <a:tc>
                  <a:txBody>
                    <a:bodyPr/>
                    <a:lstStyle/>
                    <a:p>
                      <a:pPr>
                        <a:lnSpc>
                          <a:spcPct val="115000"/>
                        </a:lnSpc>
                        <a:spcAft>
                          <a:spcPts val="1000"/>
                        </a:spcAft>
                      </a:pPr>
                      <a:r>
                        <a:rPr lang="ru-RU" sz="1400"/>
                        <a:t>Готовность к сотрудничеству с другими людьми, умения:</a:t>
                      </a:r>
                    </a:p>
                    <a:p>
                      <a:pPr marL="342900" lvl="0" indent="-342900">
                        <a:lnSpc>
                          <a:spcPct val="115000"/>
                        </a:lnSpc>
                        <a:spcAft>
                          <a:spcPts val="1000"/>
                        </a:spcAft>
                        <a:buSzPts val="1000"/>
                        <a:buFont typeface="Symbol"/>
                        <a:buChar char=""/>
                        <a:tabLst>
                          <a:tab pos="457200" algn="l"/>
                        </a:tabLst>
                      </a:pPr>
                      <a:r>
                        <a:rPr lang="ru-RU" sz="1400"/>
                        <a:t>находить партнеров для сотрудничества и объединяться с ними в группы;</a:t>
                      </a:r>
                    </a:p>
                    <a:p>
                      <a:pPr marL="342900" lvl="0" indent="-342900">
                        <a:lnSpc>
                          <a:spcPct val="115000"/>
                        </a:lnSpc>
                        <a:spcAft>
                          <a:spcPts val="1000"/>
                        </a:spcAft>
                        <a:buSzPts val="1000"/>
                        <a:buFont typeface="Symbol"/>
                        <a:buChar char=""/>
                        <a:tabLst>
                          <a:tab pos="457200" algn="l"/>
                        </a:tabLst>
                      </a:pPr>
                      <a:r>
                        <a:rPr lang="ru-RU" sz="1400"/>
                        <a:t>осуществлять коллективное целеполагание и планирование;</a:t>
                      </a:r>
                    </a:p>
                    <a:p>
                      <a:pPr marL="342900" lvl="0" indent="-342900">
                        <a:lnSpc>
                          <a:spcPct val="115000"/>
                        </a:lnSpc>
                        <a:spcAft>
                          <a:spcPts val="1000"/>
                        </a:spcAft>
                        <a:buSzPts val="1000"/>
                        <a:buFont typeface="Symbol"/>
                        <a:buChar char=""/>
                        <a:tabLst>
                          <a:tab pos="457200" algn="l"/>
                        </a:tabLst>
                      </a:pPr>
                      <a:r>
                        <a:rPr lang="ru-RU" sz="1400"/>
                        <a:t>распределять задачи и роли между участниками группы;</a:t>
                      </a:r>
                    </a:p>
                    <a:p>
                      <a:pPr marL="342900" lvl="0" indent="-342900">
                        <a:lnSpc>
                          <a:spcPct val="115000"/>
                        </a:lnSpc>
                        <a:spcAft>
                          <a:spcPts val="1000"/>
                        </a:spcAft>
                        <a:buSzPts val="1000"/>
                        <a:buFont typeface="Symbol"/>
                        <a:buChar char=""/>
                        <a:tabLst>
                          <a:tab pos="457200" algn="l"/>
                        </a:tabLst>
                      </a:pPr>
                      <a:r>
                        <a:rPr lang="ru-RU" sz="1400"/>
                        <a:t>действовать в роли ситуативного лидера группы и в роли исполнителя;</a:t>
                      </a:r>
                    </a:p>
                    <a:p>
                      <a:pPr marL="342900" lvl="0" indent="-342900">
                        <a:lnSpc>
                          <a:spcPct val="115000"/>
                        </a:lnSpc>
                        <a:spcAft>
                          <a:spcPts val="1000"/>
                        </a:spcAft>
                        <a:buSzPts val="1000"/>
                        <a:buFont typeface="Symbol"/>
                        <a:buChar char=""/>
                        <a:tabLst>
                          <a:tab pos="457200" algn="l"/>
                        </a:tabLst>
                      </a:pPr>
                      <a:r>
                        <a:rPr lang="ru-RU" sz="1400"/>
                        <a:t>координировать свои действия с действиями других членов группы, решающими общую задачу;</a:t>
                      </a:r>
                    </a:p>
                    <a:p>
                      <a:pPr marL="342900" lvl="0" indent="-342900">
                        <a:lnSpc>
                          <a:spcPct val="115000"/>
                        </a:lnSpc>
                        <a:spcAft>
                          <a:spcPts val="1000"/>
                        </a:spcAft>
                        <a:buSzPts val="1000"/>
                        <a:buFont typeface="Symbol"/>
                        <a:buChar char=""/>
                        <a:tabLst>
                          <a:tab pos="457200" algn="l"/>
                        </a:tabLst>
                      </a:pPr>
                      <a:r>
                        <a:rPr lang="ru-RU" sz="1400"/>
                        <a:t>анализировать и разрешать противоречия, препятствующие эффективности работы команды;</a:t>
                      </a:r>
                    </a:p>
                    <a:p>
                      <a:pPr marL="342900" lvl="0" indent="-342900">
                        <a:lnSpc>
                          <a:spcPct val="115000"/>
                        </a:lnSpc>
                        <a:spcAft>
                          <a:spcPts val="1000"/>
                        </a:spcAft>
                        <a:buSzPts val="1000"/>
                        <a:buFont typeface="Symbol"/>
                        <a:buChar char=""/>
                        <a:tabLst>
                          <a:tab pos="457200" algn="l"/>
                        </a:tabLst>
                      </a:pPr>
                      <a:r>
                        <a:rPr lang="ru-RU" sz="1400"/>
                        <a:t>осуществлять коллективное подведение итогов, включая самооценку коллективной деятельности и ее результатов;</a:t>
                      </a:r>
                    </a:p>
                    <a:p>
                      <a:pPr marL="342900" lvl="0" indent="-342900">
                        <a:lnSpc>
                          <a:spcPct val="115000"/>
                        </a:lnSpc>
                        <a:spcAft>
                          <a:spcPts val="1000"/>
                        </a:spcAft>
                        <a:buSzPts val="1000"/>
                        <a:buFont typeface="Symbol"/>
                        <a:buChar char=""/>
                        <a:tabLst>
                          <a:tab pos="457200" algn="l"/>
                        </a:tabLst>
                      </a:pPr>
                      <a:r>
                        <a:rPr lang="ru-RU" sz="1400"/>
                        <a:t>осуществлять коллективную презентацию продукта деятельности группы</a:t>
                      </a:r>
                      <a:endParaRPr lang="ru-RU" sz="1400">
                        <a:latin typeface="Calibri"/>
                        <a:ea typeface="Calibri"/>
                        <a:cs typeface="Times New Roman"/>
                      </a:endParaRPr>
                    </a:p>
                  </a:txBody>
                  <a:tcPr marL="0" marR="0" marT="0" marB="0">
                    <a:cell3D prstMaterial="dkEdge">
                      <a:bevel prst="relaxedInset"/>
                      <a:lightRig rig="flood" dir="t"/>
                    </a:cell3D>
                  </a:tcPr>
                </a:tc>
              </a:tr>
              <a:tr h="2792717">
                <a:tc>
                  <a:txBody>
                    <a:bodyPr/>
                    <a:lstStyle/>
                    <a:p>
                      <a:pPr>
                        <a:lnSpc>
                          <a:spcPct val="115000"/>
                        </a:lnSpc>
                        <a:spcAft>
                          <a:spcPts val="1000"/>
                        </a:spcAft>
                      </a:pPr>
                      <a:r>
                        <a:rPr lang="ru-RU" sz="1400"/>
                        <a:t>Проблемная компетентность</a:t>
                      </a:r>
                    </a:p>
                    <a:p>
                      <a:pPr>
                        <a:lnSpc>
                          <a:spcPct val="115000"/>
                        </a:lnSpc>
                        <a:spcAft>
                          <a:spcPts val="1000"/>
                        </a:spcAft>
                      </a:pPr>
                      <a:r>
                        <a:rPr lang="ru-RU" sz="1400"/>
                        <a:t> </a:t>
                      </a:r>
                      <a:endParaRPr lang="ru-RU" sz="1400">
                        <a:latin typeface="Calibri"/>
                        <a:ea typeface="Calibri"/>
                        <a:cs typeface="Times New Roman"/>
                      </a:endParaRPr>
                    </a:p>
                  </a:txBody>
                  <a:tcPr marL="0" marR="0" marT="0" marB="0">
                    <a:cell3D prstMaterial="dkEdge">
                      <a:bevel prst="relaxedInset"/>
                      <a:lightRig rig="flood" dir="t"/>
                    </a:cell3D>
                  </a:tcPr>
                </a:tc>
                <a:tc>
                  <a:txBody>
                    <a:bodyPr/>
                    <a:lstStyle/>
                    <a:p>
                      <a:pPr>
                        <a:lnSpc>
                          <a:spcPct val="115000"/>
                        </a:lnSpc>
                        <a:spcAft>
                          <a:spcPts val="1000"/>
                        </a:spcAft>
                      </a:pPr>
                      <a:r>
                        <a:rPr lang="ru-RU" sz="1400" dirty="0"/>
                        <a:t>Готовность к решению проблем, умения:</a:t>
                      </a:r>
                    </a:p>
                    <a:p>
                      <a:pPr marL="342900" lvl="0" indent="-342900">
                        <a:lnSpc>
                          <a:spcPct val="115000"/>
                        </a:lnSpc>
                        <a:spcAft>
                          <a:spcPts val="1000"/>
                        </a:spcAft>
                        <a:buSzPts val="1000"/>
                        <a:buFont typeface="Symbol"/>
                        <a:buChar char=""/>
                        <a:tabLst>
                          <a:tab pos="457200" algn="l"/>
                        </a:tabLst>
                      </a:pPr>
                      <a:r>
                        <a:rPr lang="ru-RU" sz="1400" dirty="0"/>
                        <a:t>самостоятельно выявлять проблему в ситуациях избыточной информации;</a:t>
                      </a:r>
                    </a:p>
                    <a:p>
                      <a:pPr marL="342900" lvl="0" indent="-342900">
                        <a:lnSpc>
                          <a:spcPct val="115000"/>
                        </a:lnSpc>
                        <a:spcAft>
                          <a:spcPts val="1000"/>
                        </a:spcAft>
                        <a:buSzPts val="1000"/>
                        <a:buFont typeface="Symbol"/>
                        <a:buChar char=""/>
                        <a:tabLst>
                          <a:tab pos="457200" algn="l"/>
                        </a:tabLst>
                      </a:pPr>
                      <a:r>
                        <a:rPr lang="ru-RU" sz="1400" dirty="0"/>
                        <a:t>формулировать цель, делить цель на ряд последовательных задач;</a:t>
                      </a:r>
                    </a:p>
                    <a:p>
                      <a:pPr marL="342900" lvl="0" indent="-342900">
                        <a:lnSpc>
                          <a:spcPct val="115000"/>
                        </a:lnSpc>
                        <a:spcAft>
                          <a:spcPts val="1000"/>
                        </a:spcAft>
                        <a:buSzPts val="1000"/>
                        <a:buFont typeface="Symbol"/>
                        <a:buChar char=""/>
                        <a:tabLst>
                          <a:tab pos="457200" algn="l"/>
                        </a:tabLst>
                      </a:pPr>
                      <a:r>
                        <a:rPr lang="ru-RU" sz="1400" dirty="0"/>
                        <a:t>находить альтернативные пути и средства решения задач;</a:t>
                      </a:r>
                    </a:p>
                    <a:p>
                      <a:pPr marL="342900" lvl="0" indent="-342900">
                        <a:lnSpc>
                          <a:spcPct val="115000"/>
                        </a:lnSpc>
                        <a:spcAft>
                          <a:spcPts val="1000"/>
                        </a:spcAft>
                        <a:buSzPts val="1000"/>
                        <a:buFont typeface="Symbol"/>
                        <a:buChar char=""/>
                        <a:tabLst>
                          <a:tab pos="457200" algn="l"/>
                        </a:tabLst>
                      </a:pPr>
                      <a:r>
                        <a:rPr lang="ru-RU" sz="1400" dirty="0"/>
                        <a:t>определять наиболее и наименее выигрышные из них;</a:t>
                      </a:r>
                    </a:p>
                    <a:p>
                      <a:pPr marL="342900" lvl="0" indent="-342900">
                        <a:lnSpc>
                          <a:spcPct val="115000"/>
                        </a:lnSpc>
                        <a:spcAft>
                          <a:spcPts val="1000"/>
                        </a:spcAft>
                        <a:buSzPts val="1000"/>
                        <a:buFont typeface="Symbol"/>
                        <a:buChar char=""/>
                        <a:tabLst>
                          <a:tab pos="457200" algn="l"/>
                        </a:tabLst>
                      </a:pPr>
                      <a:r>
                        <a:rPr lang="ru-RU" sz="1400" dirty="0"/>
                        <a:t>реализовывать выбранные пути и средства решения проблемы;</a:t>
                      </a:r>
                    </a:p>
                    <a:p>
                      <a:pPr marL="342900" lvl="0" indent="-342900">
                        <a:lnSpc>
                          <a:spcPct val="115000"/>
                        </a:lnSpc>
                        <a:spcAft>
                          <a:spcPts val="1000"/>
                        </a:spcAft>
                        <a:buSzPts val="1000"/>
                        <a:buFont typeface="Symbol"/>
                        <a:buChar char=""/>
                        <a:tabLst>
                          <a:tab pos="457200" algn="l"/>
                        </a:tabLst>
                      </a:pPr>
                      <a:r>
                        <a:rPr lang="ru-RU" sz="1400" dirty="0"/>
                        <a:t>доводить решение проблемы до конца, публично представлять результаты, оценивать степень </a:t>
                      </a:r>
                      <a:r>
                        <a:rPr lang="ru-RU" sz="1400" dirty="0" err="1"/>
                        <a:t>разрешенности</a:t>
                      </a:r>
                      <a:r>
                        <a:rPr lang="ru-RU" sz="1400" dirty="0"/>
                        <a:t> проблемы и характер достигнутого продвижения</a:t>
                      </a:r>
                      <a:endParaRPr lang="ru-RU" sz="1400" dirty="0">
                        <a:latin typeface="Calibri"/>
                        <a:ea typeface="Calibri"/>
                        <a:cs typeface="Times New Roman"/>
                      </a:endParaRPr>
                    </a:p>
                  </a:txBody>
                  <a:tcPr marL="0" marR="0" marT="0" marB="0">
                    <a:cell3D prstMaterial="dkEdge">
                      <a:bevel prst="relaxedInset"/>
                      <a:lightRig rig="flood" dir="t"/>
                    </a:cell3D>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000232" y="571480"/>
            <a:ext cx="4572000" cy="646331"/>
          </a:xfrm>
          <a:prstGeom prst="rect">
            <a:avLst/>
          </a:prstGeom>
        </p:spPr>
        <p:style>
          <a:lnRef idx="0">
            <a:schemeClr val="accent5"/>
          </a:lnRef>
          <a:fillRef idx="3">
            <a:schemeClr val="accent5"/>
          </a:fillRef>
          <a:effectRef idx="3">
            <a:schemeClr val="accent5"/>
          </a:effectRef>
          <a:fontRef idx="minor">
            <a:schemeClr val="lt1"/>
          </a:fontRef>
        </p:style>
        <p:txBody>
          <a:bodyPr>
            <a:spAutoFit/>
          </a:bodyPr>
          <a:lstStyle/>
          <a:p>
            <a:pPr algn="ct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От чего зависит результативность работы школы?</a:t>
            </a: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Прямоугольник 4"/>
          <p:cNvSpPr/>
          <p:nvPr/>
        </p:nvSpPr>
        <p:spPr>
          <a:xfrm>
            <a:off x="2000232" y="1571612"/>
            <a:ext cx="4572000" cy="923330"/>
          </a:xfrm>
          <a:prstGeom prst="rect">
            <a:avLst/>
          </a:prstGeom>
        </p:spPr>
        <p:style>
          <a:lnRef idx="0">
            <a:schemeClr val="accent5"/>
          </a:lnRef>
          <a:fillRef idx="3">
            <a:schemeClr val="accent5"/>
          </a:fillRef>
          <a:effectRef idx="3">
            <a:schemeClr val="accent5"/>
          </a:effectRef>
          <a:fontRef idx="minor">
            <a:schemeClr val="lt1"/>
          </a:fontRef>
        </p:style>
        <p:txBody>
          <a:bodyPr>
            <a:spAutoFit/>
          </a:bodyPr>
          <a:lstStyle/>
          <a:p>
            <a:pPr algn="ct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Каким образом сделать школу более привлекательной для учащихся и их родителей?</a:t>
            </a:r>
          </a:p>
        </p:txBody>
      </p:sp>
      <p:sp>
        <p:nvSpPr>
          <p:cNvPr id="6" name="Прямоугольник 5"/>
          <p:cNvSpPr/>
          <p:nvPr/>
        </p:nvSpPr>
        <p:spPr>
          <a:xfrm>
            <a:off x="2071670" y="2928934"/>
            <a:ext cx="4572000" cy="923330"/>
          </a:xfrm>
          <a:prstGeom prst="rect">
            <a:avLst/>
          </a:prstGeom>
        </p:spPr>
        <p:style>
          <a:lnRef idx="0">
            <a:schemeClr val="accent5"/>
          </a:lnRef>
          <a:fillRef idx="3">
            <a:schemeClr val="accent5"/>
          </a:fillRef>
          <a:effectRef idx="3">
            <a:schemeClr val="accent5"/>
          </a:effectRef>
          <a:fontRef idx="minor">
            <a:schemeClr val="lt1"/>
          </a:fontRef>
        </p:style>
        <p:txBody>
          <a:bodyPr>
            <a:spAutoFit/>
          </a:bodyPr>
          <a:lstStyle/>
          <a:p>
            <a:pPr algn="ct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Как определяется качество образования, и что должно включать в себя качественное образование? </a:t>
            </a:r>
          </a:p>
        </p:txBody>
      </p:sp>
      <p:sp>
        <p:nvSpPr>
          <p:cNvPr id="7" name="Прямоугольник 6"/>
          <p:cNvSpPr/>
          <p:nvPr/>
        </p:nvSpPr>
        <p:spPr>
          <a:xfrm>
            <a:off x="714348" y="4143380"/>
            <a:ext cx="7500990" cy="1169551"/>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pPr algn="ctr"/>
            <a:r>
              <a:rPr lang="ru-RU" sz="1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Как интегрировать в школьные программы новые требования, которые предполагают наличие гибких учебных планов, обучение и переквалификацию преподавателей, постоянное обновление учебников и других материалов, обеспечение доступа к новым информационным и коммуникационным технологиям и углубление международного сотрудничества?</a:t>
            </a:r>
          </a:p>
        </p:txBody>
      </p:sp>
      <p:sp>
        <p:nvSpPr>
          <p:cNvPr id="8" name="Скругленный прямоугольник 7"/>
          <p:cNvSpPr/>
          <p:nvPr/>
        </p:nvSpPr>
        <p:spPr>
          <a:xfrm>
            <a:off x="2214546" y="5572140"/>
            <a:ext cx="4572000" cy="1021556"/>
          </a:xfrm>
          <a:prstGeom prst="roundRect">
            <a:avLst/>
          </a:prstGeom>
        </p:spPr>
        <p:style>
          <a:lnRef idx="0">
            <a:schemeClr val="accent2"/>
          </a:lnRef>
          <a:fillRef idx="3">
            <a:schemeClr val="accent2"/>
          </a:fillRef>
          <a:effectRef idx="3">
            <a:schemeClr val="accent2"/>
          </a:effectRef>
          <a:fontRef idx="minor">
            <a:schemeClr val="lt1"/>
          </a:fontRef>
        </p:style>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построение целостной системы мониторинга качества образования в каждой школе</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026" name="Picture 2"/>
          <p:cNvPicPr>
            <a:picLocks noChangeAspect="1" noChangeArrowheads="1"/>
          </p:cNvPicPr>
          <p:nvPr/>
        </p:nvPicPr>
        <p:blipFill>
          <a:blip r:embed="rId2" cstate="print"/>
          <a:srcRect/>
          <a:stretch>
            <a:fillRect/>
          </a:stretch>
        </p:blipFill>
        <p:spPr bwMode="auto">
          <a:xfrm flipH="1">
            <a:off x="7092280" y="5733255"/>
            <a:ext cx="1542199" cy="860851"/>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251520" y="332656"/>
            <a:ext cx="1604069" cy="137173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par>
                          <p:cTn id="16" fill="hold">
                            <p:stCondLst>
                              <p:cond delay="0"/>
                            </p:stCondLst>
                            <p:childTnLst>
                              <p:par>
                                <p:cTn id="17" presetID="8"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amond(in)">
                                      <p:cBhvr>
                                        <p:cTn id="19"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3" name="Rectangle 1"/>
          <p:cNvSpPr>
            <a:spLocks noChangeArrowheads="1"/>
          </p:cNvSpPr>
          <p:nvPr/>
        </p:nvSpPr>
        <p:spPr bwMode="auto">
          <a:xfrm>
            <a:off x="2421860" y="228219"/>
            <a:ext cx="4300281" cy="95410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all" normalizeH="0" baseline="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Calibri" pitchFamily="34" charset="0"/>
                <a:ea typeface="Times New Roman" pitchFamily="18" charset="0"/>
                <a:cs typeface="Times New Roman" pitchFamily="18" charset="0"/>
              </a:rPr>
              <a:t>ПОЛОЖЕНИЕ </a:t>
            </a:r>
            <a:br>
              <a:rPr kumimoji="0" lang="ru-RU" sz="2800" b="1" i="0" u="none" strike="noStrike" cap="all" normalizeH="0" baseline="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Calibri" pitchFamily="34" charset="0"/>
                <a:ea typeface="Times New Roman" pitchFamily="18" charset="0"/>
                <a:cs typeface="Times New Roman" pitchFamily="18" charset="0"/>
              </a:rPr>
            </a:br>
            <a:r>
              <a:rPr kumimoji="0" lang="ru-RU" sz="2800" b="1" i="0" u="none" strike="noStrike" cap="all" normalizeH="0" baseline="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Calibri" pitchFamily="34" charset="0"/>
                <a:ea typeface="Times New Roman" pitchFamily="18" charset="0"/>
                <a:cs typeface="Times New Roman" pitchFamily="18" charset="0"/>
              </a:rPr>
              <a:t>о Службе мониторинга</a:t>
            </a:r>
            <a:endParaRPr kumimoji="0" lang="ru-RU" sz="2800" b="1" i="0" u="none" strike="noStrike" cap="all" normalizeH="0" baseline="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cs typeface="Arial" pitchFamily="34" charset="0"/>
            </a:endParaRPr>
          </a:p>
        </p:txBody>
      </p:sp>
      <p:sp>
        <p:nvSpPr>
          <p:cNvPr id="310274" name="Rectangle 2"/>
          <p:cNvSpPr>
            <a:spLocks noChangeArrowheads="1"/>
          </p:cNvSpPr>
          <p:nvPr/>
        </p:nvSpPr>
        <p:spPr bwMode="auto">
          <a:xfrm>
            <a:off x="395536" y="1490881"/>
            <a:ext cx="8424936" cy="5047536"/>
          </a:xfrm>
          <a:prstGeom prst="rect">
            <a:avLst/>
          </a:prstGeom>
          <a:ln>
            <a:headEnd/>
            <a:tailEnd/>
          </a:ln>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1. </a:t>
            </a:r>
            <a:r>
              <a:rPr kumimoji="0" lang="ru-RU" sz="1400" b="1"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Общие положения</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1.1. Служба мониторинга является структурным подразделением, обеспечивающим организацию обработки и обобщения информации о деятельности школы по различным аспектам ее функционирования и развития. Работает на постоянной основе.</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1.2. Создания данного подразделения в организационной структуре ОУ обуславливается необходимостью реализации </a:t>
            </a:r>
            <a:r>
              <a:rPr kumimoji="0" lang="ru-RU" sz="1400" b="0" i="1"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следующих направлений в работе ОУ:</a:t>
            </a: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1.2.1. Совершенствование структуры и содержания общего образования;</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1.2.2. Создание психолого-­педагогических условий организации образовательного процесса, способствующего социализации учащихся и актуализации мониторинговых исследований по проблемам инновационной работы.</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1.3. </a:t>
            </a:r>
            <a:r>
              <a:rPr kumimoji="0" lang="ru-RU" sz="1400" b="0" i="1"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Основные функции Службы мониторинга:</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1.3.1. Интегративная – комплексная характеристика процессов, происходящих в </a:t>
            </a:r>
            <a:r>
              <a:rPr kumimoji="0" lang="ru-RU" sz="1400" b="0" i="0" u="none" strike="noStrike" cap="none" normalizeH="0" baseline="0" dirty="0" err="1" smtClean="0">
                <a:ln>
                  <a:noFill/>
                </a:ln>
                <a:solidFill>
                  <a:srgbClr val="000000"/>
                </a:solidFill>
                <a:effectLst/>
                <a:latin typeface="Calibri" pitchFamily="34" charset="0"/>
                <a:ea typeface="Times New Roman" pitchFamily="18" charset="0"/>
                <a:cs typeface="Times New Roman" pitchFamily="18" charset="0"/>
              </a:rPr>
              <a:t>учебно­воспитательном</a:t>
            </a: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процессе ОУ, перешедшего из режима функционирования в режим развития;</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1.3.2. Диагностическая – выявление уровня готовности педагогов к инновационной работе, критериев и параметров нового качества образования;</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1.3.3. Экспертная – экспертиза программно-­методического материала, форм, методов, технологий, способствующих развитию качества образования и используемых в ходе экспериментальной работы;</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1.3.4. Информационная – осуществление оперативной обратной связи в форме получения информации о реализации "рубежных" целей экспериментальной работы;</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1.3.5. Экспериментальная – поиск и разработка диагностических материалов и апробация их на </a:t>
            </a:r>
            <a:r>
              <a:rPr kumimoji="0" lang="ru-RU" sz="1400" b="0" i="0" u="none" strike="noStrike" cap="none" normalizeH="0" baseline="0" dirty="0" err="1" smtClean="0">
                <a:ln>
                  <a:noFill/>
                </a:ln>
                <a:solidFill>
                  <a:srgbClr val="000000"/>
                </a:solidFill>
                <a:effectLst/>
                <a:latin typeface="Calibri" pitchFamily="34" charset="0"/>
                <a:ea typeface="Times New Roman" pitchFamily="18" charset="0"/>
                <a:cs typeface="Times New Roman" pitchFamily="18" charset="0"/>
              </a:rPr>
              <a:t>валидность</a:t>
            </a: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технологичность, надежность;</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1.3.6. Образовательная – изучение и удовлетворение образовательных потребностей всех субъектов образовательного процесса по проблемам становления и развития нового качества образования.</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 name="Picture 2"/>
          <p:cNvPicPr>
            <a:picLocks noChangeAspect="1" noChangeArrowheads="1"/>
          </p:cNvPicPr>
          <p:nvPr/>
        </p:nvPicPr>
        <p:blipFill>
          <a:blip r:embed="rId2" cstate="print"/>
          <a:srcRect/>
          <a:stretch>
            <a:fillRect/>
          </a:stretch>
        </p:blipFill>
        <p:spPr bwMode="auto">
          <a:xfrm flipH="1">
            <a:off x="467544" y="332656"/>
            <a:ext cx="1542199" cy="86085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7" name="Rectangle 1"/>
          <p:cNvSpPr>
            <a:spLocks noChangeArrowheads="1"/>
          </p:cNvSpPr>
          <p:nvPr/>
        </p:nvSpPr>
        <p:spPr bwMode="auto">
          <a:xfrm>
            <a:off x="899592" y="1772816"/>
            <a:ext cx="7596336" cy="4616648"/>
          </a:xfrm>
          <a:prstGeom prst="rect">
            <a:avLst/>
          </a:prstGeom>
          <a:ln>
            <a:headEnd/>
            <a:tailEnd/>
          </a:ln>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1.4. </a:t>
            </a:r>
            <a:r>
              <a:rPr kumimoji="0" lang="ru-RU" sz="1400" b="0" i="1"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Основные направления деятельности Службы мониторинга:</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1.4.1. Разработка новых и модификация имеющихся объективных методов отслеживания результатов деятельности школы;</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1.4.2. Разработка процедуры педагогического анализа получаемой информации;</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1.4.3. Создание компьютерного "банка данных", позволяющего соблюдать динамику реализации основных направлений эксперимента по совершенствованию структуры и содержания общего образования;</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1.4.4. Психодиагностика;</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1.4.5. Исследования профессионального самоопределения и предпочтений старшеклассников школы;</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1.4.6. Диагностика эффективности воспитательной системы;</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1.4.7. Анализ уровня профессионально-­педагогической квалификации педагогов школы, их готовность к инновационной деятельности и развитию нового качества образования;</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1.4.8. Экспертиза реализации программы экспериментальной работы, системы инновационной деятельности школы;</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1.4.9. Маркетинг запросов и потребностей социума в процессе определения </a:t>
            </a:r>
            <a:r>
              <a:rPr kumimoji="0" lang="ru-RU" sz="1400" b="0" i="0" u="none" strike="noStrike" cap="none" normalizeH="0" baseline="0" dirty="0" err="1" smtClean="0">
                <a:ln>
                  <a:noFill/>
                </a:ln>
                <a:solidFill>
                  <a:srgbClr val="000000"/>
                </a:solidFill>
                <a:effectLst/>
                <a:latin typeface="Calibri" pitchFamily="34" charset="0"/>
                <a:ea typeface="Times New Roman" pitchFamily="18" charset="0"/>
                <a:cs typeface="Times New Roman" pitchFamily="18" charset="0"/>
              </a:rPr>
              <a:t>предпрофильных</a:t>
            </a: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и профильных линий образовательного процесса в школе;</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1.4.10. </a:t>
            </a:r>
            <a:r>
              <a:rPr kumimoji="0" lang="ru-RU" sz="1400" b="0" i="0" u="none" strike="noStrike" cap="none" normalizeH="0" baseline="0" dirty="0" err="1" smtClean="0">
                <a:ln>
                  <a:noFill/>
                </a:ln>
                <a:solidFill>
                  <a:srgbClr val="000000"/>
                </a:solidFill>
                <a:effectLst/>
                <a:latin typeface="Calibri" pitchFamily="34" charset="0"/>
                <a:ea typeface="Times New Roman" pitchFamily="18" charset="0"/>
                <a:cs typeface="Times New Roman" pitchFamily="18" charset="0"/>
              </a:rPr>
              <a:t>Валеологические</a:t>
            </a: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аспекты деятельности школы;</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1.4.11. Уровень сформированности ценностных отношений учащихся к окружающей действительности;</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1.4.12. Комплексный анализ деятельности образовательной системы школы.</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3"/>
          <p:cNvPicPr>
            <a:picLocks noChangeAspect="1" noChangeArrowheads="1"/>
          </p:cNvPicPr>
          <p:nvPr/>
        </p:nvPicPr>
        <p:blipFill>
          <a:blip r:embed="rId2" cstate="print"/>
          <a:srcRect/>
          <a:stretch>
            <a:fillRect/>
          </a:stretch>
        </p:blipFill>
        <p:spPr bwMode="auto">
          <a:xfrm>
            <a:off x="3635896" y="188640"/>
            <a:ext cx="1604069" cy="137173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1" name="Rectangle 1"/>
          <p:cNvSpPr>
            <a:spLocks noChangeArrowheads="1"/>
          </p:cNvSpPr>
          <p:nvPr/>
        </p:nvSpPr>
        <p:spPr bwMode="auto">
          <a:xfrm>
            <a:off x="251520" y="1196752"/>
            <a:ext cx="8640960" cy="5262979"/>
          </a:xfrm>
          <a:prstGeom prst="rect">
            <a:avLst/>
          </a:prstGeom>
          <a:ln>
            <a:headEnd/>
            <a:tailEnd/>
          </a:ln>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2.1. Служба мониторинга является подразделением второго оперативного уровня </a:t>
            </a:r>
            <a:r>
              <a:rPr kumimoji="0" lang="ru-RU" sz="1200" b="0" i="0" u="none" strike="noStrike" cap="none" normalizeH="0" baseline="0" dirty="0" err="1" smtClean="0">
                <a:ln>
                  <a:noFill/>
                </a:ln>
                <a:solidFill>
                  <a:srgbClr val="000000"/>
                </a:solidFill>
                <a:effectLst/>
                <a:latin typeface="Calibri" pitchFamily="34" charset="0"/>
                <a:ea typeface="Times New Roman" pitchFamily="18" charset="0"/>
                <a:cs typeface="Times New Roman" pitchFamily="18" charset="0"/>
              </a:rPr>
              <a:t>структурно­функциональной</a:t>
            </a:r>
            <a:r>
              <a:rPr kumimoji="0" lang="ru-RU" sz="12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модели школы, работает в соответствии с программой, утверждаемой </a:t>
            </a:r>
            <a:r>
              <a:rPr kumimoji="0" lang="ru-RU" sz="1200" b="0" i="0" u="none" strike="noStrike" cap="none" normalizeH="0" baseline="0" dirty="0" err="1" smtClean="0">
                <a:ln>
                  <a:noFill/>
                </a:ln>
                <a:solidFill>
                  <a:srgbClr val="000000"/>
                </a:solidFill>
                <a:effectLst/>
                <a:latin typeface="Calibri" pitchFamily="34" charset="0"/>
                <a:ea typeface="Times New Roman" pitchFamily="18" charset="0"/>
                <a:cs typeface="Times New Roman" pitchFamily="18" charset="0"/>
              </a:rPr>
              <a:t>научно­методическим</a:t>
            </a:r>
            <a:r>
              <a:rPr kumimoji="0" lang="ru-RU" sz="12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советом школы.</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2.2. В состав Службы мониторинга входят:</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2.2.1. Директор школы – осуществляет мониторинг по экономическим показателям деятельности организации; анализирует деятельность школы на основе комплексного подхода (годовой анализ). Анализирует эффективность поисковой деятельности по итогам инновационной работы;</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2.2.2. Заместитель директора по инновационной работе – курирует целесообразность и эффективность инновационных процессов в ОУ по управлению процессом становления и развития нового качества образования;</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2.2.3. Заместитель директора по учебно­-воспитательной работе – курирует сбалансированность и гибкость учебных планов;  учебно-­методических разработок;  проводит экспертизу качества образования; составляет качественную характеристику знаний учащихся; анализирует качество образования в школе в сравнении с достижениями других ОУ региона, страны; отслеживает профессионально-­личностный рост педагогов школы;</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2.2.4. Заместитель директора по воспитательной работе – исследует и анализирует социальные условия развития личности учащихся, складывающихся из взаимодействия общественных, семейных, </a:t>
            </a:r>
            <a:r>
              <a:rPr kumimoji="0" lang="ru-RU" sz="1200" b="0" i="0" u="none" strike="noStrike" cap="none" normalizeH="0" baseline="0" dirty="0" err="1" smtClean="0">
                <a:ln>
                  <a:noFill/>
                </a:ln>
                <a:solidFill>
                  <a:srgbClr val="000000"/>
                </a:solidFill>
                <a:effectLst/>
                <a:latin typeface="Calibri" pitchFamily="34" charset="0"/>
                <a:ea typeface="Times New Roman" pitchFamily="18" charset="0"/>
                <a:cs typeface="Times New Roman" pitchFamily="18" charset="0"/>
              </a:rPr>
              <a:t>социально­психологических</a:t>
            </a:r>
            <a:r>
              <a:rPr kumimoji="0" lang="ru-RU" sz="12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факторов </a:t>
            </a:r>
            <a:r>
              <a:rPr kumimoji="0" lang="ru-RU" sz="1200" b="0" i="0" u="none" strike="noStrike" cap="none" normalizeH="0" baseline="0" dirty="0" err="1" smtClean="0">
                <a:ln>
                  <a:noFill/>
                </a:ln>
                <a:solidFill>
                  <a:srgbClr val="000000"/>
                </a:solidFill>
                <a:effectLst/>
                <a:latin typeface="Calibri" pitchFamily="34" charset="0"/>
                <a:ea typeface="Times New Roman" pitchFamily="18" charset="0"/>
                <a:cs typeface="Times New Roman" pitchFamily="18" charset="0"/>
              </a:rPr>
              <a:t>микросоциума</a:t>
            </a:r>
            <a:r>
              <a:rPr kumimoji="0" lang="ru-RU" sz="12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профессиональное самоопределение старшеклассников; определяет уровень воспитанности учащихся;</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2.2.5. Заместитель директора по ИКТ - структурирует базы данных, обеспечивает хранение и оперативное использование информации; обрабатывает полученные данные в ходе мониторинга;  подготавливает документы по итогам анализа полученных данных; отвечает за распространение результатов мониторинга среди пользователей мониторинга.</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2.2.6. Психолог – исследует потенциальные возможности личности в обучении; предметную направленность, интересы и потребности учащихся; развитие </a:t>
            </a:r>
            <a:r>
              <a:rPr kumimoji="0" lang="ru-RU" sz="1200" b="0" i="0" u="none" strike="noStrike" cap="none" normalizeH="0" baseline="0" dirty="0" err="1" smtClean="0">
                <a:ln>
                  <a:noFill/>
                </a:ln>
                <a:solidFill>
                  <a:srgbClr val="000000"/>
                </a:solidFill>
                <a:effectLst/>
                <a:latin typeface="Calibri" pitchFamily="34" charset="0"/>
                <a:ea typeface="Times New Roman" pitchFamily="18" charset="0"/>
                <a:cs typeface="Times New Roman" pitchFamily="18" charset="0"/>
              </a:rPr>
              <a:t>мотивационно­потребностной</a:t>
            </a:r>
            <a:r>
              <a:rPr kumimoji="0" lang="ru-RU" sz="12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сферы, познавательных процессов. Составляет </a:t>
            </a:r>
            <a:r>
              <a:rPr kumimoji="0" lang="ru-RU" sz="1200" b="0" i="0" u="none" strike="noStrike" cap="none" normalizeH="0" baseline="0" dirty="0" err="1" smtClean="0">
                <a:ln>
                  <a:noFill/>
                </a:ln>
                <a:solidFill>
                  <a:srgbClr val="000000"/>
                </a:solidFill>
                <a:effectLst/>
                <a:latin typeface="Calibri" pitchFamily="34" charset="0"/>
                <a:ea typeface="Times New Roman" pitchFamily="18" charset="0"/>
                <a:cs typeface="Times New Roman" pitchFamily="18" charset="0"/>
              </a:rPr>
              <a:t>социально­психологический</a:t>
            </a:r>
            <a:r>
              <a:rPr kumimoji="0" lang="ru-RU" sz="12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портрет класса, курирует </a:t>
            </a:r>
            <a:r>
              <a:rPr kumimoji="0" lang="ru-RU" sz="1200" b="0" i="0" u="none" strike="noStrike" cap="none" normalizeH="0" baseline="0" dirty="0" err="1" smtClean="0">
                <a:ln>
                  <a:noFill/>
                </a:ln>
                <a:solidFill>
                  <a:srgbClr val="000000"/>
                </a:solidFill>
                <a:effectLst/>
                <a:latin typeface="Calibri" pitchFamily="34" charset="0"/>
                <a:ea typeface="Times New Roman" pitchFamily="18" charset="0"/>
                <a:cs typeface="Times New Roman" pitchFamily="18" charset="0"/>
              </a:rPr>
              <a:t>профориентационную</a:t>
            </a:r>
            <a:r>
              <a:rPr kumimoji="0" lang="ru-RU" sz="12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работу;</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2.2.7. Руководители творческих групп (представители от МО </a:t>
            </a:r>
            <a:r>
              <a:rPr kumimoji="0" lang="ru-RU" sz="1200" b="0" i="0" u="none" strike="noStrike" cap="none" normalizeH="0" baseline="0" dirty="0" err="1" smtClean="0">
                <a:ln>
                  <a:noFill/>
                </a:ln>
                <a:solidFill>
                  <a:srgbClr val="000000"/>
                </a:solidFill>
                <a:effectLst/>
                <a:latin typeface="Calibri" pitchFamily="34" charset="0"/>
                <a:ea typeface="Times New Roman" pitchFamily="18" charset="0"/>
                <a:cs typeface="Times New Roman" pitchFamily="18" charset="0"/>
              </a:rPr>
              <a:t>учителей­предметников</a:t>
            </a:r>
            <a:r>
              <a:rPr kumimoji="0" lang="ru-RU" sz="12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и классных руководителей) – осуществляют мониторинг инновационной деятельности школы по конкретным проблемам работы группы;</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2.2.8. Медицинский работник – анализирует итоги ежегодной диспансеризации учащихся; отслеживает положительную и отрицательную диагностики, </a:t>
            </a:r>
            <a:r>
              <a:rPr kumimoji="0" lang="ru-RU" sz="1200" b="0" i="0" u="none" strike="noStrike" cap="none" normalizeH="0" baseline="0" dirty="0" err="1" smtClean="0">
                <a:ln>
                  <a:noFill/>
                </a:ln>
                <a:solidFill>
                  <a:srgbClr val="000000"/>
                </a:solidFill>
                <a:effectLst/>
                <a:latin typeface="Calibri" pitchFamily="34" charset="0"/>
                <a:ea typeface="Times New Roman" pitchFamily="18" charset="0"/>
                <a:cs typeface="Times New Roman" pitchFamily="18" charset="0"/>
              </a:rPr>
              <a:t>корелляцию</a:t>
            </a:r>
            <a:r>
              <a:rPr kumimoji="0" lang="ru-RU" sz="12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с показателями качества образования в школе; соответствие измерения уровня физического развития возрастным нормам.</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2.3. Состав Службы мониторинга носит мобильный характер – в зависимости от возникающих проблем для проведения исследований могут привлекаться другие специалисты (независимые эксперты), выполняющие работу по трудовому договору.</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12322" name="Rectangle 2"/>
          <p:cNvSpPr>
            <a:spLocks noChangeArrowheads="1"/>
          </p:cNvSpPr>
          <p:nvPr/>
        </p:nvSpPr>
        <p:spPr bwMode="auto">
          <a:xfrm>
            <a:off x="525668" y="310098"/>
            <a:ext cx="8092665" cy="646331"/>
          </a:xfrm>
          <a:prstGeom prst="rect">
            <a:avLst/>
          </a:prstGeom>
          <a:solidFill>
            <a:srgbClr val="FFFFFF"/>
          </a:solidFill>
          <a:ln w="9525">
            <a:noFill/>
            <a:miter lim="800000"/>
            <a:headEnd/>
            <a:tailEnd/>
          </a:ln>
          <a:effectLst/>
        </p:spPr>
        <p:txBody>
          <a:bodyPr vert="horz" wrap="none" lIns="91440" tIns="45720" rIns="91440" bIns="45720" numCol="1" anchor="ctr" anchorCtr="0" compatLnSpc="1">
            <a:prstTxWarp prst="textNoShape">
              <a:avLst/>
            </a:prstTxWarp>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3600" b="1" i="0" u="none" strike="noStrike" cap="all" normalizeH="0" baseline="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Calibri" pitchFamily="34" charset="0"/>
                <a:ea typeface="Times New Roman" pitchFamily="18" charset="0"/>
                <a:cs typeface="Times New Roman" pitchFamily="18" charset="0"/>
              </a:rPr>
              <a:t>2. Структура и организация работы</a:t>
            </a:r>
            <a:endParaRPr kumimoji="0" lang="ru-RU" sz="3600" b="1" i="0" u="none" strike="noStrike" cap="all" normalizeH="0" baseline="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5" name="Rectangle 1"/>
          <p:cNvSpPr>
            <a:spLocks noChangeArrowheads="1"/>
          </p:cNvSpPr>
          <p:nvPr/>
        </p:nvSpPr>
        <p:spPr bwMode="auto">
          <a:xfrm>
            <a:off x="251520" y="188640"/>
            <a:ext cx="8081701"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all" normalizeH="0" baseline="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Calibri" pitchFamily="34" charset="0"/>
                <a:ea typeface="Times New Roman" pitchFamily="18" charset="0"/>
                <a:cs typeface="Times New Roman" pitchFamily="18" charset="0"/>
              </a:rPr>
              <a:t>3. Этапы проведения мониторинговых исследований в школе</a:t>
            </a:r>
            <a:endParaRPr kumimoji="0" lang="ru-RU" sz="2000" b="1" i="0" u="none" strike="noStrike" cap="all" normalizeH="0" baseline="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cs typeface="Arial" pitchFamily="34" charset="0"/>
            </a:endParaRPr>
          </a:p>
        </p:txBody>
      </p:sp>
      <p:sp>
        <p:nvSpPr>
          <p:cNvPr id="313346" name="Rectangle 2"/>
          <p:cNvSpPr>
            <a:spLocks noChangeArrowheads="1"/>
          </p:cNvSpPr>
          <p:nvPr/>
        </p:nvSpPr>
        <p:spPr bwMode="auto">
          <a:xfrm>
            <a:off x="251520" y="548680"/>
            <a:ext cx="8640960" cy="6124754"/>
          </a:xfrm>
          <a:prstGeom prst="rect">
            <a:avLst/>
          </a:prstGeom>
          <a:ln>
            <a:headEnd/>
            <a:tailEnd/>
          </a:ln>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3.1. Подготовительный этап:</a:t>
            </a:r>
            <a:endParaRPr kumimoji="0" lang="ru-RU" sz="1400" b="1"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3.1.1. Постановка цели;</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3.1.2. Определение объекта;</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3.1.3. Установление сроков проведения;</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3.1.4. Изучение теоретических основ и имеющегося опыта;</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3.1.5. Педагогический мониторинг;</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3.1.6. Разработка инструментария для проведения мониторинга.</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3.2. Практический этап</a:t>
            </a:r>
            <a:r>
              <a:rPr kumimoji="0" lang="ru-RU" sz="1400" b="0" i="1"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a:t>
            </a: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сбор информации.</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3.3. Аналитический этап</a:t>
            </a:r>
            <a:r>
              <a:rPr kumimoji="0" lang="ru-RU" sz="1400" b="1" i="1"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a:t>
            </a:r>
            <a:endParaRPr kumimoji="0" lang="ru-RU" sz="1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3.3.1. Разработка процедур педагогического анализа получаемой информации;</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3.3.2. Анализ имеющихся данных;</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3.3.3. Разработка рекомендаций и предложений на последующий период.</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4. Структурирование полученной информации</a:t>
            </a:r>
            <a:endParaRPr kumimoji="0" lang="ru-RU" sz="1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4.1. Полученная информация структурируется в три блока:</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4.4.1. Информация, сообщаемая учителям и классным руководителям в виде перечня необходимой коррекционной работы и ее методики;</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4.4.2. Информация, сообщаемая ученику и родителям для формирования адекватной самооценки, определения направлений выбора индивидуального образовательного маршрута, работы по изменению личностных качеств;</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4.4.3. Информация, сообщаемая родителям для адекватной оценки личности ребенка, </a:t>
            </a:r>
            <a:r>
              <a:rPr kumimoji="0" lang="ru-RU" sz="1400" b="0" i="0" u="none" strike="noStrike" cap="none" normalizeH="0" baseline="0" dirty="0" err="1" smtClean="0">
                <a:ln>
                  <a:noFill/>
                </a:ln>
                <a:solidFill>
                  <a:srgbClr val="000000"/>
                </a:solidFill>
                <a:effectLst/>
                <a:latin typeface="Calibri" pitchFamily="34" charset="0"/>
                <a:ea typeface="Times New Roman" pitchFamily="18" charset="0"/>
                <a:cs typeface="Times New Roman" pitchFamily="18" charset="0"/>
              </a:rPr>
              <a:t>профориентационной</a:t>
            </a: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работы.</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5. Формы представления результатов мониторинга</a:t>
            </a:r>
            <a:endParaRPr kumimoji="0" lang="ru-RU" sz="1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5.1. При проведении анализа полученных в ходе мониторинга данных предусматривается возможность сочетания текстовой аналитической справки, схем, графиков, таблиц, диаграмм и пр.</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5.2. На заключительном, аналитическом этапе делаются выводы, разрабатываются рекомендации.</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5.3. Материалы мониторинга обрабатываются с использованием стандартизированных компьютерных программ и периодически публикуются на школьном сайте.</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5.4. Ежегодно проводится отчет перед методическим советом и Советом школы.</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t="1000" r="79000" b="80000"/>
          </a:stretch>
        </a:blipFill>
        <a:effectLst/>
      </p:bgPr>
    </p:bg>
    <p:spTree>
      <p:nvGrpSpPr>
        <p:cNvPr id="1" name=""/>
        <p:cNvGrpSpPr/>
        <p:nvPr/>
      </p:nvGrpSpPr>
      <p:grpSpPr>
        <a:xfrm>
          <a:off x="0" y="0"/>
          <a:ext cx="0" cy="0"/>
          <a:chOff x="0" y="0"/>
          <a:chExt cx="0" cy="0"/>
        </a:xfrm>
      </p:grpSpPr>
      <p:sp>
        <p:nvSpPr>
          <p:cNvPr id="8" name="Прямоугольник 7"/>
          <p:cNvSpPr/>
          <p:nvPr/>
        </p:nvSpPr>
        <p:spPr>
          <a:xfrm>
            <a:off x="323528" y="1700808"/>
            <a:ext cx="8712968" cy="5078313"/>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200" dirty="0" smtClean="0">
                <a:solidFill>
                  <a:srgbClr val="000000"/>
                </a:solidFill>
                <a:latin typeface="Times New Roman"/>
              </a:rPr>
              <a:t>1. </a:t>
            </a:r>
            <a:r>
              <a:rPr lang="ru-RU" sz="1200" b="1" dirty="0" smtClean="0">
                <a:solidFill>
                  <a:srgbClr val="000000"/>
                </a:solidFill>
                <a:latin typeface="Times New Roman"/>
              </a:rPr>
              <a:t>Предметные умения:</a:t>
            </a:r>
          </a:p>
          <a:p>
            <a:pPr>
              <a:buFont typeface="Arial"/>
              <a:buChar char="•"/>
            </a:pPr>
            <a:r>
              <a:rPr lang="ru-RU" sz="1200" dirty="0" smtClean="0">
                <a:solidFill>
                  <a:srgbClr val="000000"/>
                </a:solidFill>
                <a:latin typeface="Times New Roman"/>
              </a:rPr>
              <a:t>сжато излагать содержание прослушанных публицистических и научных текстов различных функционально-смысловых типов речи;</a:t>
            </a:r>
          </a:p>
          <a:p>
            <a:pPr>
              <a:buFont typeface="Arial"/>
              <a:buChar char="•"/>
            </a:pPr>
            <a:r>
              <a:rPr lang="ru-RU" sz="1200" dirty="0" smtClean="0">
                <a:solidFill>
                  <a:srgbClr val="000000"/>
                </a:solidFill>
                <a:latin typeface="Times New Roman"/>
              </a:rPr>
              <a:t>определять функционально-смысловой тип речи;</a:t>
            </a:r>
          </a:p>
          <a:p>
            <a:pPr>
              <a:buFont typeface="Arial"/>
              <a:buChar char="•"/>
            </a:pPr>
            <a:r>
              <a:rPr lang="ru-RU" sz="1200" dirty="0" smtClean="0">
                <a:solidFill>
                  <a:srgbClr val="000000"/>
                </a:solidFill>
                <a:latin typeface="Times New Roman"/>
              </a:rPr>
              <a:t>определять лексическое значение слова и фразеологического оборота;</a:t>
            </a:r>
          </a:p>
          <a:p>
            <a:pPr>
              <a:buFont typeface="Arial"/>
              <a:buChar char="•"/>
            </a:pPr>
            <a:r>
              <a:rPr lang="ru-RU" sz="1200" dirty="0" smtClean="0">
                <a:solidFill>
                  <a:srgbClr val="000000"/>
                </a:solidFill>
                <a:latin typeface="Times New Roman"/>
              </a:rPr>
              <a:t>проводить морфемный и словообразовательный анализ слова;</a:t>
            </a:r>
          </a:p>
          <a:p>
            <a:pPr>
              <a:buFont typeface="Arial"/>
              <a:buChar char="•"/>
            </a:pPr>
            <a:r>
              <a:rPr lang="ru-RU" sz="1200" dirty="0" smtClean="0">
                <a:solidFill>
                  <a:srgbClr val="000000"/>
                </a:solidFill>
                <a:latin typeface="Times New Roman"/>
              </a:rPr>
              <a:t>определять принадлежность слова к части речи по его грамматическим признакам;</a:t>
            </a:r>
          </a:p>
          <a:p>
            <a:pPr>
              <a:buFont typeface="Arial"/>
              <a:buChar char="•"/>
            </a:pPr>
            <a:r>
              <a:rPr lang="ru-RU" sz="1200" dirty="0" smtClean="0">
                <a:solidFill>
                  <a:srgbClr val="000000"/>
                </a:solidFill>
                <a:latin typeface="Times New Roman"/>
              </a:rPr>
              <a:t>определять принадлежность предложения к синтаксической модели по его смыслу, интонации и грамматическим признакам;</a:t>
            </a:r>
          </a:p>
          <a:p>
            <a:pPr>
              <a:buFont typeface="Arial"/>
              <a:buChar char="•"/>
            </a:pPr>
            <a:r>
              <a:rPr lang="ru-RU" sz="1200" dirty="0" smtClean="0">
                <a:solidFill>
                  <a:srgbClr val="000000"/>
                </a:solidFill>
                <a:latin typeface="Times New Roman"/>
              </a:rPr>
              <a:t>находить грамматическую основу предложения;</a:t>
            </a:r>
          </a:p>
          <a:p>
            <a:pPr>
              <a:buFont typeface="Arial"/>
              <a:buChar char="•"/>
            </a:pPr>
            <a:r>
              <a:rPr lang="ru-RU" sz="1200" dirty="0" smtClean="0">
                <a:solidFill>
                  <a:srgbClr val="000000"/>
                </a:solidFill>
                <a:latin typeface="Times New Roman"/>
              </a:rPr>
              <a:t>применять знания по фонетике, лексике, </a:t>
            </a:r>
            <a:r>
              <a:rPr lang="ru-RU" sz="1200" dirty="0" err="1" smtClean="0">
                <a:solidFill>
                  <a:srgbClr val="000000"/>
                </a:solidFill>
                <a:latin typeface="Times New Roman"/>
              </a:rPr>
              <a:t>морфемике</a:t>
            </a:r>
            <a:r>
              <a:rPr lang="ru-RU" sz="1200" dirty="0" smtClean="0">
                <a:solidFill>
                  <a:srgbClr val="000000"/>
                </a:solidFill>
                <a:latin typeface="Times New Roman"/>
              </a:rPr>
              <a:t>, словообразованию, морфологии и синтаксису в практике правописания;</a:t>
            </a:r>
          </a:p>
          <a:p>
            <a:pPr>
              <a:buFont typeface="Arial"/>
              <a:buChar char="•"/>
            </a:pPr>
            <a:r>
              <a:rPr lang="ru-RU" sz="1200" dirty="0" smtClean="0">
                <a:solidFill>
                  <a:srgbClr val="000000"/>
                </a:solidFill>
                <a:latin typeface="Times New Roman"/>
              </a:rPr>
              <a:t>оформлять речь в соответствии с орфографическими, грамматическими, пунктуационными и речевыми нормами литературного языка.</a:t>
            </a:r>
          </a:p>
          <a:p>
            <a:r>
              <a:rPr lang="ru-RU" sz="1200" dirty="0" smtClean="0">
                <a:solidFill>
                  <a:srgbClr val="000000"/>
                </a:solidFill>
                <a:latin typeface="Times New Roman"/>
              </a:rPr>
              <a:t>2</a:t>
            </a:r>
            <a:r>
              <a:rPr lang="ru-RU" sz="1200" b="1" dirty="0" smtClean="0">
                <a:solidFill>
                  <a:srgbClr val="000000"/>
                </a:solidFill>
                <a:latin typeface="Times New Roman"/>
              </a:rPr>
              <a:t>. Общеучебные умения:</a:t>
            </a:r>
          </a:p>
          <a:p>
            <a:pPr>
              <a:buFont typeface="Arial"/>
              <a:buChar char="•"/>
            </a:pPr>
            <a:r>
              <a:rPr lang="ru-RU" sz="1200" dirty="0" smtClean="0">
                <a:solidFill>
                  <a:srgbClr val="000000"/>
                </a:solidFill>
                <a:latin typeface="Times New Roman"/>
              </a:rPr>
              <a:t>адекватно понимать информацию устного сообщения (цель, тему, главную мысль, основную и дополнительную, явную и скрытую информацию);</a:t>
            </a:r>
          </a:p>
          <a:p>
            <a:pPr>
              <a:buFont typeface="Arial"/>
              <a:buChar char="•"/>
            </a:pPr>
            <a:r>
              <a:rPr lang="ru-RU" sz="1200" dirty="0" smtClean="0">
                <a:solidFill>
                  <a:srgbClr val="000000"/>
                </a:solidFill>
                <a:latin typeface="Times New Roman"/>
              </a:rPr>
              <a:t>обрабатывать информацию звучащего текста;</a:t>
            </a:r>
          </a:p>
          <a:p>
            <a:pPr>
              <a:buFont typeface="Arial"/>
              <a:buChar char="•"/>
            </a:pPr>
            <a:r>
              <a:rPr lang="ru-RU" sz="1200" dirty="0" smtClean="0">
                <a:solidFill>
                  <a:srgbClr val="000000"/>
                </a:solidFill>
                <a:latin typeface="Times New Roman"/>
              </a:rPr>
              <a:t>адекватно понимать информацию письменного сообщения (цель, тему, главную мысль, основную и дополнительную, явную и скрытую информацию);</a:t>
            </a:r>
          </a:p>
          <a:p>
            <a:pPr>
              <a:buFont typeface="Arial"/>
              <a:buChar char="•"/>
            </a:pPr>
            <a:r>
              <a:rPr lang="ru-RU" sz="1200" dirty="0" smtClean="0">
                <a:solidFill>
                  <a:srgbClr val="000000"/>
                </a:solidFill>
                <a:latin typeface="Times New Roman"/>
              </a:rPr>
              <a:t>понимать отношение автора к поставленной в прочитанном тексте проблеме;</a:t>
            </a:r>
          </a:p>
          <a:p>
            <a:pPr>
              <a:buFont typeface="Arial"/>
              <a:buChar char="•"/>
            </a:pPr>
            <a:r>
              <a:rPr lang="ru-RU" sz="1200" dirty="0" smtClean="0">
                <a:solidFill>
                  <a:srgbClr val="000000"/>
                </a:solidFill>
                <a:latin typeface="Times New Roman"/>
              </a:rPr>
              <a:t>интерпретировать информацию прочитанного текста;</a:t>
            </a:r>
          </a:p>
          <a:p>
            <a:pPr>
              <a:buFont typeface="Arial"/>
              <a:buChar char="•"/>
            </a:pPr>
            <a:r>
              <a:rPr lang="ru-RU" sz="1200" dirty="0" smtClean="0">
                <a:solidFill>
                  <a:srgbClr val="000000"/>
                </a:solidFill>
                <a:latin typeface="Times New Roman"/>
              </a:rPr>
              <a:t>использовать информацию, содержащуюся в прочитанном тексте, в качестве аргумента;</a:t>
            </a:r>
          </a:p>
          <a:p>
            <a:pPr>
              <a:buFont typeface="Arial"/>
              <a:buChar char="•"/>
            </a:pPr>
            <a:r>
              <a:rPr lang="ru-RU" sz="1200" dirty="0" smtClean="0">
                <a:solidFill>
                  <a:srgbClr val="000000"/>
                </a:solidFill>
                <a:latin typeface="Times New Roman"/>
              </a:rPr>
              <a:t>различать разговорную речь, научный, публицистический, официально-деловой стили, язык художественной литературы;</a:t>
            </a:r>
          </a:p>
          <a:p>
            <a:pPr>
              <a:buFont typeface="Arial"/>
              <a:buChar char="•"/>
            </a:pPr>
            <a:r>
              <a:rPr lang="ru-RU" sz="1200" dirty="0" smtClean="0">
                <a:solidFill>
                  <a:srgbClr val="000000"/>
                </a:solidFill>
                <a:latin typeface="Times New Roman"/>
              </a:rPr>
              <a:t>создавать текст в соответствии с заданной темой и функционально-смысловым типом речи;</a:t>
            </a:r>
          </a:p>
          <a:p>
            <a:pPr>
              <a:buFont typeface="Arial"/>
              <a:buChar char="•"/>
            </a:pPr>
            <a:r>
              <a:rPr lang="ru-RU" sz="1200" dirty="0" smtClean="0">
                <a:solidFill>
                  <a:srgbClr val="000000"/>
                </a:solidFill>
                <a:latin typeface="Times New Roman"/>
              </a:rPr>
              <a:t>последовательно излагать собственные мысли;</a:t>
            </a:r>
          </a:p>
          <a:p>
            <a:pPr>
              <a:buFont typeface="Arial"/>
              <a:buChar char="•"/>
            </a:pPr>
            <a:r>
              <a:rPr lang="ru-RU" sz="1200" dirty="0" smtClean="0">
                <a:solidFill>
                  <a:srgbClr val="000000"/>
                </a:solidFill>
                <a:latin typeface="Times New Roman"/>
              </a:rPr>
              <a:t>осуществлять выбор и организацию языковых средств в соответствии с темой, целью, стилем и функционально-смысловым типом речи;</a:t>
            </a:r>
          </a:p>
          <a:p>
            <a:pPr>
              <a:buFont typeface="Arial"/>
              <a:buChar char="•"/>
            </a:pPr>
            <a:r>
              <a:rPr lang="ru-RU" sz="1200" dirty="0" smtClean="0">
                <a:solidFill>
                  <a:srgbClr val="000000"/>
                </a:solidFill>
                <a:latin typeface="Times New Roman"/>
              </a:rPr>
              <a:t>использовать в собственной речи разнообразные грамматические конструкции и лексическое богатство.</a:t>
            </a:r>
            <a:endParaRPr lang="ru-RU" sz="1200" b="0" i="0" dirty="0">
              <a:solidFill>
                <a:srgbClr val="000000"/>
              </a:solidFill>
              <a:latin typeface="Times New Roman"/>
            </a:endParaRPr>
          </a:p>
        </p:txBody>
      </p:sp>
      <p:sp>
        <p:nvSpPr>
          <p:cNvPr id="9" name="Прямоугольник 8"/>
          <p:cNvSpPr/>
          <p:nvPr/>
        </p:nvSpPr>
        <p:spPr>
          <a:xfrm>
            <a:off x="2339752" y="188640"/>
            <a:ext cx="5976664" cy="1477328"/>
          </a:xfrm>
          <a:prstGeom prst="rect">
            <a:avLst/>
          </a:prstGeom>
        </p:spPr>
        <p:txBody>
          <a:bodyPr wrap="squar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a:rPr>
              <a:t>ПЕРЕЧЕНЬ </a:t>
            </a:r>
            <a:br>
              <a:rPr lang="ru-RU"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a:rPr>
            </a:br>
            <a:r>
              <a:rPr lang="ru-RU"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a:rPr>
              <a:t>предметных и </a:t>
            </a:r>
            <a:r>
              <a:rPr lang="ru-RU" b="1" cap="all"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a:rPr>
              <a:t>общеучебных</a:t>
            </a:r>
            <a:r>
              <a:rPr lang="ru-RU"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a:rPr>
              <a:t> умений учащихся 9-х классов, </a:t>
            </a:r>
            <a:br>
              <a:rPr lang="ru-RU"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a:rPr>
            </a:br>
            <a:r>
              <a:rPr lang="ru-RU"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a:rPr>
              <a:t>оцениваемых с помощью </a:t>
            </a:r>
            <a:r>
              <a:rPr lang="ru-RU" b="1" cap="all"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a:rPr>
              <a:t>КИМов</a:t>
            </a:r>
            <a:r>
              <a:rPr lang="ru-RU"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a:rPr>
              <a:t> по русскому языку</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395536" y="2060848"/>
            <a:ext cx="8424936" cy="4339650"/>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wrap="square">
            <a:spAutoFit/>
          </a:bodyPr>
          <a:lstStyle/>
          <a:p>
            <a:r>
              <a:rPr lang="ru-RU" sz="1200" dirty="0" smtClean="0">
                <a:solidFill>
                  <a:srgbClr val="000000"/>
                </a:solidFill>
                <a:latin typeface="Times New Roman"/>
              </a:rPr>
              <a:t>1. </a:t>
            </a:r>
            <a:r>
              <a:rPr lang="ru-RU" sz="1200" b="1" dirty="0" smtClean="0">
                <a:solidFill>
                  <a:srgbClr val="000000"/>
                </a:solidFill>
                <a:latin typeface="Times New Roman"/>
              </a:rPr>
              <a:t>Предметные умения:</a:t>
            </a:r>
          </a:p>
          <a:p>
            <a:pPr>
              <a:buFont typeface="Arial" pitchFamily="34" charset="0"/>
              <a:buChar char="•"/>
            </a:pPr>
            <a:r>
              <a:rPr lang="ru-RU" sz="1200" dirty="0" smtClean="0">
                <a:solidFill>
                  <a:srgbClr val="000000"/>
                </a:solidFill>
                <a:latin typeface="Times New Roman"/>
              </a:rPr>
              <a:t>сравнивать рациональные числа;</a:t>
            </a:r>
          </a:p>
          <a:p>
            <a:pPr>
              <a:buFont typeface="Arial" pitchFamily="34" charset="0"/>
              <a:buChar char="•"/>
            </a:pPr>
            <a:r>
              <a:rPr lang="ru-RU" sz="1200" dirty="0" smtClean="0">
                <a:solidFill>
                  <a:srgbClr val="000000"/>
                </a:solidFill>
                <a:latin typeface="Times New Roman"/>
              </a:rPr>
              <a:t>владеть понятием квадратного корня;</a:t>
            </a:r>
          </a:p>
          <a:p>
            <a:pPr>
              <a:buFont typeface="Arial" pitchFamily="34" charset="0"/>
              <a:buChar char="•"/>
            </a:pPr>
            <a:r>
              <a:rPr lang="ru-RU" sz="1200" dirty="0" smtClean="0">
                <a:solidFill>
                  <a:srgbClr val="000000"/>
                </a:solidFill>
                <a:latin typeface="Times New Roman"/>
              </a:rPr>
              <a:t>решать задачи на проценты;</a:t>
            </a:r>
          </a:p>
          <a:p>
            <a:pPr>
              <a:buFont typeface="Arial" pitchFamily="34" charset="0"/>
              <a:buChar char="•"/>
            </a:pPr>
            <a:r>
              <a:rPr lang="ru-RU" sz="1200" dirty="0" smtClean="0">
                <a:solidFill>
                  <a:srgbClr val="000000"/>
                </a:solidFill>
                <a:latin typeface="Times New Roman"/>
              </a:rPr>
              <a:t>вычислять значения выражения с переменными при заданных значениях переменных;</a:t>
            </a:r>
          </a:p>
          <a:p>
            <a:pPr>
              <a:buFont typeface="Arial" pitchFamily="34" charset="0"/>
              <a:buChar char="•"/>
            </a:pPr>
            <a:r>
              <a:rPr lang="ru-RU" sz="1200" dirty="0" smtClean="0">
                <a:solidFill>
                  <a:srgbClr val="000000"/>
                </a:solidFill>
                <a:latin typeface="Times New Roman"/>
              </a:rPr>
              <a:t>составлять буквенное выражение по условию задачи;</a:t>
            </a:r>
          </a:p>
          <a:p>
            <a:pPr>
              <a:buFont typeface="Arial" pitchFamily="34" charset="0"/>
              <a:buChar char="•"/>
            </a:pPr>
            <a:r>
              <a:rPr lang="ru-RU" sz="1200" dirty="0" smtClean="0">
                <a:solidFill>
                  <a:srgbClr val="000000"/>
                </a:solidFill>
                <a:latin typeface="Times New Roman"/>
              </a:rPr>
              <a:t>преобразовывать целые выражения;</a:t>
            </a:r>
          </a:p>
          <a:p>
            <a:pPr>
              <a:buFont typeface="Arial" pitchFamily="34" charset="0"/>
              <a:buChar char="•"/>
            </a:pPr>
            <a:r>
              <a:rPr lang="ru-RU" sz="1200" dirty="0" smtClean="0">
                <a:solidFill>
                  <a:srgbClr val="000000"/>
                </a:solidFill>
                <a:latin typeface="Times New Roman"/>
              </a:rPr>
              <a:t>выполнять действия с алгебраическими дробями;</a:t>
            </a:r>
          </a:p>
          <a:p>
            <a:pPr>
              <a:buFont typeface="Arial" pitchFamily="34" charset="0"/>
              <a:buChar char="•"/>
            </a:pPr>
            <a:r>
              <a:rPr lang="ru-RU" sz="1200" dirty="0" smtClean="0">
                <a:solidFill>
                  <a:srgbClr val="000000"/>
                </a:solidFill>
                <a:latin typeface="Times New Roman"/>
              </a:rPr>
              <a:t>преобразовывать числовые выражения, содержащие степени с целым показателем;</a:t>
            </a:r>
          </a:p>
          <a:p>
            <a:pPr>
              <a:buFont typeface="Arial" pitchFamily="34" charset="0"/>
              <a:buChar char="•"/>
            </a:pPr>
            <a:r>
              <a:rPr lang="ru-RU" sz="1200" dirty="0" smtClean="0">
                <a:solidFill>
                  <a:srgbClr val="000000"/>
                </a:solidFill>
                <a:latin typeface="Times New Roman"/>
              </a:rPr>
              <a:t>решать линейные уравнения;</a:t>
            </a:r>
          </a:p>
          <a:p>
            <a:pPr>
              <a:buFont typeface="Arial" pitchFamily="34" charset="0"/>
              <a:buChar char="•"/>
            </a:pPr>
            <a:r>
              <a:rPr lang="ru-RU" sz="1200" dirty="0" smtClean="0">
                <a:solidFill>
                  <a:srgbClr val="000000"/>
                </a:solidFill>
                <a:latin typeface="Times New Roman"/>
              </a:rPr>
              <a:t>находить координаты точки пересечения параболы и прямой с помощью решения системы двух уравнений с двумя переменными;</a:t>
            </a:r>
          </a:p>
          <a:p>
            <a:pPr>
              <a:buFont typeface="Arial" pitchFamily="34" charset="0"/>
              <a:buChar char="•"/>
            </a:pPr>
            <a:r>
              <a:rPr lang="ru-RU" sz="1200" dirty="0" smtClean="0">
                <a:solidFill>
                  <a:srgbClr val="000000"/>
                </a:solidFill>
                <a:latin typeface="Times New Roman"/>
              </a:rPr>
              <a:t>составлять системы уравнений по условию текстовой задачи;</a:t>
            </a:r>
          </a:p>
          <a:p>
            <a:pPr>
              <a:buFont typeface="Arial" pitchFamily="34" charset="0"/>
              <a:buChar char="•"/>
            </a:pPr>
            <a:r>
              <a:rPr lang="ru-RU" sz="1200" dirty="0" smtClean="0">
                <a:solidFill>
                  <a:srgbClr val="000000"/>
                </a:solidFill>
                <a:latin typeface="Times New Roman"/>
              </a:rPr>
              <a:t>решать линейные неравенства с одной переменной;</a:t>
            </a:r>
          </a:p>
          <a:p>
            <a:pPr>
              <a:buFont typeface="Arial" pitchFamily="34" charset="0"/>
              <a:buChar char="•"/>
            </a:pPr>
            <a:r>
              <a:rPr lang="ru-RU" sz="1200" dirty="0" smtClean="0">
                <a:solidFill>
                  <a:srgbClr val="000000"/>
                </a:solidFill>
                <a:latin typeface="Times New Roman"/>
              </a:rPr>
              <a:t>решать квадратные неравенства;</a:t>
            </a:r>
          </a:p>
          <a:p>
            <a:pPr>
              <a:buFont typeface="Arial" pitchFamily="34" charset="0"/>
              <a:buChar char="•"/>
            </a:pPr>
            <a:r>
              <a:rPr lang="ru-RU" sz="1200" dirty="0" smtClean="0">
                <a:solidFill>
                  <a:srgbClr val="000000"/>
                </a:solidFill>
                <a:latin typeface="Times New Roman"/>
              </a:rPr>
              <a:t>владеть понятием арифметической прогрессии;</a:t>
            </a:r>
          </a:p>
          <a:p>
            <a:pPr>
              <a:buFont typeface="Arial" pitchFamily="34" charset="0"/>
              <a:buChar char="•"/>
            </a:pPr>
            <a:r>
              <a:rPr lang="ru-RU" sz="1200" dirty="0" smtClean="0">
                <a:solidFill>
                  <a:srgbClr val="000000"/>
                </a:solidFill>
                <a:latin typeface="Times New Roman"/>
              </a:rPr>
              <a:t>иметь представление о графике квадратичной функции;</a:t>
            </a:r>
          </a:p>
          <a:p>
            <a:pPr>
              <a:buFont typeface="Arial" pitchFamily="34" charset="0"/>
              <a:buChar char="•"/>
            </a:pPr>
            <a:r>
              <a:rPr lang="ru-RU" sz="1200" dirty="0" smtClean="0">
                <a:solidFill>
                  <a:srgbClr val="000000"/>
                </a:solidFill>
                <a:latin typeface="Times New Roman"/>
              </a:rPr>
              <a:t>интерпретировать график реальной зависимости.</a:t>
            </a:r>
          </a:p>
          <a:p>
            <a:r>
              <a:rPr lang="ru-RU" sz="1200" dirty="0" smtClean="0">
                <a:solidFill>
                  <a:srgbClr val="000000"/>
                </a:solidFill>
                <a:latin typeface="Times New Roman"/>
              </a:rPr>
              <a:t>2. </a:t>
            </a:r>
            <a:r>
              <a:rPr lang="ru-RU" sz="1200" b="1" dirty="0" smtClean="0">
                <a:solidFill>
                  <a:srgbClr val="000000"/>
                </a:solidFill>
                <a:latin typeface="Times New Roman"/>
              </a:rPr>
              <a:t>Общеучебные умения:</a:t>
            </a:r>
          </a:p>
          <a:p>
            <a:pPr>
              <a:buFont typeface="Arial" pitchFamily="34" charset="0"/>
              <a:buChar char="•"/>
            </a:pPr>
            <a:r>
              <a:rPr lang="ru-RU" sz="1200" dirty="0" smtClean="0">
                <a:solidFill>
                  <a:srgbClr val="000000"/>
                </a:solidFill>
                <a:latin typeface="Times New Roman"/>
              </a:rPr>
              <a:t>знать и понимать учебный материал;</a:t>
            </a:r>
          </a:p>
          <a:p>
            <a:pPr>
              <a:buFont typeface="Arial" pitchFamily="34" charset="0"/>
              <a:buChar char="•"/>
            </a:pPr>
            <a:r>
              <a:rPr lang="ru-RU" sz="1200" dirty="0" smtClean="0">
                <a:solidFill>
                  <a:srgbClr val="000000"/>
                </a:solidFill>
                <a:latin typeface="Times New Roman"/>
              </a:rPr>
              <a:t>применять алгоритм;</a:t>
            </a:r>
          </a:p>
          <a:p>
            <a:pPr>
              <a:buFont typeface="Arial" pitchFamily="34" charset="0"/>
              <a:buChar char="•"/>
            </a:pPr>
            <a:r>
              <a:rPr lang="ru-RU" sz="1200" dirty="0" smtClean="0">
                <a:solidFill>
                  <a:srgbClr val="000000"/>
                </a:solidFill>
                <a:latin typeface="Times New Roman"/>
              </a:rPr>
              <a:t>решать задачи;</a:t>
            </a:r>
          </a:p>
          <a:p>
            <a:pPr>
              <a:buFont typeface="Arial" pitchFamily="34" charset="0"/>
              <a:buChar char="•"/>
            </a:pPr>
            <a:r>
              <a:rPr lang="ru-RU" sz="1200" dirty="0" smtClean="0">
                <a:solidFill>
                  <a:srgbClr val="000000"/>
                </a:solidFill>
                <a:latin typeface="Times New Roman"/>
              </a:rPr>
              <a:t>применять на практике изученный учебный материал.</a:t>
            </a:r>
            <a:endParaRPr lang="ru-RU" sz="1200" dirty="0">
              <a:solidFill>
                <a:srgbClr val="000000"/>
              </a:solidFill>
              <a:latin typeface="Times New Roman"/>
            </a:endParaRPr>
          </a:p>
        </p:txBody>
      </p:sp>
      <p:sp>
        <p:nvSpPr>
          <p:cNvPr id="9" name="Прямоугольник 8"/>
          <p:cNvSpPr/>
          <p:nvPr/>
        </p:nvSpPr>
        <p:spPr>
          <a:xfrm>
            <a:off x="2339752" y="188640"/>
            <a:ext cx="5976664" cy="1477328"/>
          </a:xfrm>
          <a:prstGeom prst="rect">
            <a:avLst/>
          </a:prstGeom>
        </p:spPr>
        <p:txBody>
          <a:bodyPr wrap="squar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a:rPr>
              <a:t>ПЕРЕЧЕНЬ </a:t>
            </a:r>
            <a:br>
              <a:rPr lang="ru-RU"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a:rPr>
            </a:br>
            <a:r>
              <a:rPr lang="ru-RU"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a:rPr>
              <a:t>предметных и </a:t>
            </a:r>
            <a:r>
              <a:rPr lang="ru-RU" b="1" cap="all"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a:rPr>
              <a:t>общеучебных</a:t>
            </a:r>
            <a:r>
              <a:rPr lang="ru-RU"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a:rPr>
              <a:t> умений учащихся 9-х классов, </a:t>
            </a:r>
            <a:br>
              <a:rPr lang="ru-RU"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a:rPr>
            </a:br>
            <a:r>
              <a:rPr lang="ru-RU"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a:rPr>
              <a:t>оцениваемых с помощью </a:t>
            </a:r>
            <a:r>
              <a:rPr lang="ru-RU" b="1" cap="all"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a:rPr>
              <a:t>КИМов</a:t>
            </a:r>
            <a:r>
              <a:rPr lang="ru-RU"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a:rPr>
              <a:t> по  математике</a:t>
            </a:r>
          </a:p>
        </p:txBody>
      </p:sp>
      <p:pic>
        <p:nvPicPr>
          <p:cNvPr id="4" name="Picture 3"/>
          <p:cNvPicPr>
            <a:picLocks noChangeAspect="1" noChangeArrowheads="1"/>
          </p:cNvPicPr>
          <p:nvPr/>
        </p:nvPicPr>
        <p:blipFill>
          <a:blip r:embed="rId2" cstate="print"/>
          <a:srcRect/>
          <a:stretch>
            <a:fillRect/>
          </a:stretch>
        </p:blipFill>
        <p:spPr bwMode="auto">
          <a:xfrm>
            <a:off x="539552" y="332656"/>
            <a:ext cx="1604069" cy="137173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t="1000" r="79000" b="80000"/>
          </a:stretch>
        </a:blipFill>
        <a:effectLst/>
      </p:bgPr>
    </p:bg>
    <p:spTree>
      <p:nvGrpSpPr>
        <p:cNvPr id="1" name=""/>
        <p:cNvGrpSpPr/>
        <p:nvPr/>
      </p:nvGrpSpPr>
      <p:grpSpPr>
        <a:xfrm>
          <a:off x="0" y="0"/>
          <a:ext cx="0" cy="0"/>
          <a:chOff x="0" y="0"/>
          <a:chExt cx="0" cy="0"/>
        </a:xfrm>
      </p:grpSpPr>
      <p:sp>
        <p:nvSpPr>
          <p:cNvPr id="4" name="Прямоугольник 3"/>
          <p:cNvSpPr/>
          <p:nvPr/>
        </p:nvSpPr>
        <p:spPr>
          <a:xfrm>
            <a:off x="2627784" y="548680"/>
            <a:ext cx="5522859" cy="769441"/>
          </a:xfrm>
          <a:prstGeom prst="rect">
            <a:avLst/>
          </a:prstGeom>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ru-RU" sz="4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Список литературы</a:t>
            </a:r>
            <a:endParaRPr lang="ru-RU" sz="4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6" name="Прямоугольник 5"/>
          <p:cNvSpPr/>
          <p:nvPr/>
        </p:nvSpPr>
        <p:spPr>
          <a:xfrm>
            <a:off x="395536" y="1412777"/>
            <a:ext cx="8568952" cy="5016758"/>
          </a:xfrm>
          <a:prstGeom prst="rect">
            <a:avLst/>
          </a:prstGeom>
          <a:scene3d>
            <a:camera prst="orthographicFront"/>
            <a:lightRig rig="threePt" dir="t"/>
          </a:scene3d>
          <a:sp3d>
            <a:bevelT/>
          </a:sp3d>
        </p:spPr>
        <p:style>
          <a:lnRef idx="2">
            <a:schemeClr val="accent1"/>
          </a:lnRef>
          <a:fillRef idx="1">
            <a:schemeClr val="lt1"/>
          </a:fillRef>
          <a:effectRef idx="0">
            <a:schemeClr val="accent1"/>
          </a:effectRef>
          <a:fontRef idx="minor">
            <a:schemeClr val="dk1"/>
          </a:fontRef>
        </p:style>
        <p:txBody>
          <a:bodyPr wrap="square">
            <a:spAutoFit/>
          </a:bodyPr>
          <a:lstStyle/>
          <a:p>
            <a:pPr marL="342900" indent="-342900">
              <a:buAutoNum type="arabicPeriod"/>
            </a:pPr>
            <a:r>
              <a:rPr lang="en-US" sz="1600" dirty="0" smtClean="0">
                <a:hlinkClick r:id="rId3"/>
              </a:rPr>
              <a:t>http://ippk.arkh-edu.ru</a:t>
            </a:r>
            <a:endParaRPr lang="ru-RU" sz="1600" dirty="0" smtClean="0"/>
          </a:p>
          <a:p>
            <a:pPr marL="342900" indent="-342900">
              <a:buAutoNum type="arabicPeriod"/>
            </a:pPr>
            <a:r>
              <a:rPr lang="en-US" sz="1600" dirty="0" smtClean="0">
                <a:hlinkClick r:id="rId4"/>
              </a:rPr>
              <a:t>http://sinncom.ru/content/publ/info/silik/index.htm</a:t>
            </a:r>
            <a:endParaRPr lang="ru-RU" sz="1600" dirty="0" smtClean="0"/>
          </a:p>
          <a:p>
            <a:pPr marL="342900" indent="-342900">
              <a:buAutoNum type="arabicPeriod"/>
            </a:pPr>
            <a:r>
              <a:rPr lang="en-US" sz="1600" dirty="0" smtClean="0">
                <a:hlinkClick r:id="rId5"/>
              </a:rPr>
              <a:t>http://www.anovikov.ru/artikle/kacth_obr.htm</a:t>
            </a:r>
            <a:endParaRPr lang="ru-RU" sz="1600" dirty="0" smtClean="0"/>
          </a:p>
          <a:p>
            <a:pPr marL="342900" indent="-342900">
              <a:buAutoNum type="arabicPeriod"/>
            </a:pPr>
            <a:r>
              <a:rPr lang="ru-RU" sz="1600" dirty="0" smtClean="0"/>
              <a:t>Построение и реализация системы мониторинга качества </a:t>
            </a:r>
          </a:p>
          <a:p>
            <a:pPr marL="342900" indent="-342900"/>
            <a:r>
              <a:rPr lang="ru-RU" sz="1600" dirty="0" smtClean="0"/>
              <a:t>       образования в школе. Ю.Э. </a:t>
            </a:r>
            <a:r>
              <a:rPr lang="ru-RU" sz="1600" dirty="0" err="1" smtClean="0"/>
              <a:t>Ковылева</a:t>
            </a:r>
            <a:r>
              <a:rPr lang="ru-RU" sz="1600" dirty="0" smtClean="0"/>
              <a:t>.</a:t>
            </a:r>
          </a:p>
          <a:p>
            <a:pPr marL="342900" indent="-342900"/>
            <a:r>
              <a:rPr lang="ru-RU" sz="1600" dirty="0" smtClean="0"/>
              <a:t>       (</a:t>
            </a:r>
            <a:r>
              <a:rPr lang="en-US" sz="1600" dirty="0" smtClean="0">
                <a:hlinkClick r:id="rId6"/>
              </a:rPr>
              <a:t>http://www.mcfr.ru/journals/52/370/30360/30364/</a:t>
            </a:r>
            <a:r>
              <a:rPr lang="ru-RU" sz="1600" dirty="0" smtClean="0"/>
              <a:t>).</a:t>
            </a:r>
          </a:p>
          <a:p>
            <a:pPr marL="342900" indent="-342900"/>
            <a:r>
              <a:rPr lang="ru-RU" sz="1600" dirty="0" smtClean="0"/>
              <a:t>5.    </a:t>
            </a:r>
            <a:r>
              <a:rPr lang="en-US" sz="1600" dirty="0" smtClean="0">
                <a:hlinkClick r:id="rId7"/>
              </a:rPr>
              <a:t>http://www.ast-centre.ru/books/publikacii_statii/886/</a:t>
            </a:r>
            <a:endParaRPr lang="ru-RU" sz="1600" dirty="0" smtClean="0"/>
          </a:p>
          <a:p>
            <a:pPr marL="342900" indent="-342900">
              <a:buAutoNum type="arabicPeriod" startAt="6"/>
            </a:pPr>
            <a:r>
              <a:rPr lang="ru-RU" sz="1600" dirty="0" smtClean="0"/>
              <a:t>Шишов С.Е., </a:t>
            </a:r>
            <a:r>
              <a:rPr lang="ru-RU" sz="1600" dirty="0" err="1" smtClean="0"/>
              <a:t>Кальней</a:t>
            </a:r>
            <a:r>
              <a:rPr lang="ru-RU" sz="1600" dirty="0" smtClean="0"/>
              <a:t> В.А. Мониторинг качества образования в      школе, М, 1999 г.</a:t>
            </a:r>
          </a:p>
          <a:p>
            <a:pPr marL="342900" indent="-342900">
              <a:buAutoNum type="arabicPeriod" startAt="6"/>
            </a:pPr>
            <a:r>
              <a:rPr lang="en-US" sz="1600" dirty="0" smtClean="0">
                <a:hlinkClick r:id="rId8"/>
              </a:rPr>
              <a:t>http://gorodihhe.narod.ru/p25aa1.html</a:t>
            </a:r>
            <a:endParaRPr lang="en-US" sz="1600" dirty="0" smtClean="0"/>
          </a:p>
          <a:p>
            <a:pPr marL="342900" indent="-342900"/>
            <a:r>
              <a:rPr lang="ru-RU" sz="1600" dirty="0" smtClean="0"/>
              <a:t>Картинки о школе:</a:t>
            </a:r>
          </a:p>
          <a:p>
            <a:pPr marL="342900" indent="-342900">
              <a:buAutoNum type="arabicPeriod"/>
            </a:pPr>
            <a:r>
              <a:rPr lang="en-US" sz="1600" dirty="0" smtClean="0"/>
              <a:t>tatianapyzhik.ucoz.ru</a:t>
            </a:r>
            <a:endParaRPr lang="ru-RU" sz="1600" dirty="0" smtClean="0"/>
          </a:p>
          <a:p>
            <a:pPr marL="342900" indent="-342900">
              <a:buAutoNum type="arabicPeriod"/>
            </a:pPr>
            <a:r>
              <a:rPr lang="en-US" sz="1600" dirty="0" smtClean="0">
                <a:hlinkClick r:id="rId9"/>
              </a:rPr>
              <a:t>http://korablik-voskresensk.blogspot.com/2010_09_01_archive.html</a:t>
            </a:r>
            <a:endParaRPr lang="ru-RU" sz="1600" dirty="0" smtClean="0"/>
          </a:p>
          <a:p>
            <a:pPr marL="342900" indent="-342900">
              <a:buAutoNum type="arabicPeriod"/>
            </a:pPr>
            <a:r>
              <a:rPr lang="en-US" sz="1600" dirty="0" smtClean="0">
                <a:hlinkClick r:id="rId10"/>
              </a:rPr>
              <a:t>http://www.younglib.novgorod.ru/?block=21&amp;id=32&amp;page=0</a:t>
            </a:r>
            <a:endParaRPr lang="ru-RU" sz="1600" dirty="0" smtClean="0"/>
          </a:p>
          <a:p>
            <a:pPr marL="342900" indent="-342900">
              <a:buAutoNum type="arabicPeriod"/>
            </a:pPr>
            <a:r>
              <a:rPr lang="en-US" sz="1600" dirty="0" smtClean="0">
                <a:hlinkClick r:id="rId11"/>
              </a:rPr>
              <a:t>http://sosh12.pascal.ru/meropriyatya.html</a:t>
            </a:r>
            <a:endParaRPr lang="ru-RU" sz="1600" dirty="0" smtClean="0"/>
          </a:p>
          <a:p>
            <a:pPr marL="342900" indent="-342900"/>
            <a:r>
              <a:rPr lang="ru-RU" sz="1600" dirty="0" smtClean="0"/>
              <a:t>«Алиса в стране чудес»</a:t>
            </a:r>
          </a:p>
          <a:p>
            <a:pPr marL="342900" indent="-342900">
              <a:buAutoNum type="arabicPeriod"/>
            </a:pPr>
            <a:r>
              <a:rPr lang="en-US" sz="1600" dirty="0" smtClean="0">
                <a:hlinkClick r:id="rId12"/>
              </a:rPr>
              <a:t>http://www.obzorkino.tv/2010/02/26/aliceinwonderland/</a:t>
            </a:r>
            <a:endParaRPr lang="ru-RU" sz="1600" dirty="0" smtClean="0"/>
          </a:p>
          <a:p>
            <a:pPr marL="342900" indent="-342900"/>
            <a:r>
              <a:rPr lang="ru-RU" sz="1600" dirty="0" smtClean="0"/>
              <a:t>Гусиная энциклопедия</a:t>
            </a:r>
          </a:p>
          <a:p>
            <a:pPr marL="342900" indent="-342900">
              <a:buAutoNum type="arabicPeriod"/>
            </a:pPr>
            <a:r>
              <a:rPr lang="en-US" sz="1600" dirty="0" smtClean="0">
                <a:hlinkClick r:id="rId13"/>
              </a:rPr>
              <a:t>http://clubhunters.ru/forum/viewtopic.php?f=39&amp;t=93</a:t>
            </a:r>
            <a:endParaRPr lang="ru-RU" sz="1600" dirty="0" smtClean="0"/>
          </a:p>
          <a:p>
            <a:pPr marL="342900" indent="-342900"/>
            <a:endParaRPr lang="ru-RU" sz="1600" dirty="0" smtClean="0"/>
          </a:p>
          <a:p>
            <a:pPr marL="342900" indent="-342900"/>
            <a:endParaRPr lang="ru-RU" sz="16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t="1000" r="79000" b="80000"/>
          </a:stretch>
        </a:blipFill>
        <a:effectLst/>
      </p:bgPr>
    </p:bg>
    <p:spTree>
      <p:nvGrpSpPr>
        <p:cNvPr id="1" name=""/>
        <p:cNvGrpSpPr/>
        <p:nvPr/>
      </p:nvGrpSpPr>
      <p:grpSpPr>
        <a:xfrm>
          <a:off x="0" y="0"/>
          <a:ext cx="0" cy="0"/>
          <a:chOff x="0" y="0"/>
          <a:chExt cx="0" cy="0"/>
        </a:xfrm>
      </p:grpSpPr>
      <p:sp>
        <p:nvSpPr>
          <p:cNvPr id="4" name="Прямоугольник 3"/>
          <p:cNvSpPr/>
          <p:nvPr/>
        </p:nvSpPr>
        <p:spPr>
          <a:xfrm>
            <a:off x="899592" y="1628800"/>
            <a:ext cx="7272808" cy="1200329"/>
          </a:xfrm>
          <a:prstGeom prst="rect">
            <a:avLst/>
          </a:prstGeom>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ru-RU" dirty="0" smtClean="0"/>
              <a:t>– это система организации, сбора, хранения, обработки, анализа и распространения информации о деятельности школы, обеспечивающая непрерывное слежение за состоянием одной или нескольких систем ОУ и прогнозирование их развития.</a:t>
            </a:r>
            <a:endParaRPr lang="ru-RU" dirty="0"/>
          </a:p>
        </p:txBody>
      </p:sp>
      <p:sp>
        <p:nvSpPr>
          <p:cNvPr id="5" name="Прямоугольник 4"/>
          <p:cNvSpPr/>
          <p:nvPr/>
        </p:nvSpPr>
        <p:spPr>
          <a:xfrm>
            <a:off x="2987824" y="620688"/>
            <a:ext cx="3696974" cy="769441"/>
          </a:xfrm>
          <a:prstGeom prst="rect">
            <a:avLst/>
          </a:prstGeom>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ru-RU" sz="4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Мониторинг</a:t>
            </a:r>
            <a:endParaRPr lang="ru-RU" sz="4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6" name="Прямоугольник 5"/>
          <p:cNvSpPr/>
          <p:nvPr/>
        </p:nvSpPr>
        <p:spPr>
          <a:xfrm>
            <a:off x="107504" y="2996952"/>
            <a:ext cx="1434239" cy="369332"/>
          </a:xfrm>
          <a:prstGeom prst="rect">
            <a:avLst/>
          </a:prstGeom>
        </p:spPr>
        <p:style>
          <a:lnRef idx="0">
            <a:schemeClr val="accent5"/>
          </a:lnRef>
          <a:fillRef idx="3">
            <a:schemeClr val="accent5"/>
          </a:fillRef>
          <a:effectRef idx="3">
            <a:schemeClr val="accent5"/>
          </a:effectRef>
          <a:fontRef idx="minor">
            <a:schemeClr val="lt1"/>
          </a:fontRef>
        </p:style>
        <p:txBody>
          <a:bodyPr wrap="none">
            <a:spAutoFit/>
          </a:bodyPr>
          <a:lstStyle/>
          <a:p>
            <a:r>
              <a:rPr lang="ru-RU" dirty="0" smtClean="0"/>
              <a:t>организация</a:t>
            </a:r>
            <a:endParaRPr lang="ru-RU" dirty="0"/>
          </a:p>
        </p:txBody>
      </p:sp>
      <p:sp>
        <p:nvSpPr>
          <p:cNvPr id="7" name="Прямоугольник 6"/>
          <p:cNvSpPr/>
          <p:nvPr/>
        </p:nvSpPr>
        <p:spPr>
          <a:xfrm>
            <a:off x="1691680" y="2996952"/>
            <a:ext cx="649537" cy="369332"/>
          </a:xfrm>
          <a:prstGeom prst="rect">
            <a:avLst/>
          </a:prstGeom>
        </p:spPr>
        <p:style>
          <a:lnRef idx="0">
            <a:schemeClr val="accent5"/>
          </a:lnRef>
          <a:fillRef idx="3">
            <a:schemeClr val="accent5"/>
          </a:fillRef>
          <a:effectRef idx="3">
            <a:schemeClr val="accent5"/>
          </a:effectRef>
          <a:fontRef idx="minor">
            <a:schemeClr val="lt1"/>
          </a:fontRef>
        </p:style>
        <p:txBody>
          <a:bodyPr wrap="none">
            <a:spAutoFit/>
          </a:bodyPr>
          <a:lstStyle/>
          <a:p>
            <a:r>
              <a:rPr lang="ru-RU" dirty="0" smtClean="0"/>
              <a:t>сбор</a:t>
            </a:r>
            <a:endParaRPr lang="ru-RU" dirty="0"/>
          </a:p>
        </p:txBody>
      </p:sp>
      <p:sp>
        <p:nvSpPr>
          <p:cNvPr id="8" name="Прямоугольник 7"/>
          <p:cNvSpPr/>
          <p:nvPr/>
        </p:nvSpPr>
        <p:spPr>
          <a:xfrm>
            <a:off x="2627784" y="2996952"/>
            <a:ext cx="1172116" cy="369332"/>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ru-RU" dirty="0" smtClean="0"/>
              <a:t> хранение</a:t>
            </a:r>
            <a:endParaRPr lang="ru-RU" dirty="0"/>
          </a:p>
        </p:txBody>
      </p:sp>
      <p:sp>
        <p:nvSpPr>
          <p:cNvPr id="9" name="Прямоугольник 8"/>
          <p:cNvSpPr/>
          <p:nvPr/>
        </p:nvSpPr>
        <p:spPr>
          <a:xfrm>
            <a:off x="3995936" y="2996952"/>
            <a:ext cx="1210331" cy="369332"/>
          </a:xfrm>
          <a:prstGeom prst="rect">
            <a:avLst/>
          </a:prstGeom>
        </p:spPr>
        <p:style>
          <a:lnRef idx="0">
            <a:schemeClr val="accent5"/>
          </a:lnRef>
          <a:fillRef idx="3">
            <a:schemeClr val="accent5"/>
          </a:fillRef>
          <a:effectRef idx="3">
            <a:schemeClr val="accent5"/>
          </a:effectRef>
          <a:fontRef idx="minor">
            <a:schemeClr val="lt1"/>
          </a:fontRef>
        </p:style>
        <p:txBody>
          <a:bodyPr wrap="none">
            <a:spAutoFit/>
          </a:bodyPr>
          <a:lstStyle/>
          <a:p>
            <a:r>
              <a:rPr lang="ru-RU" dirty="0" smtClean="0"/>
              <a:t>обработка</a:t>
            </a:r>
            <a:endParaRPr lang="ru-RU" dirty="0"/>
          </a:p>
        </p:txBody>
      </p:sp>
      <p:sp>
        <p:nvSpPr>
          <p:cNvPr id="10" name="Прямоугольник 9"/>
          <p:cNvSpPr/>
          <p:nvPr/>
        </p:nvSpPr>
        <p:spPr>
          <a:xfrm>
            <a:off x="5436096" y="2996952"/>
            <a:ext cx="869149" cy="369332"/>
          </a:xfrm>
          <a:prstGeom prst="rect">
            <a:avLst/>
          </a:prstGeom>
        </p:spPr>
        <p:style>
          <a:lnRef idx="0">
            <a:schemeClr val="accent5"/>
          </a:lnRef>
          <a:fillRef idx="3">
            <a:schemeClr val="accent5"/>
          </a:fillRef>
          <a:effectRef idx="3">
            <a:schemeClr val="accent5"/>
          </a:effectRef>
          <a:fontRef idx="minor">
            <a:schemeClr val="lt1"/>
          </a:fontRef>
        </p:style>
        <p:txBody>
          <a:bodyPr wrap="none">
            <a:spAutoFit/>
          </a:bodyPr>
          <a:lstStyle/>
          <a:p>
            <a:r>
              <a:rPr lang="ru-RU" dirty="0" smtClean="0"/>
              <a:t>анализ</a:t>
            </a:r>
            <a:endParaRPr lang="ru-RU" dirty="0"/>
          </a:p>
        </p:txBody>
      </p:sp>
      <p:sp>
        <p:nvSpPr>
          <p:cNvPr id="11" name="Прямоугольник 10"/>
          <p:cNvSpPr/>
          <p:nvPr/>
        </p:nvSpPr>
        <p:spPr>
          <a:xfrm>
            <a:off x="6516216" y="2996952"/>
            <a:ext cx="1901483" cy="369332"/>
          </a:xfrm>
          <a:prstGeom prst="rect">
            <a:avLst/>
          </a:prstGeom>
        </p:spPr>
        <p:style>
          <a:lnRef idx="0">
            <a:schemeClr val="accent5"/>
          </a:lnRef>
          <a:fillRef idx="3">
            <a:schemeClr val="accent5"/>
          </a:fillRef>
          <a:effectRef idx="3">
            <a:schemeClr val="accent5"/>
          </a:effectRef>
          <a:fontRef idx="minor">
            <a:schemeClr val="lt1"/>
          </a:fontRef>
        </p:style>
        <p:txBody>
          <a:bodyPr wrap="none">
            <a:spAutoFit/>
          </a:bodyPr>
          <a:lstStyle/>
          <a:p>
            <a:r>
              <a:rPr lang="ru-RU" dirty="0" smtClean="0"/>
              <a:t>распространение</a:t>
            </a:r>
            <a:endParaRPr lang="ru-RU" dirty="0"/>
          </a:p>
        </p:txBody>
      </p:sp>
      <p:sp>
        <p:nvSpPr>
          <p:cNvPr id="12" name="Прямоугольник 11"/>
          <p:cNvSpPr/>
          <p:nvPr/>
        </p:nvSpPr>
        <p:spPr>
          <a:xfrm>
            <a:off x="3563888" y="3645024"/>
            <a:ext cx="1462260" cy="369332"/>
          </a:xfrm>
          <a:prstGeom prst="rect">
            <a:avLst/>
          </a:prstGeom>
        </p:spPr>
        <p:style>
          <a:lnRef idx="0">
            <a:schemeClr val="accent2"/>
          </a:lnRef>
          <a:fillRef idx="3">
            <a:schemeClr val="accent2"/>
          </a:fillRef>
          <a:effectRef idx="3">
            <a:schemeClr val="accent2"/>
          </a:effectRef>
          <a:fontRef idx="minor">
            <a:schemeClr val="lt1"/>
          </a:fontRef>
        </p:style>
        <p:txBody>
          <a:bodyPr wrap="none">
            <a:spAutoFit/>
          </a:bodyPr>
          <a:lstStyle/>
          <a:p>
            <a:r>
              <a:rPr lang="ru-RU" dirty="0" smtClean="0"/>
              <a:t>информации</a:t>
            </a:r>
            <a:endParaRPr lang="ru-RU" dirty="0"/>
          </a:p>
        </p:txBody>
      </p:sp>
      <p:sp>
        <p:nvSpPr>
          <p:cNvPr id="13" name="Прямоугольник 12"/>
          <p:cNvSpPr/>
          <p:nvPr/>
        </p:nvSpPr>
        <p:spPr>
          <a:xfrm>
            <a:off x="251520" y="4365104"/>
            <a:ext cx="1080120" cy="1954381"/>
          </a:xfrm>
          <a:prstGeom prst="rect">
            <a:avLst/>
          </a:prstGeom>
          <a:gradFill>
            <a:gsLst>
              <a:gs pos="0">
                <a:srgbClr val="8867B1"/>
              </a:gs>
              <a:gs pos="80000">
                <a:schemeClr val="accent4">
                  <a:lumMod val="75000"/>
                </a:schemeClr>
              </a:gs>
              <a:gs pos="100000">
                <a:schemeClr val="accent4">
                  <a:shade val="94000"/>
                  <a:satMod val="135000"/>
                </a:schemeClr>
              </a:gs>
            </a:gsLst>
          </a:gradFill>
        </p:spPr>
        <p:style>
          <a:lnRef idx="0">
            <a:schemeClr val="accent4"/>
          </a:lnRef>
          <a:fillRef idx="3">
            <a:schemeClr val="accent4"/>
          </a:fillRef>
          <a:effectRef idx="3">
            <a:schemeClr val="accent4"/>
          </a:effectRef>
          <a:fontRef idx="minor">
            <a:schemeClr val="lt1"/>
          </a:fontRef>
        </p:style>
        <p:txBody>
          <a:bodyPr wrap="square">
            <a:spAutoFit/>
          </a:bodyPr>
          <a:lstStyle/>
          <a:p>
            <a:r>
              <a:rPr lang="ru-RU" sz="12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объективной</a:t>
            </a:r>
            <a:r>
              <a:rPr lang="ru-RU" sz="1100" dirty="0" smtClean="0"/>
              <a:t> – отражающей реальное состояние дел, а не мнение об этом одного или нескольких исследователей или других лиц;</a:t>
            </a:r>
            <a:endParaRPr lang="ru-RU" sz="1100" dirty="0"/>
          </a:p>
        </p:txBody>
      </p:sp>
      <p:sp>
        <p:nvSpPr>
          <p:cNvPr id="14" name="Прямоугольник 13"/>
          <p:cNvSpPr/>
          <p:nvPr/>
        </p:nvSpPr>
        <p:spPr>
          <a:xfrm>
            <a:off x="1475656" y="4365104"/>
            <a:ext cx="936104" cy="1569660"/>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r>
              <a:rPr lang="ru-RU" sz="12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точной </a:t>
            </a:r>
          </a:p>
          <a:p>
            <a:r>
              <a:rPr lang="ru-RU" sz="1200" dirty="0" smtClean="0"/>
              <a:t>– с минимальными погрешностями измерений;</a:t>
            </a:r>
            <a:endParaRPr lang="ru-RU" sz="1200" dirty="0"/>
          </a:p>
        </p:txBody>
      </p:sp>
      <p:sp>
        <p:nvSpPr>
          <p:cNvPr id="15" name="Прямоугольник 14"/>
          <p:cNvSpPr/>
          <p:nvPr/>
        </p:nvSpPr>
        <p:spPr>
          <a:xfrm>
            <a:off x="2627784" y="4365104"/>
            <a:ext cx="1008112" cy="2292935"/>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r>
              <a:rPr lang="ru-RU" sz="12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полной </a:t>
            </a:r>
            <a:r>
              <a:rPr lang="ru-RU" sz="1100" dirty="0" smtClean="0"/>
              <a:t>– (нельзя судить о состоянии дел в школе только на основе опроса какой-либо одной группы участников ОП);</a:t>
            </a:r>
            <a:endParaRPr lang="ru-RU" sz="1100" dirty="0"/>
          </a:p>
        </p:txBody>
      </p:sp>
      <p:sp>
        <p:nvSpPr>
          <p:cNvPr id="16" name="Прямоугольник 15"/>
          <p:cNvSpPr/>
          <p:nvPr/>
        </p:nvSpPr>
        <p:spPr>
          <a:xfrm>
            <a:off x="3779912" y="4365104"/>
            <a:ext cx="864096" cy="1815882"/>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r>
              <a:rPr lang="ru-RU" sz="12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достаточной </a:t>
            </a:r>
            <a:r>
              <a:rPr lang="ru-RU" sz="1100" dirty="0" smtClean="0"/>
              <a:t>– объем информации должен позволить принять обоснованное решение</a:t>
            </a:r>
            <a:endParaRPr lang="ru-RU" sz="1100" dirty="0"/>
          </a:p>
        </p:txBody>
      </p:sp>
      <p:sp>
        <p:nvSpPr>
          <p:cNvPr id="17" name="Прямоугольник 16"/>
          <p:cNvSpPr/>
          <p:nvPr/>
        </p:nvSpPr>
        <p:spPr>
          <a:xfrm>
            <a:off x="4716016" y="4365104"/>
            <a:ext cx="936104" cy="2323713"/>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r>
              <a:rPr lang="ru-RU" sz="12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структурированной</a:t>
            </a:r>
            <a:r>
              <a:rPr lang="ru-RU" sz="1100" dirty="0" smtClean="0"/>
              <a:t> – информация, полученная из разных источников, должна быть приведена к общему знаменателю;</a:t>
            </a:r>
            <a:endParaRPr lang="ru-RU" sz="1100" dirty="0"/>
          </a:p>
        </p:txBody>
      </p:sp>
      <p:sp>
        <p:nvSpPr>
          <p:cNvPr id="18" name="Прямоугольник 17"/>
          <p:cNvSpPr/>
          <p:nvPr/>
        </p:nvSpPr>
        <p:spPr>
          <a:xfrm>
            <a:off x="5796136" y="4365104"/>
            <a:ext cx="864096" cy="2185214"/>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r>
              <a:rPr lang="ru-RU" sz="12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оптимально обобщенной </a:t>
            </a:r>
            <a:r>
              <a:rPr lang="ru-RU" sz="1100" dirty="0" smtClean="0"/>
              <a:t>– (родители, учащиеся, учителя, органы управления образованием);</a:t>
            </a:r>
            <a:endParaRPr lang="ru-RU" sz="1100" dirty="0"/>
          </a:p>
        </p:txBody>
      </p:sp>
      <p:sp>
        <p:nvSpPr>
          <p:cNvPr id="19" name="Прямоугольник 18"/>
          <p:cNvSpPr/>
          <p:nvPr/>
        </p:nvSpPr>
        <p:spPr>
          <a:xfrm>
            <a:off x="6804248" y="4365104"/>
            <a:ext cx="944059" cy="830997"/>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r>
              <a:rPr lang="ru-RU" sz="12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оперативной</a:t>
            </a:r>
            <a:r>
              <a:rPr lang="ru-RU" sz="1200" dirty="0" smtClean="0"/>
              <a:t>, т. е. своевременной;</a:t>
            </a:r>
            <a:endParaRPr lang="ru-RU" sz="1200" dirty="0"/>
          </a:p>
        </p:txBody>
      </p:sp>
      <p:sp>
        <p:nvSpPr>
          <p:cNvPr id="20" name="Прямоугольник 19"/>
          <p:cNvSpPr/>
          <p:nvPr/>
        </p:nvSpPr>
        <p:spPr>
          <a:xfrm>
            <a:off x="7956376" y="4365104"/>
            <a:ext cx="1061864" cy="1985159"/>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r>
              <a:rPr lang="ru-RU" sz="12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доступной</a:t>
            </a:r>
            <a:r>
              <a:rPr lang="ru-RU" sz="1100" dirty="0" smtClean="0"/>
              <a:t> –должна быть доступной для получения, должна позволить увидеть </a:t>
            </a:r>
            <a:r>
              <a:rPr lang="ru-RU" sz="1200" dirty="0" smtClean="0"/>
              <a:t>реальные</a:t>
            </a:r>
            <a:r>
              <a:rPr lang="ru-RU" sz="1100" dirty="0" smtClean="0"/>
              <a:t> проблемы, требующие решения.</a:t>
            </a:r>
            <a:endParaRPr lang="ru-RU" sz="1100" dirty="0"/>
          </a:p>
        </p:txBody>
      </p:sp>
      <p:cxnSp>
        <p:nvCxnSpPr>
          <p:cNvPr id="22" name="Прямая со стрелкой 21"/>
          <p:cNvCxnSpPr>
            <a:endCxn id="12" idx="0"/>
          </p:cNvCxnSpPr>
          <p:nvPr/>
        </p:nvCxnSpPr>
        <p:spPr>
          <a:xfrm>
            <a:off x="755576" y="3356992"/>
            <a:ext cx="3539442" cy="288032"/>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24" name="Прямая со стрелкой 23"/>
          <p:cNvCxnSpPr>
            <a:endCxn id="12" idx="0"/>
          </p:cNvCxnSpPr>
          <p:nvPr/>
        </p:nvCxnSpPr>
        <p:spPr>
          <a:xfrm>
            <a:off x="1979712" y="3356992"/>
            <a:ext cx="2315306" cy="288032"/>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26" name="Прямая со стрелкой 25"/>
          <p:cNvCxnSpPr>
            <a:endCxn id="12" idx="0"/>
          </p:cNvCxnSpPr>
          <p:nvPr/>
        </p:nvCxnSpPr>
        <p:spPr>
          <a:xfrm>
            <a:off x="3203848" y="3356992"/>
            <a:ext cx="1091170" cy="288032"/>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28" name="Прямая со стрелкой 27"/>
          <p:cNvCxnSpPr/>
          <p:nvPr/>
        </p:nvCxnSpPr>
        <p:spPr>
          <a:xfrm rot="5400000">
            <a:off x="4283968" y="3356992"/>
            <a:ext cx="288032" cy="288032"/>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30" name="Прямая со стрелкой 29"/>
          <p:cNvCxnSpPr/>
          <p:nvPr/>
        </p:nvCxnSpPr>
        <p:spPr>
          <a:xfrm rot="10800000" flipV="1">
            <a:off x="4283968" y="3356992"/>
            <a:ext cx="1584176" cy="288032"/>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32" name="Прямая со стрелкой 31"/>
          <p:cNvCxnSpPr>
            <a:endCxn id="12" idx="0"/>
          </p:cNvCxnSpPr>
          <p:nvPr/>
        </p:nvCxnSpPr>
        <p:spPr>
          <a:xfrm rot="10800000" flipV="1">
            <a:off x="4295018" y="3356992"/>
            <a:ext cx="3157302" cy="288032"/>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34" name="Прямая со стрелкой 33"/>
          <p:cNvCxnSpPr>
            <a:stCxn id="12" idx="2"/>
            <a:endCxn id="13" idx="0"/>
          </p:cNvCxnSpPr>
          <p:nvPr/>
        </p:nvCxnSpPr>
        <p:spPr>
          <a:xfrm rot="5400000">
            <a:off x="2367925" y="2438011"/>
            <a:ext cx="350748" cy="3503438"/>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36" name="Прямая со стрелкой 35"/>
          <p:cNvCxnSpPr>
            <a:stCxn id="12" idx="2"/>
            <a:endCxn id="14" idx="0"/>
          </p:cNvCxnSpPr>
          <p:nvPr/>
        </p:nvCxnSpPr>
        <p:spPr>
          <a:xfrm rot="5400000">
            <a:off x="2943989" y="3014075"/>
            <a:ext cx="350748" cy="235131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38" name="Прямая со стрелкой 37"/>
          <p:cNvCxnSpPr>
            <a:endCxn id="15" idx="0"/>
          </p:cNvCxnSpPr>
          <p:nvPr/>
        </p:nvCxnSpPr>
        <p:spPr>
          <a:xfrm rot="10800000" flipV="1">
            <a:off x="3131840" y="4005064"/>
            <a:ext cx="1152128" cy="36004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40" name="Прямая со стрелкой 39"/>
          <p:cNvCxnSpPr>
            <a:endCxn id="16" idx="0"/>
          </p:cNvCxnSpPr>
          <p:nvPr/>
        </p:nvCxnSpPr>
        <p:spPr>
          <a:xfrm rot="5400000">
            <a:off x="4067944" y="4149080"/>
            <a:ext cx="360040" cy="72008"/>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42" name="Прямая со стрелкой 41"/>
          <p:cNvCxnSpPr>
            <a:stCxn id="12" idx="2"/>
            <a:endCxn id="17" idx="0"/>
          </p:cNvCxnSpPr>
          <p:nvPr/>
        </p:nvCxnSpPr>
        <p:spPr>
          <a:xfrm rot="16200000" flipH="1">
            <a:off x="4564169" y="3745205"/>
            <a:ext cx="350748" cy="88905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44" name="Прямая со стрелкой 43"/>
          <p:cNvCxnSpPr>
            <a:endCxn id="18" idx="0"/>
          </p:cNvCxnSpPr>
          <p:nvPr/>
        </p:nvCxnSpPr>
        <p:spPr>
          <a:xfrm>
            <a:off x="4283968" y="4005064"/>
            <a:ext cx="1944216" cy="36004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46" name="Прямая со стрелкой 45"/>
          <p:cNvCxnSpPr>
            <a:stCxn id="12" idx="2"/>
          </p:cNvCxnSpPr>
          <p:nvPr/>
        </p:nvCxnSpPr>
        <p:spPr>
          <a:xfrm rot="16200000" flipH="1">
            <a:off x="5626287" y="2683087"/>
            <a:ext cx="350748" cy="3013286"/>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48" name="Прямая со стрелкой 47"/>
          <p:cNvCxnSpPr>
            <a:endCxn id="20" idx="0"/>
          </p:cNvCxnSpPr>
          <p:nvPr/>
        </p:nvCxnSpPr>
        <p:spPr>
          <a:xfrm>
            <a:off x="4283968" y="4005064"/>
            <a:ext cx="4203340" cy="36004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transition advClick="0"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5000"/>
                                        <p:tgtEl>
                                          <p:spTgt spid="5"/>
                                        </p:tgtEl>
                                      </p:cBhvr>
                                    </p:animEffect>
                                  </p:childTnLst>
                                </p:cTn>
                              </p:par>
                            </p:childTnLst>
                          </p:cTn>
                        </p:par>
                        <p:par>
                          <p:cTn id="8" fill="hold">
                            <p:stCondLst>
                              <p:cond delay="5000"/>
                            </p:stCondLst>
                            <p:childTnLst>
                              <p:par>
                                <p:cTn id="9" presetID="1"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par>
                          <p:cTn id="11" fill="hold">
                            <p:stCondLst>
                              <p:cond delay="5000"/>
                            </p:stCondLst>
                            <p:childTnLst>
                              <p:par>
                                <p:cTn id="12" presetID="1"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par>
                          <p:cTn id="14" fill="hold">
                            <p:stCondLst>
                              <p:cond delay="5000"/>
                            </p:stCondLst>
                            <p:childTnLst>
                              <p:par>
                                <p:cTn id="15" presetID="1"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par>
                          <p:cTn id="17" fill="hold">
                            <p:stCondLst>
                              <p:cond delay="5000"/>
                            </p:stCondLst>
                            <p:childTnLst>
                              <p:par>
                                <p:cTn id="18" presetID="1"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par>
                          <p:cTn id="20" fill="hold">
                            <p:stCondLst>
                              <p:cond delay="5000"/>
                            </p:stCondLst>
                            <p:childTnLst>
                              <p:par>
                                <p:cTn id="21" presetID="1"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par>
                          <p:cTn id="23" fill="hold">
                            <p:stCondLst>
                              <p:cond delay="5000"/>
                            </p:stCondLst>
                            <p:childTnLst>
                              <p:par>
                                <p:cTn id="24" presetID="1"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childTnLst>
                                </p:cTn>
                              </p:par>
                            </p:childTnLst>
                          </p:cTn>
                        </p:par>
                        <p:par>
                          <p:cTn id="26" fill="hold">
                            <p:stCondLst>
                              <p:cond delay="5000"/>
                            </p:stCondLst>
                            <p:childTnLst>
                              <p:par>
                                <p:cTn id="27" presetID="1"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par>
                          <p:cTn id="29" fill="hold">
                            <p:stCondLst>
                              <p:cond delay="5000"/>
                            </p:stCondLst>
                            <p:childTnLst>
                              <p:par>
                                <p:cTn id="30" presetID="1" presetClass="entr" presetSubtype="0"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childTnLst>
                                </p:cTn>
                              </p:par>
                            </p:childTnLst>
                          </p:cTn>
                        </p:par>
                        <p:par>
                          <p:cTn id="32" fill="hold">
                            <p:stCondLst>
                              <p:cond delay="5000"/>
                            </p:stCondLst>
                            <p:childTnLst>
                              <p:par>
                                <p:cTn id="33" presetID="1" presetClass="entr" presetSubtype="0"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childTnLst>
                          </p:cTn>
                        </p:par>
                        <p:par>
                          <p:cTn id="35" fill="hold">
                            <p:stCondLst>
                              <p:cond delay="5000"/>
                            </p:stCondLst>
                            <p:childTnLst>
                              <p:par>
                                <p:cTn id="36" presetID="1" presetClass="entr" presetSubtype="0"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childTnLst>
                                </p:cTn>
                              </p:par>
                            </p:childTnLst>
                          </p:cTn>
                        </p:par>
                        <p:par>
                          <p:cTn id="38" fill="hold">
                            <p:stCondLst>
                              <p:cond delay="5000"/>
                            </p:stCondLst>
                            <p:childTnLst>
                              <p:par>
                                <p:cTn id="39" presetID="1" presetClass="entr" presetSubtype="0"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childTnLst>
                                </p:cTn>
                              </p:par>
                            </p:childTnLst>
                          </p:cTn>
                        </p:par>
                        <p:par>
                          <p:cTn id="41" fill="hold">
                            <p:stCondLst>
                              <p:cond delay="5000"/>
                            </p:stCondLst>
                            <p:childTnLst>
                              <p:par>
                                <p:cTn id="42" presetID="1" presetClass="entr" presetSubtype="0" fill="hold" nodeType="afterEffect">
                                  <p:stCondLst>
                                    <p:cond delay="0"/>
                                  </p:stCondLst>
                                  <p:childTnLst>
                                    <p:set>
                                      <p:cBhvr>
                                        <p:cTn id="43" dur="1" fill="hold">
                                          <p:stCondLst>
                                            <p:cond delay="0"/>
                                          </p:stCondLst>
                                        </p:cTn>
                                        <p:tgtEl>
                                          <p:spTgt spid="30"/>
                                        </p:tgtEl>
                                        <p:attrNameLst>
                                          <p:attrName>style.visibility</p:attrName>
                                        </p:attrNameLst>
                                      </p:cBhvr>
                                      <p:to>
                                        <p:strVal val="visible"/>
                                      </p:to>
                                    </p:set>
                                  </p:childTnLst>
                                </p:cTn>
                              </p:par>
                            </p:childTnLst>
                          </p:cTn>
                        </p:par>
                        <p:par>
                          <p:cTn id="44" fill="hold">
                            <p:stCondLst>
                              <p:cond delay="5000"/>
                            </p:stCondLst>
                            <p:childTnLst>
                              <p:par>
                                <p:cTn id="45" presetID="1" presetClass="entr" presetSubtype="0" fill="hold" nodeType="afterEffect">
                                  <p:stCondLst>
                                    <p:cond delay="0"/>
                                  </p:stCondLst>
                                  <p:childTnLst>
                                    <p:set>
                                      <p:cBhvr>
                                        <p:cTn id="46" dur="1" fill="hold">
                                          <p:stCondLst>
                                            <p:cond delay="0"/>
                                          </p:stCondLst>
                                        </p:cTn>
                                        <p:tgtEl>
                                          <p:spTgt spid="32"/>
                                        </p:tgtEl>
                                        <p:attrNameLst>
                                          <p:attrName>style.visibility</p:attrName>
                                        </p:attrNameLst>
                                      </p:cBhvr>
                                      <p:to>
                                        <p:strVal val="visible"/>
                                      </p:to>
                                    </p:set>
                                  </p:childTnLst>
                                </p:cTn>
                              </p:par>
                            </p:childTnLst>
                          </p:cTn>
                        </p:par>
                        <p:par>
                          <p:cTn id="47" fill="hold">
                            <p:stCondLst>
                              <p:cond delay="5000"/>
                            </p:stCondLst>
                            <p:childTnLst>
                              <p:par>
                                <p:cTn id="48" presetID="8" presetClass="entr" presetSubtype="16"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diamond(in)">
                                      <p:cBhvr>
                                        <p:cTn id="50" dur="2000"/>
                                        <p:tgtEl>
                                          <p:spTgt spid="12"/>
                                        </p:tgtEl>
                                      </p:cBhvr>
                                    </p:animEffect>
                                  </p:childTnLst>
                                </p:cTn>
                              </p:par>
                            </p:childTnLst>
                          </p:cTn>
                        </p:par>
                        <p:par>
                          <p:cTn id="51" fill="hold">
                            <p:stCondLst>
                              <p:cond delay="7000"/>
                            </p:stCondLst>
                            <p:childTnLst>
                              <p:par>
                                <p:cTn id="52" presetID="1" presetClass="entr" presetSubtype="0" fill="hold" nodeType="afterEffect">
                                  <p:stCondLst>
                                    <p:cond delay="0"/>
                                  </p:stCondLst>
                                  <p:childTnLst>
                                    <p:set>
                                      <p:cBhvr>
                                        <p:cTn id="53" dur="1" fill="hold">
                                          <p:stCondLst>
                                            <p:cond delay="0"/>
                                          </p:stCondLst>
                                        </p:cTn>
                                        <p:tgtEl>
                                          <p:spTgt spid="34"/>
                                        </p:tgtEl>
                                        <p:attrNameLst>
                                          <p:attrName>style.visibility</p:attrName>
                                        </p:attrNameLst>
                                      </p:cBhvr>
                                      <p:to>
                                        <p:strVal val="visible"/>
                                      </p:to>
                                    </p:set>
                                  </p:childTnLst>
                                </p:cTn>
                              </p:par>
                            </p:childTnLst>
                          </p:cTn>
                        </p:par>
                        <p:par>
                          <p:cTn id="54" fill="hold">
                            <p:stCondLst>
                              <p:cond delay="7000"/>
                            </p:stCondLst>
                            <p:childTnLst>
                              <p:par>
                                <p:cTn id="55" presetID="1" presetClass="entr" presetSubtype="0"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childTnLst>
                                </p:cTn>
                              </p:par>
                            </p:childTnLst>
                          </p:cTn>
                        </p:par>
                        <p:par>
                          <p:cTn id="57" fill="hold">
                            <p:stCondLst>
                              <p:cond delay="7000"/>
                            </p:stCondLst>
                            <p:childTnLst>
                              <p:par>
                                <p:cTn id="58" presetID="1" presetClass="entr" presetSubtype="0" fill="hold" nodeType="afterEffect">
                                  <p:stCondLst>
                                    <p:cond delay="0"/>
                                  </p:stCondLst>
                                  <p:childTnLst>
                                    <p:set>
                                      <p:cBhvr>
                                        <p:cTn id="59" dur="1" fill="hold">
                                          <p:stCondLst>
                                            <p:cond delay="0"/>
                                          </p:stCondLst>
                                        </p:cTn>
                                        <p:tgtEl>
                                          <p:spTgt spid="38"/>
                                        </p:tgtEl>
                                        <p:attrNameLst>
                                          <p:attrName>style.visibility</p:attrName>
                                        </p:attrNameLst>
                                      </p:cBhvr>
                                      <p:to>
                                        <p:strVal val="visible"/>
                                      </p:to>
                                    </p:set>
                                  </p:childTnLst>
                                </p:cTn>
                              </p:par>
                            </p:childTnLst>
                          </p:cTn>
                        </p:par>
                        <p:par>
                          <p:cTn id="60" fill="hold">
                            <p:stCondLst>
                              <p:cond delay="7000"/>
                            </p:stCondLst>
                            <p:childTnLst>
                              <p:par>
                                <p:cTn id="61" presetID="1" presetClass="entr" presetSubtype="0" fill="hold" nodeType="afterEffect">
                                  <p:stCondLst>
                                    <p:cond delay="0"/>
                                  </p:stCondLst>
                                  <p:childTnLst>
                                    <p:set>
                                      <p:cBhvr>
                                        <p:cTn id="62" dur="1" fill="hold">
                                          <p:stCondLst>
                                            <p:cond delay="0"/>
                                          </p:stCondLst>
                                        </p:cTn>
                                        <p:tgtEl>
                                          <p:spTgt spid="40"/>
                                        </p:tgtEl>
                                        <p:attrNameLst>
                                          <p:attrName>style.visibility</p:attrName>
                                        </p:attrNameLst>
                                      </p:cBhvr>
                                      <p:to>
                                        <p:strVal val="visible"/>
                                      </p:to>
                                    </p:set>
                                  </p:childTnLst>
                                </p:cTn>
                              </p:par>
                            </p:childTnLst>
                          </p:cTn>
                        </p:par>
                        <p:par>
                          <p:cTn id="63" fill="hold">
                            <p:stCondLst>
                              <p:cond delay="7000"/>
                            </p:stCondLst>
                            <p:childTnLst>
                              <p:par>
                                <p:cTn id="64" presetID="1" presetClass="entr" presetSubtype="0" fill="hold" nodeType="afterEffect">
                                  <p:stCondLst>
                                    <p:cond delay="0"/>
                                  </p:stCondLst>
                                  <p:childTnLst>
                                    <p:set>
                                      <p:cBhvr>
                                        <p:cTn id="65" dur="1" fill="hold">
                                          <p:stCondLst>
                                            <p:cond delay="0"/>
                                          </p:stCondLst>
                                        </p:cTn>
                                        <p:tgtEl>
                                          <p:spTgt spid="42"/>
                                        </p:tgtEl>
                                        <p:attrNameLst>
                                          <p:attrName>style.visibility</p:attrName>
                                        </p:attrNameLst>
                                      </p:cBhvr>
                                      <p:to>
                                        <p:strVal val="visible"/>
                                      </p:to>
                                    </p:set>
                                  </p:childTnLst>
                                </p:cTn>
                              </p:par>
                            </p:childTnLst>
                          </p:cTn>
                        </p:par>
                        <p:par>
                          <p:cTn id="66" fill="hold">
                            <p:stCondLst>
                              <p:cond delay="7000"/>
                            </p:stCondLst>
                            <p:childTnLst>
                              <p:par>
                                <p:cTn id="67" presetID="1" presetClass="entr" presetSubtype="0" fill="hold" nodeType="afterEffect">
                                  <p:stCondLst>
                                    <p:cond delay="0"/>
                                  </p:stCondLst>
                                  <p:childTnLst>
                                    <p:set>
                                      <p:cBhvr>
                                        <p:cTn id="68" dur="1" fill="hold">
                                          <p:stCondLst>
                                            <p:cond delay="0"/>
                                          </p:stCondLst>
                                        </p:cTn>
                                        <p:tgtEl>
                                          <p:spTgt spid="44"/>
                                        </p:tgtEl>
                                        <p:attrNameLst>
                                          <p:attrName>style.visibility</p:attrName>
                                        </p:attrNameLst>
                                      </p:cBhvr>
                                      <p:to>
                                        <p:strVal val="visible"/>
                                      </p:to>
                                    </p:set>
                                  </p:childTnLst>
                                </p:cTn>
                              </p:par>
                            </p:childTnLst>
                          </p:cTn>
                        </p:par>
                        <p:par>
                          <p:cTn id="69" fill="hold">
                            <p:stCondLst>
                              <p:cond delay="7000"/>
                            </p:stCondLst>
                            <p:childTnLst>
                              <p:par>
                                <p:cTn id="70" presetID="1" presetClass="entr" presetSubtype="0" fill="hold" nodeType="afterEffect">
                                  <p:stCondLst>
                                    <p:cond delay="0"/>
                                  </p:stCondLst>
                                  <p:childTnLst>
                                    <p:set>
                                      <p:cBhvr>
                                        <p:cTn id="71" dur="1" fill="hold">
                                          <p:stCondLst>
                                            <p:cond delay="0"/>
                                          </p:stCondLst>
                                        </p:cTn>
                                        <p:tgtEl>
                                          <p:spTgt spid="46"/>
                                        </p:tgtEl>
                                        <p:attrNameLst>
                                          <p:attrName>style.visibility</p:attrName>
                                        </p:attrNameLst>
                                      </p:cBhvr>
                                      <p:to>
                                        <p:strVal val="visible"/>
                                      </p:to>
                                    </p:set>
                                  </p:childTnLst>
                                </p:cTn>
                              </p:par>
                            </p:childTnLst>
                          </p:cTn>
                        </p:par>
                        <p:par>
                          <p:cTn id="72" fill="hold">
                            <p:stCondLst>
                              <p:cond delay="7000"/>
                            </p:stCondLst>
                            <p:childTnLst>
                              <p:par>
                                <p:cTn id="73" presetID="1" presetClass="entr" presetSubtype="0" fill="hold" nodeType="afterEffect">
                                  <p:stCondLst>
                                    <p:cond delay="0"/>
                                  </p:stCondLst>
                                  <p:childTnLst>
                                    <p:set>
                                      <p:cBhvr>
                                        <p:cTn id="74" dur="1" fill="hold">
                                          <p:stCondLst>
                                            <p:cond delay="0"/>
                                          </p:stCondLst>
                                        </p:cTn>
                                        <p:tgtEl>
                                          <p:spTgt spid="48"/>
                                        </p:tgtEl>
                                        <p:attrNameLst>
                                          <p:attrName>style.visibility</p:attrName>
                                        </p:attrNameLst>
                                      </p:cBhvr>
                                      <p:to>
                                        <p:strVal val="visible"/>
                                      </p:to>
                                    </p:set>
                                  </p:childTnLst>
                                </p:cTn>
                              </p:par>
                            </p:childTnLst>
                          </p:cTn>
                        </p:par>
                        <p:par>
                          <p:cTn id="75" fill="hold">
                            <p:stCondLst>
                              <p:cond delay="7000"/>
                            </p:stCondLst>
                            <p:childTnLst>
                              <p:par>
                                <p:cTn id="76" presetID="1" presetClass="entr" presetSubtype="0" fill="hold" grpId="0" nodeType="afterEffect">
                                  <p:stCondLst>
                                    <p:cond delay="0"/>
                                  </p:stCondLst>
                                  <p:childTnLst>
                                    <p:set>
                                      <p:cBhvr>
                                        <p:cTn id="77" dur="1" fill="hold">
                                          <p:stCondLst>
                                            <p:cond delay="0"/>
                                          </p:stCondLst>
                                        </p:cTn>
                                        <p:tgtEl>
                                          <p:spTgt spid="13"/>
                                        </p:tgtEl>
                                        <p:attrNameLst>
                                          <p:attrName>style.visibility</p:attrName>
                                        </p:attrNameLst>
                                      </p:cBhvr>
                                      <p:to>
                                        <p:strVal val="visible"/>
                                      </p:to>
                                    </p:set>
                                  </p:childTnLst>
                                </p:cTn>
                              </p:par>
                            </p:childTnLst>
                          </p:cTn>
                        </p:par>
                        <p:par>
                          <p:cTn id="78" fill="hold">
                            <p:stCondLst>
                              <p:cond delay="7000"/>
                            </p:stCondLst>
                            <p:childTnLst>
                              <p:par>
                                <p:cTn id="79" presetID="1" presetClass="entr" presetSubtype="0" fill="hold" grpId="0" nodeType="afterEffect">
                                  <p:stCondLst>
                                    <p:cond delay="0"/>
                                  </p:stCondLst>
                                  <p:childTnLst>
                                    <p:set>
                                      <p:cBhvr>
                                        <p:cTn id="80" dur="1" fill="hold">
                                          <p:stCondLst>
                                            <p:cond delay="0"/>
                                          </p:stCondLst>
                                        </p:cTn>
                                        <p:tgtEl>
                                          <p:spTgt spid="14"/>
                                        </p:tgtEl>
                                        <p:attrNameLst>
                                          <p:attrName>style.visibility</p:attrName>
                                        </p:attrNameLst>
                                      </p:cBhvr>
                                      <p:to>
                                        <p:strVal val="visible"/>
                                      </p:to>
                                    </p:set>
                                  </p:childTnLst>
                                </p:cTn>
                              </p:par>
                            </p:childTnLst>
                          </p:cTn>
                        </p:par>
                        <p:par>
                          <p:cTn id="81" fill="hold">
                            <p:stCondLst>
                              <p:cond delay="7000"/>
                            </p:stCondLst>
                            <p:childTnLst>
                              <p:par>
                                <p:cTn id="82" presetID="1" presetClass="entr" presetSubtype="0" fill="hold" grpId="0" nodeType="afterEffect">
                                  <p:stCondLst>
                                    <p:cond delay="0"/>
                                  </p:stCondLst>
                                  <p:childTnLst>
                                    <p:set>
                                      <p:cBhvr>
                                        <p:cTn id="83" dur="1" fill="hold">
                                          <p:stCondLst>
                                            <p:cond delay="0"/>
                                          </p:stCondLst>
                                        </p:cTn>
                                        <p:tgtEl>
                                          <p:spTgt spid="15"/>
                                        </p:tgtEl>
                                        <p:attrNameLst>
                                          <p:attrName>style.visibility</p:attrName>
                                        </p:attrNameLst>
                                      </p:cBhvr>
                                      <p:to>
                                        <p:strVal val="visible"/>
                                      </p:to>
                                    </p:set>
                                  </p:childTnLst>
                                </p:cTn>
                              </p:par>
                            </p:childTnLst>
                          </p:cTn>
                        </p:par>
                        <p:par>
                          <p:cTn id="84" fill="hold">
                            <p:stCondLst>
                              <p:cond delay="7000"/>
                            </p:stCondLst>
                            <p:childTnLst>
                              <p:par>
                                <p:cTn id="85" presetID="1" presetClass="entr" presetSubtype="0" fill="hold" grpId="0" nodeType="afterEffect">
                                  <p:stCondLst>
                                    <p:cond delay="0"/>
                                  </p:stCondLst>
                                  <p:childTnLst>
                                    <p:set>
                                      <p:cBhvr>
                                        <p:cTn id="86" dur="1" fill="hold">
                                          <p:stCondLst>
                                            <p:cond delay="0"/>
                                          </p:stCondLst>
                                        </p:cTn>
                                        <p:tgtEl>
                                          <p:spTgt spid="16"/>
                                        </p:tgtEl>
                                        <p:attrNameLst>
                                          <p:attrName>style.visibility</p:attrName>
                                        </p:attrNameLst>
                                      </p:cBhvr>
                                      <p:to>
                                        <p:strVal val="visible"/>
                                      </p:to>
                                    </p:set>
                                  </p:childTnLst>
                                </p:cTn>
                              </p:par>
                            </p:childTnLst>
                          </p:cTn>
                        </p:par>
                        <p:par>
                          <p:cTn id="87" fill="hold">
                            <p:stCondLst>
                              <p:cond delay="7000"/>
                            </p:stCondLst>
                            <p:childTnLst>
                              <p:par>
                                <p:cTn id="88" presetID="1" presetClass="entr" presetSubtype="0" fill="hold" grpId="0" nodeType="afterEffect">
                                  <p:stCondLst>
                                    <p:cond delay="0"/>
                                  </p:stCondLst>
                                  <p:childTnLst>
                                    <p:set>
                                      <p:cBhvr>
                                        <p:cTn id="89" dur="1" fill="hold">
                                          <p:stCondLst>
                                            <p:cond delay="0"/>
                                          </p:stCondLst>
                                        </p:cTn>
                                        <p:tgtEl>
                                          <p:spTgt spid="17"/>
                                        </p:tgtEl>
                                        <p:attrNameLst>
                                          <p:attrName>style.visibility</p:attrName>
                                        </p:attrNameLst>
                                      </p:cBhvr>
                                      <p:to>
                                        <p:strVal val="visible"/>
                                      </p:to>
                                    </p:set>
                                  </p:childTnLst>
                                </p:cTn>
                              </p:par>
                            </p:childTnLst>
                          </p:cTn>
                        </p:par>
                        <p:par>
                          <p:cTn id="90" fill="hold">
                            <p:stCondLst>
                              <p:cond delay="7000"/>
                            </p:stCondLst>
                            <p:childTnLst>
                              <p:par>
                                <p:cTn id="91" presetID="1" presetClass="entr" presetSubtype="0" fill="hold" grpId="0" nodeType="afterEffect">
                                  <p:stCondLst>
                                    <p:cond delay="0"/>
                                  </p:stCondLst>
                                  <p:childTnLst>
                                    <p:set>
                                      <p:cBhvr>
                                        <p:cTn id="92" dur="1" fill="hold">
                                          <p:stCondLst>
                                            <p:cond delay="0"/>
                                          </p:stCondLst>
                                        </p:cTn>
                                        <p:tgtEl>
                                          <p:spTgt spid="18"/>
                                        </p:tgtEl>
                                        <p:attrNameLst>
                                          <p:attrName>style.visibility</p:attrName>
                                        </p:attrNameLst>
                                      </p:cBhvr>
                                      <p:to>
                                        <p:strVal val="visible"/>
                                      </p:to>
                                    </p:set>
                                  </p:childTnLst>
                                </p:cTn>
                              </p:par>
                            </p:childTnLst>
                          </p:cTn>
                        </p:par>
                        <p:par>
                          <p:cTn id="93" fill="hold">
                            <p:stCondLst>
                              <p:cond delay="7000"/>
                            </p:stCondLst>
                            <p:childTnLst>
                              <p:par>
                                <p:cTn id="94" presetID="1" presetClass="entr" presetSubtype="0" fill="hold" grpId="0" nodeType="afterEffect">
                                  <p:stCondLst>
                                    <p:cond delay="0"/>
                                  </p:stCondLst>
                                  <p:childTnLst>
                                    <p:set>
                                      <p:cBhvr>
                                        <p:cTn id="95" dur="1" fill="hold">
                                          <p:stCondLst>
                                            <p:cond delay="0"/>
                                          </p:stCondLst>
                                        </p:cTn>
                                        <p:tgtEl>
                                          <p:spTgt spid="19"/>
                                        </p:tgtEl>
                                        <p:attrNameLst>
                                          <p:attrName>style.visibility</p:attrName>
                                        </p:attrNameLst>
                                      </p:cBhvr>
                                      <p:to>
                                        <p:strVal val="visible"/>
                                      </p:to>
                                    </p:set>
                                  </p:childTnLst>
                                </p:cTn>
                              </p:par>
                            </p:childTnLst>
                          </p:cTn>
                        </p:par>
                        <p:par>
                          <p:cTn id="96" fill="hold">
                            <p:stCondLst>
                              <p:cond delay="7000"/>
                            </p:stCondLst>
                            <p:childTnLst>
                              <p:par>
                                <p:cTn id="97" presetID="1" presetClass="entr" presetSubtype="0" fill="hold" grpId="0" nodeType="afterEffect">
                                  <p:stCondLst>
                                    <p:cond delay="0"/>
                                  </p:stCondLst>
                                  <p:childTnLst>
                                    <p:set>
                                      <p:cBhvr>
                                        <p:cTn id="9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2"/>
          <p:cNvSpPr txBox="1">
            <a:spLocks/>
          </p:cNvSpPr>
          <p:nvPr/>
        </p:nvSpPr>
        <p:spPr>
          <a:xfrm>
            <a:off x="285750" y="1643063"/>
            <a:ext cx="8501063" cy="5000625"/>
          </a:xfrm>
          <a:prstGeom prst="rect">
            <a:avLst/>
          </a:prstGeom>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ru-RU" sz="1800" b="1" i="1" u="none" strike="noStrike" kern="1200" normalizeH="0" baseline="0" noProof="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uLnTx/>
                <a:uFillTx/>
                <a:latin typeface="+mn-lt"/>
                <a:ea typeface="+mn-ea"/>
                <a:cs typeface="+mn-cs"/>
              </a:rPr>
              <a:t>Динамический </a:t>
            </a:r>
            <a:r>
              <a:rPr kumimoji="0" lang="ru-RU" sz="1800" b="0" i="1" u="none" strike="noStrike" kern="1200" cap="none" spc="0" normalizeH="0" baseline="0" noProof="0" dirty="0" smtClean="0">
                <a:ln>
                  <a:noFill/>
                </a:ln>
                <a:solidFill>
                  <a:schemeClr val="tx1"/>
                </a:solidFill>
                <a:effectLst/>
                <a:uLnTx/>
                <a:uFillTx/>
                <a:latin typeface="+mn-lt"/>
                <a:ea typeface="+mn-ea"/>
                <a:cs typeface="+mn-cs"/>
              </a:rPr>
              <a:t>-</a:t>
            </a:r>
            <a:r>
              <a:rPr kumimoji="0" lang="ru-RU" sz="1800" b="0" i="0" u="none" strike="noStrike" kern="1200" cap="none" spc="0" normalizeH="0" baseline="0" noProof="0" dirty="0" smtClean="0">
                <a:ln>
                  <a:noFill/>
                </a:ln>
                <a:solidFill>
                  <a:schemeClr val="tx1"/>
                </a:solidFill>
                <a:effectLst/>
                <a:uLnTx/>
                <a:uFillTx/>
                <a:latin typeface="+mn-lt"/>
                <a:ea typeface="+mn-ea"/>
                <a:cs typeface="+mn-cs"/>
              </a:rPr>
              <a:t> исследование данных о динамике развития того или иного объекта, явления или показателя.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ru-RU"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Конкурентный </a:t>
            </a:r>
            <a:r>
              <a:rPr kumimoji="0" lang="ru-RU" sz="1800" b="0" i="0" u="none" strike="noStrike" kern="1200" cap="none" spc="0" normalizeH="0" baseline="0" noProof="0" dirty="0" smtClean="0">
                <a:ln>
                  <a:noFill/>
                </a:ln>
                <a:solidFill>
                  <a:schemeClr val="tx1"/>
                </a:solidFill>
                <a:effectLst/>
                <a:uLnTx/>
                <a:uFillTx/>
                <a:latin typeface="+mn-lt"/>
                <a:ea typeface="+mn-ea"/>
                <a:cs typeface="+mn-cs"/>
              </a:rPr>
              <a:t>- изучение результатов идентичного обследования других образовательных систем.</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ru-RU"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Сравнительный</a:t>
            </a:r>
            <a:r>
              <a:rPr kumimoji="0" lang="ru-RU" sz="1800" b="0" i="0" u="none" strike="noStrike" kern="1200" cap="none" spc="0" normalizeH="0" baseline="0" noProof="0" dirty="0" smtClean="0">
                <a:ln>
                  <a:noFill/>
                </a:ln>
                <a:solidFill>
                  <a:schemeClr val="tx1"/>
                </a:solidFill>
                <a:effectLst/>
                <a:uLnTx/>
                <a:uFillTx/>
                <a:latin typeface="+mn-lt"/>
                <a:ea typeface="+mn-ea"/>
                <a:cs typeface="+mn-cs"/>
              </a:rPr>
              <a:t> – сравнение результатов идентичного обследования одной или двух систем более высокого уровня.</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ru-RU"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Комплексный</a:t>
            </a:r>
            <a:r>
              <a:rPr kumimoji="0" lang="ru-RU" sz="1800" b="0" i="1" u="none" strike="noStrike" kern="1200" cap="none" spc="0" normalizeH="0" baseline="0" noProof="0" dirty="0" smtClean="0">
                <a:ln>
                  <a:noFill/>
                </a:ln>
                <a:solidFill>
                  <a:schemeClr val="tx1"/>
                </a:solidFill>
                <a:effectLst/>
                <a:uLnTx/>
                <a:uFillTx/>
                <a:latin typeface="+mn-lt"/>
                <a:ea typeface="+mn-ea"/>
                <a:cs typeface="+mn-cs"/>
              </a:rPr>
              <a:t>,</a:t>
            </a:r>
            <a:r>
              <a:rPr kumimoji="0" lang="ru-RU" sz="1800" b="0" i="0" u="none" strike="noStrike" kern="1200" cap="none" spc="0" normalizeH="0" baseline="0" noProof="0" dirty="0" smtClean="0">
                <a:ln>
                  <a:noFill/>
                </a:ln>
                <a:solidFill>
                  <a:schemeClr val="tx1"/>
                </a:solidFill>
                <a:effectLst/>
                <a:uLnTx/>
                <a:uFillTx/>
                <a:latin typeface="+mn-lt"/>
                <a:ea typeface="+mn-ea"/>
                <a:cs typeface="+mn-cs"/>
              </a:rPr>
              <a:t> когда используется несколько оснований для экспертизы.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ru-RU"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Информационный </a:t>
            </a:r>
            <a:r>
              <a:rPr kumimoji="0" lang="ru-RU" sz="1800" b="0" i="0" u="none" strike="noStrike" kern="1200" cap="none" spc="0" normalizeH="0" baseline="0" noProof="0" dirty="0" smtClean="0">
                <a:ln>
                  <a:noFill/>
                </a:ln>
                <a:solidFill>
                  <a:schemeClr val="tx1"/>
                </a:solidFill>
                <a:effectLst/>
                <a:uLnTx/>
                <a:uFillTx/>
                <a:latin typeface="+mn-lt"/>
                <a:ea typeface="+mn-ea"/>
                <a:cs typeface="+mn-cs"/>
              </a:rPr>
              <a:t>– структуризация, накопление и распространение информации.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ru-RU"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Базовый (фоновый) </a:t>
            </a:r>
            <a:r>
              <a:rPr kumimoji="0" lang="ru-RU" sz="1800" b="0" i="0" u="none" strike="noStrike" kern="1200" cap="none" spc="0" normalizeH="0" baseline="0" noProof="0" dirty="0" smtClean="0">
                <a:ln>
                  <a:noFill/>
                </a:ln>
                <a:solidFill>
                  <a:schemeClr val="tx1"/>
                </a:solidFill>
                <a:effectLst/>
                <a:uLnTx/>
                <a:uFillTx/>
                <a:latin typeface="+mn-lt"/>
                <a:ea typeface="+mn-ea"/>
                <a:cs typeface="+mn-cs"/>
              </a:rPr>
              <a:t>– выявление новых проблем и опасностей до того, как они станут осознаваемы на уровне управления.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ru-RU"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Проблемный</a:t>
            </a:r>
            <a:r>
              <a:rPr kumimoji="0" lang="ru-RU" sz="1800" b="1" i="0" u="none" strike="noStrike" kern="1200" cap="none" spc="0" normalizeH="0" baseline="0" noProof="0" dirty="0" smtClean="0">
                <a:ln>
                  <a:noFill/>
                </a:ln>
                <a:solidFill>
                  <a:schemeClr val="tx1"/>
                </a:solidFill>
                <a:effectLst/>
                <a:uLnTx/>
                <a:uFillTx/>
                <a:latin typeface="+mn-lt"/>
                <a:ea typeface="+mn-ea"/>
                <a:cs typeface="+mn-cs"/>
              </a:rPr>
              <a:t> –</a:t>
            </a:r>
            <a:r>
              <a:rPr kumimoji="0" lang="ru-RU" sz="1800" b="0" i="0" u="none" strike="noStrike" kern="1200" cap="none" spc="0" normalizeH="0" baseline="0" noProof="0" dirty="0" smtClean="0">
                <a:ln>
                  <a:noFill/>
                </a:ln>
                <a:solidFill>
                  <a:schemeClr val="tx1"/>
                </a:solidFill>
                <a:effectLst/>
                <a:uLnTx/>
                <a:uFillTx/>
                <a:latin typeface="+mn-lt"/>
                <a:ea typeface="+mn-ea"/>
                <a:cs typeface="+mn-cs"/>
              </a:rPr>
              <a:t> выяснение закономерностей, процессов, опасностей, тех проблем, которые известны и насущны с точки зрения управления.</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ru-RU"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Управленческий</a:t>
            </a:r>
            <a:r>
              <a:rPr kumimoji="0" lang="ru-RU" sz="1800" b="0" i="0" u="none" strike="noStrike" kern="1200" cap="none" spc="0" normalizeH="0" baseline="0" noProof="0" dirty="0" smtClean="0">
                <a:ln>
                  <a:noFill/>
                </a:ln>
                <a:solidFill>
                  <a:schemeClr val="tx1"/>
                </a:solidFill>
                <a:effectLst/>
                <a:uLnTx/>
                <a:uFillTx/>
                <a:latin typeface="+mn-lt"/>
                <a:ea typeface="+mn-ea"/>
                <a:cs typeface="+mn-cs"/>
              </a:rPr>
              <a:t> – отслеживание и оценка эффективности, последствий и вторичных эффектов, принятых в области управления решения.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ru-RU" sz="20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3" name="Заголовок 1"/>
          <p:cNvSpPr txBox="1">
            <a:spLocks/>
          </p:cNvSpPr>
          <p:nvPr/>
        </p:nvSpPr>
        <p:spPr>
          <a:xfrm>
            <a:off x="457200" y="274638"/>
            <a:ext cx="8229600" cy="1143000"/>
          </a:xfrm>
          <a:prstGeom prst="rect">
            <a:avLst/>
          </a:prstGeom>
        </p:spPr>
        <p:txBody>
          <a:bodyP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3600" b="1" i="0" u="none" strike="noStrike" kern="1200" cap="all" normalizeH="0" baseline="0" noProof="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uLnTx/>
                <a:uFillTx/>
                <a:latin typeface="+mj-lt"/>
                <a:ea typeface="+mj-ea"/>
                <a:cs typeface="+mj-cs"/>
              </a:rPr>
              <a:t>Виды мониторинга</a:t>
            </a:r>
          </a:p>
        </p:txBody>
      </p:sp>
      <p:pic>
        <p:nvPicPr>
          <p:cNvPr id="4" name="Picture 2"/>
          <p:cNvPicPr>
            <a:picLocks noChangeAspect="1" noChangeArrowheads="1"/>
          </p:cNvPicPr>
          <p:nvPr/>
        </p:nvPicPr>
        <p:blipFill>
          <a:blip r:embed="rId2" cstate="print"/>
          <a:srcRect/>
          <a:stretch>
            <a:fillRect/>
          </a:stretch>
        </p:blipFill>
        <p:spPr bwMode="auto">
          <a:xfrm flipH="1">
            <a:off x="395536" y="260648"/>
            <a:ext cx="1542199" cy="860851"/>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10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1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11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12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13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14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15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16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18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9.xml><?xml version="1.0" encoding="utf-8"?>
<a:theme xmlns:a="http://schemas.openxmlformats.org/drawingml/2006/main" name="17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0.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5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6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7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8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9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2598</TotalTime>
  <Words>11160</Words>
  <Application>Microsoft Office PowerPoint</Application>
  <PresentationFormat>Экран (4:3)</PresentationFormat>
  <Paragraphs>1393</Paragraphs>
  <Slides>76</Slides>
  <Notes>1</Notes>
  <HiddenSlides>0</HiddenSlides>
  <MMClips>0</MMClips>
  <ScaleCrop>false</ScaleCrop>
  <HeadingPairs>
    <vt:vector size="4" baseType="variant">
      <vt:variant>
        <vt:lpstr>Тема</vt:lpstr>
      </vt:variant>
      <vt:variant>
        <vt:i4>19</vt:i4>
      </vt:variant>
      <vt:variant>
        <vt:lpstr>Заголовки слайдов</vt:lpstr>
      </vt:variant>
      <vt:variant>
        <vt:i4>76</vt:i4>
      </vt:variant>
    </vt:vector>
  </HeadingPairs>
  <TitlesOfParts>
    <vt:vector size="95" baseType="lpstr">
      <vt:lpstr>Тема Office</vt:lpstr>
      <vt:lpstr>2_Тема Office</vt:lpstr>
      <vt:lpstr>3_Тема Office</vt:lpstr>
      <vt:lpstr>4_Тема Office</vt:lpstr>
      <vt:lpstr>5_Тема Office</vt:lpstr>
      <vt:lpstr>6_Тема Office</vt:lpstr>
      <vt:lpstr>7_Тема Office</vt:lpstr>
      <vt:lpstr>8_Тема Office</vt:lpstr>
      <vt:lpstr>9_Тема Office</vt:lpstr>
      <vt:lpstr>10_Тема Office</vt:lpstr>
      <vt:lpstr>1_Тема Office</vt:lpstr>
      <vt:lpstr>11_Тема Office</vt:lpstr>
      <vt:lpstr>12_Тема Office</vt:lpstr>
      <vt:lpstr>13_Тема Office</vt:lpstr>
      <vt:lpstr>14_Тема Office</vt:lpstr>
      <vt:lpstr>15_Тема Office</vt:lpstr>
      <vt:lpstr>16_Тема Office</vt:lpstr>
      <vt:lpstr>18_Тема Office</vt:lpstr>
      <vt:lpstr>17_Тема Office</vt:lpstr>
      <vt:lpstr>Мониторинг качества образования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Объекты мониторинга и критерии их оценки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Мониторинг</dc:title>
  <dc:creator>zav</dc:creator>
  <cp:lastModifiedBy>Black.User</cp:lastModifiedBy>
  <cp:revision>256</cp:revision>
  <dcterms:created xsi:type="dcterms:W3CDTF">2011-11-02T08:37:41Z</dcterms:created>
  <dcterms:modified xsi:type="dcterms:W3CDTF">2012-04-24T08:20:27Z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1676320</vt:lpwstr>
  </property>
  <property fmtid="{D5CDD505-2E9C-101B-9397-08002B2CF9AE}" name="NXPowerLiteSettings" pid="3">
    <vt:lpwstr>F7000400038000</vt:lpwstr>
  </property>
  <property fmtid="{D5CDD505-2E9C-101B-9397-08002B2CF9AE}" name="NXPowerLiteVersion" pid="4">
    <vt:lpwstr>D5.0.6</vt:lpwstr>
  </property>
</Properties>
</file>